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6"/>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p:cViewPr varScale="1">
        <p:scale>
          <a:sx n="80" d="100"/>
          <a:sy n="80" d="100"/>
        </p:scale>
        <p:origin x="912"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4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4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5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649A346-20D1-4CC0-B9D4-0061148CA913}" type="datetime1">
              <a:rPr lang="en-US" smtClean="0"/>
              <a:pPr/>
              <a:t>7/18/2022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6C859D9-4732-459A-9D80-DF92D521F58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E3109B-092C-46B2-B889-39F7B409B5EC}" type="datetime1">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859D9-4732-459A-9D80-DF92D521F5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6C859D9-4732-459A-9D80-DF92D521F58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EFF016-9559-4415-AE2B-F5940782EA00}" type="datetime1">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2678D1C2-6810-4F45-ABDB-EDB27BC863A6}" type="datetime1">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6C859D9-4732-459A-9D80-DF92D521F58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8CE8351-295A-4909-8777-B10E1FDB8DF2}" type="datetime1">
              <a:rPr lang="en-US" smtClean="0"/>
              <a:pPr/>
              <a:t>7/18/2022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6C859D9-4732-459A-9D80-DF92D521F58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0D35C57-0FDE-4933-A7F5-FB45EACF0432}" type="datetime1">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859D9-4732-459A-9D80-DF92D521F58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0FD988F-22E3-430B-A126-333452984972}" type="datetime1">
              <a:rPr lang="en-US" smtClean="0"/>
              <a:pPr/>
              <a:t>7/18/2022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6C859D9-4732-459A-9D80-DF92D521F58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A44D5AB-B8E4-443D-A3C9-206499F44850}" type="datetime1">
              <a:rPr lang="en-US" smtClean="0"/>
              <a:pPr/>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6C859D9-4732-459A-9D80-DF92D521F5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E809D0-C56C-40F0-9ED2-13D2338374EA}" type="datetime1">
              <a:rPr lang="en-US" smtClean="0"/>
              <a:pPr/>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6C859D9-4732-459A-9D80-DF92D521F5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6C859D9-4732-459A-9D80-DF92D521F58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905886D-B570-4876-B003-5E59D7663828}" type="datetime1">
              <a:rPr lang="en-US" smtClean="0"/>
              <a:pPr/>
              <a:t>7/18/2022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6C859D9-4732-459A-9D80-DF92D521F58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2C7DB33-2ECE-42AC-A37F-1DCD515541FF}" type="datetime1">
              <a:rPr lang="en-US" smtClean="0"/>
              <a:pPr/>
              <a:t>7/18/2022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3621C30-1A92-44C2-A463-47AB9EF17321}" type="datetime1">
              <a:rPr lang="en-US" smtClean="0"/>
              <a:pPr/>
              <a:t>7/18/2022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6C859D9-4732-459A-9D80-DF92D521F58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extBox 1048638"/>
          <p:cNvSpPr txBox="1"/>
          <p:nvPr/>
        </p:nvSpPr>
        <p:spPr>
          <a:xfrm>
            <a:off x="613330" y="839439"/>
            <a:ext cx="7917338" cy="1200329"/>
          </a:xfrm>
          <a:prstGeom prst="rect">
            <a:avLst/>
          </a:prstGeom>
        </p:spPr>
        <p:txBody>
          <a:bodyPr wrap="square" rtlCol="0">
            <a:spAutoFit/>
          </a:bodyPr>
          <a:lstStyle/>
          <a:p>
            <a:pPr algn="ctr"/>
            <a:r>
              <a:rPr lang="en-US" sz="3600" b="1" u="none" dirty="0">
                <a:solidFill>
                  <a:srgbClr val="993300"/>
                </a:solidFill>
              </a:rPr>
              <a:t> </a:t>
            </a:r>
            <a:r>
              <a:rPr lang="en-US" sz="3600" b="1" u="sng" dirty="0">
                <a:solidFill>
                  <a:srgbClr val="993300"/>
                </a:solidFill>
              </a:rPr>
              <a:t>HOSTEL ACCOMMODATION SYSTEM</a:t>
            </a:r>
            <a:endParaRPr lang="en-IN" sz="3600" b="1" u="sng" dirty="0">
              <a:solidFill>
                <a:srgbClr val="000000"/>
              </a:solidFill>
            </a:endParaRPr>
          </a:p>
        </p:txBody>
      </p:sp>
      <p:sp>
        <p:nvSpPr>
          <p:cNvPr id="1048640" name="TextBox 1048639"/>
          <p:cNvSpPr txBox="1"/>
          <p:nvPr/>
        </p:nvSpPr>
        <p:spPr>
          <a:xfrm>
            <a:off x="5639648" y="2403311"/>
            <a:ext cx="2698499" cy="447040"/>
          </a:xfrm>
          <a:prstGeom prst="rect">
            <a:avLst/>
          </a:prstGeom>
        </p:spPr>
        <p:txBody>
          <a:bodyPr wrap="square" rtlCol="0">
            <a:spAutoFit/>
          </a:bodyPr>
          <a:lstStyle/>
          <a:p>
            <a:r>
              <a:rPr lang="en-US" sz="2400" b="1" u="sng">
                <a:solidFill>
                  <a:srgbClr val="000000"/>
                </a:solidFill>
              </a:rPr>
              <a:t>SUBMITTED BY</a:t>
            </a:r>
            <a:endParaRPr lang="en-IN" sz="2400">
              <a:solidFill>
                <a:srgbClr val="000000"/>
              </a:solidFill>
            </a:endParaRPr>
          </a:p>
        </p:txBody>
      </p:sp>
      <p:sp>
        <p:nvSpPr>
          <p:cNvPr id="1048641" name="TextBox 1048640"/>
          <p:cNvSpPr txBox="1"/>
          <p:nvPr/>
        </p:nvSpPr>
        <p:spPr>
          <a:xfrm>
            <a:off x="613330" y="2403312"/>
            <a:ext cx="2659845" cy="830997"/>
          </a:xfrm>
          <a:prstGeom prst="rect">
            <a:avLst/>
          </a:prstGeom>
        </p:spPr>
        <p:txBody>
          <a:bodyPr wrap="square" rtlCol="0">
            <a:spAutoFit/>
          </a:bodyPr>
          <a:lstStyle/>
          <a:p>
            <a:r>
              <a:rPr lang="en-US" sz="2400" b="1" u="sng" dirty="0">
                <a:solidFill>
                  <a:srgbClr val="000000"/>
                </a:solidFill>
              </a:rPr>
              <a:t>SUBMITTED TO</a:t>
            </a:r>
            <a:endParaRPr lang="en-IN" sz="2400" dirty="0">
              <a:solidFill>
                <a:srgbClr val="000000"/>
              </a:solidFill>
            </a:endParaRPr>
          </a:p>
        </p:txBody>
      </p:sp>
      <p:sp>
        <p:nvSpPr>
          <p:cNvPr id="1048642" name="TextBox 1048641"/>
          <p:cNvSpPr txBox="1"/>
          <p:nvPr/>
        </p:nvSpPr>
        <p:spPr>
          <a:xfrm>
            <a:off x="559584" y="3261360"/>
            <a:ext cx="2533160" cy="400110"/>
          </a:xfrm>
          <a:prstGeom prst="rect">
            <a:avLst/>
          </a:prstGeom>
        </p:spPr>
        <p:txBody>
          <a:bodyPr wrap="square" rtlCol="0">
            <a:spAutoFit/>
          </a:bodyPr>
          <a:lstStyle/>
          <a:p>
            <a:r>
              <a:rPr lang="en-US" sz="2000" dirty="0" err="1">
                <a:solidFill>
                  <a:srgbClr val="000000"/>
                </a:solidFill>
              </a:rPr>
              <a:t>Mr</a:t>
            </a:r>
            <a:r>
              <a:rPr lang="en-US" sz="2000" dirty="0">
                <a:solidFill>
                  <a:srgbClr val="000000"/>
                </a:solidFill>
              </a:rPr>
              <a:t> Shailesh </a:t>
            </a:r>
            <a:r>
              <a:rPr lang="en-US" sz="2000" dirty="0" err="1">
                <a:solidFill>
                  <a:srgbClr val="000000"/>
                </a:solidFill>
              </a:rPr>
              <a:t>panwar</a:t>
            </a:r>
            <a:endParaRPr lang="en-IN" sz="2000" dirty="0">
              <a:solidFill>
                <a:srgbClr val="000000"/>
              </a:solidFill>
            </a:endParaRPr>
          </a:p>
        </p:txBody>
      </p:sp>
      <p:sp>
        <p:nvSpPr>
          <p:cNvPr id="1048643" name="TextBox 1048642"/>
          <p:cNvSpPr txBox="1"/>
          <p:nvPr/>
        </p:nvSpPr>
        <p:spPr>
          <a:xfrm>
            <a:off x="5562601" y="3345930"/>
            <a:ext cx="3429000" cy="1323439"/>
          </a:xfrm>
          <a:prstGeom prst="rect">
            <a:avLst/>
          </a:prstGeom>
        </p:spPr>
        <p:txBody>
          <a:bodyPr wrap="square" rtlCol="0">
            <a:spAutoFit/>
          </a:bodyPr>
          <a:lstStyle/>
          <a:p>
            <a:r>
              <a:rPr lang="en-US" sz="2000" dirty="0">
                <a:solidFill>
                  <a:srgbClr val="000000"/>
                </a:solidFill>
              </a:rPr>
              <a:t>MD MINHAJ ALAM</a:t>
            </a:r>
            <a:endParaRPr lang="en-IN" sz="2000" dirty="0">
              <a:solidFill>
                <a:srgbClr val="000000"/>
              </a:solidFill>
            </a:endParaRPr>
          </a:p>
          <a:p>
            <a:r>
              <a:rPr lang="en-US" sz="2000" dirty="0">
                <a:solidFill>
                  <a:srgbClr val="000000"/>
                </a:solidFill>
              </a:rPr>
              <a:t>B. Tech(it)    </a:t>
            </a:r>
          </a:p>
          <a:p>
            <a:r>
              <a:rPr lang="en-US" sz="2000" dirty="0">
                <a:solidFill>
                  <a:srgbClr val="000000"/>
                </a:solidFill>
              </a:rPr>
              <a:t>2</a:t>
            </a:r>
            <a:r>
              <a:rPr lang="en-US" sz="2000" baseline="30000" dirty="0">
                <a:solidFill>
                  <a:srgbClr val="000000"/>
                </a:solidFill>
              </a:rPr>
              <a:t>nd</a:t>
            </a:r>
            <a:r>
              <a:rPr lang="en-US" sz="2000" dirty="0">
                <a:solidFill>
                  <a:srgbClr val="000000"/>
                </a:solidFill>
              </a:rPr>
              <a:t> year (4th Sem)</a:t>
            </a:r>
            <a:endParaRPr lang="en-IN" sz="2000" dirty="0">
              <a:solidFill>
                <a:srgbClr val="000000"/>
              </a:solidFill>
            </a:endParaRPr>
          </a:p>
          <a:p>
            <a:r>
              <a:rPr lang="en-US" sz="2000" dirty="0">
                <a:solidFill>
                  <a:srgbClr val="000000"/>
                </a:solidFill>
              </a:rPr>
              <a:t>Session  2020-2024 </a:t>
            </a:r>
            <a:endParaRPr lang="en-IN" sz="2000" dirty="0">
              <a:solidFill>
                <a:srgbClr val="000000"/>
              </a:solidFill>
            </a:endParaRPr>
          </a:p>
        </p:txBody>
      </p:sp>
      <p:sp>
        <p:nvSpPr>
          <p:cNvPr id="1048644" name="TextBox 1048643"/>
          <p:cNvSpPr txBox="1"/>
          <p:nvPr/>
        </p:nvSpPr>
        <p:spPr>
          <a:xfrm>
            <a:off x="805851" y="5562600"/>
            <a:ext cx="7271349" cy="923330"/>
          </a:xfrm>
          <a:prstGeom prst="rect">
            <a:avLst/>
          </a:prstGeom>
        </p:spPr>
        <p:txBody>
          <a:bodyPr wrap="square" rtlCol="0">
            <a:spAutoFit/>
          </a:bodyPr>
          <a:lstStyle/>
          <a:p>
            <a:pPr algn="ctr"/>
            <a:r>
              <a:rPr lang="en-US" sz="1800" dirty="0">
                <a:solidFill>
                  <a:srgbClr val="000000"/>
                </a:solidFill>
              </a:rPr>
              <a:t>Department of Information and technology &amp; </a:t>
            </a:r>
            <a:endParaRPr lang="en-IN" sz="2800" dirty="0">
              <a:solidFill>
                <a:srgbClr val="000000"/>
              </a:solidFill>
            </a:endParaRPr>
          </a:p>
          <a:p>
            <a:pPr algn="ctr"/>
            <a:r>
              <a:rPr lang="en-US" sz="1800" dirty="0">
                <a:solidFill>
                  <a:srgbClr val="000000"/>
                </a:solidFill>
              </a:rPr>
              <a:t>School of Engineering and Technology</a:t>
            </a:r>
            <a:endParaRPr lang="en-IN" sz="2800" dirty="0">
              <a:solidFill>
                <a:srgbClr val="000000"/>
              </a:solidFill>
            </a:endParaRPr>
          </a:p>
          <a:p>
            <a:pPr algn="ctr"/>
            <a:r>
              <a:rPr lang="en-US" sz="1800" dirty="0" err="1">
                <a:solidFill>
                  <a:srgbClr val="000000"/>
                </a:solidFill>
              </a:rPr>
              <a:t>H.N.B.Garhwal</a:t>
            </a:r>
            <a:r>
              <a:rPr lang="en-US" sz="1800" dirty="0">
                <a:solidFill>
                  <a:srgbClr val="000000"/>
                </a:solidFill>
              </a:rPr>
              <a:t> University, Srinagar(</a:t>
            </a:r>
            <a:r>
              <a:rPr lang="en-US" sz="1800" dirty="0" err="1">
                <a:solidFill>
                  <a:srgbClr val="000000"/>
                </a:solidFill>
              </a:rPr>
              <a:t>Garhwal</a:t>
            </a:r>
            <a:r>
              <a:rPr lang="en-US" sz="1800" dirty="0">
                <a:solidFill>
                  <a:srgbClr val="000000"/>
                </a:solidFill>
              </a:rPr>
              <a:t>), </a:t>
            </a:r>
            <a:r>
              <a:rPr lang="en-US" sz="1800" dirty="0" err="1">
                <a:solidFill>
                  <a:srgbClr val="000000"/>
                </a:solidFill>
              </a:rPr>
              <a:t>Uttarakhand</a:t>
            </a:r>
            <a:endParaRPr lang="en-IN" sz="2800" dirty="0">
              <a:solidFill>
                <a:srgbClr val="000000"/>
              </a:solidFill>
            </a:endParaRPr>
          </a:p>
        </p:txBody>
      </p:sp>
      <p:sp>
        <p:nvSpPr>
          <p:cNvPr id="15" name="TextBox 14"/>
          <p:cNvSpPr txBox="1"/>
          <p:nvPr/>
        </p:nvSpPr>
        <p:spPr>
          <a:xfrm>
            <a:off x="8382000" y="381000"/>
            <a:ext cx="381000" cy="381000"/>
          </a:xfrm>
          <a:prstGeom prst="rect">
            <a:avLst/>
          </a:prstGeom>
          <a:solidFill>
            <a:schemeClr val="accent3"/>
          </a:solidFill>
        </p:spPr>
        <p:txBody>
          <a:bodyPr wrap="square" rtlCol="0">
            <a:spAutoFit/>
          </a:bodyPr>
          <a:lstStyle/>
          <a:p>
            <a:r>
              <a:rPr lang="en-US" dirty="0">
                <a:solidFill>
                  <a:schemeClr val="bg1"/>
                </a:solidFill>
              </a:rPr>
              <a: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b="1" u="sng" dirty="0">
                <a:latin typeface="Times New Roman" pitchFamily="18" charset="0"/>
                <a:cs typeface="Times New Roman" pitchFamily="18" charset="0"/>
              </a:rPr>
              <a:t>Administrator Login</a:t>
            </a:r>
          </a:p>
        </p:txBody>
      </p:sp>
      <p:pic>
        <p:nvPicPr>
          <p:cNvPr id="5" name="Picture 4" descr="a.PNG"/>
          <p:cNvPicPr>
            <a:picLocks noChangeAspect="1"/>
          </p:cNvPicPr>
          <p:nvPr/>
        </p:nvPicPr>
        <p:blipFill>
          <a:blip r:embed="rId2"/>
          <a:stretch>
            <a:fillRect/>
          </a:stretch>
        </p:blipFill>
        <p:spPr>
          <a:xfrm>
            <a:off x="761468" y="1828576"/>
            <a:ext cx="7621064" cy="3200847"/>
          </a:xfrm>
          <a:prstGeom prst="rect">
            <a:avLst/>
          </a:prstGeom>
        </p:spPr>
      </p:pic>
      <p:sp>
        <p:nvSpPr>
          <p:cNvPr id="8" name="TextBox 7"/>
          <p:cNvSpPr txBox="1"/>
          <p:nvPr/>
        </p:nvSpPr>
        <p:spPr>
          <a:xfrm>
            <a:off x="8458200" y="304800"/>
            <a:ext cx="457200" cy="369332"/>
          </a:xfrm>
          <a:prstGeom prst="rect">
            <a:avLst/>
          </a:prstGeom>
          <a:solidFill>
            <a:schemeClr val="accent3"/>
          </a:solidFill>
        </p:spPr>
        <p:txBody>
          <a:bodyPr wrap="square" rtlCol="0">
            <a:spAutoFit/>
          </a:bodyPr>
          <a:lstStyle/>
          <a:p>
            <a:r>
              <a:rPr lang="en-US" dirty="0">
                <a:solidFill>
                  <a:schemeClr val="bg1"/>
                </a:solidFill>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u="sng" dirty="0"/>
              <a:t>Student Login</a:t>
            </a:r>
          </a:p>
        </p:txBody>
      </p:sp>
      <p:sp>
        <p:nvSpPr>
          <p:cNvPr id="1048608" name="Text Placeholder 2"/>
          <p:cNvSpPr>
            <a:spLocks noGrp="1"/>
          </p:cNvSpPr>
          <p:nvPr>
            <p:ph type="body" idx="2"/>
          </p:nvPr>
        </p:nvSpPr>
        <p:spPr>
          <a:xfrm>
            <a:off x="381000" y="2057400"/>
            <a:ext cx="2362200" cy="4144963"/>
          </a:xfrm>
        </p:spPr>
        <p:txBody>
          <a:bodyPr>
            <a:normAutofit/>
          </a:bodyPr>
          <a:lstStyle/>
          <a:p>
            <a:endParaRPr lang="en-US" dirty="0">
              <a:solidFill>
                <a:srgbClr val="36363D"/>
              </a:solidFill>
            </a:endParaRPr>
          </a:p>
          <a:p>
            <a:pPr marL="342900" indent="-342900">
              <a:buFont typeface="+mj-lt"/>
              <a:buAutoNum type="arabicPeriod"/>
            </a:pPr>
            <a:r>
              <a:rPr lang="en-US" dirty="0">
                <a:solidFill>
                  <a:schemeClr val="tx1"/>
                </a:solidFill>
              </a:rPr>
              <a:t>1.Personal Information</a:t>
            </a:r>
          </a:p>
          <a:p>
            <a:pPr marL="342900" indent="-342900">
              <a:buFont typeface="+mj-lt"/>
              <a:buAutoNum type="arabicPeriod"/>
            </a:pPr>
            <a:r>
              <a:rPr lang="en-US" dirty="0">
                <a:solidFill>
                  <a:schemeClr val="tx1"/>
                </a:solidFill>
              </a:rPr>
              <a:t>2.Update Information</a:t>
            </a:r>
          </a:p>
          <a:p>
            <a:pPr marL="342900" indent="-342900">
              <a:buFont typeface="+mj-lt"/>
              <a:buAutoNum type="arabicPeriod"/>
            </a:pPr>
            <a:r>
              <a:rPr lang="en-US" dirty="0">
                <a:solidFill>
                  <a:schemeClr val="tx1"/>
                </a:solidFill>
              </a:rPr>
              <a:t>3. Complaints and </a:t>
            </a:r>
          </a:p>
          <a:p>
            <a:pPr marL="342900" indent="-342900">
              <a:buFont typeface="+mj-lt"/>
              <a:buAutoNum type="arabicPeriod"/>
            </a:pPr>
            <a:r>
              <a:rPr lang="en-US" dirty="0">
                <a:solidFill>
                  <a:schemeClr val="tx1"/>
                </a:solidFill>
              </a:rPr>
              <a:t>   Suggestions</a:t>
            </a:r>
          </a:p>
          <a:p>
            <a:pPr marL="342900" indent="-342900">
              <a:buFont typeface="+mj-lt"/>
              <a:buAutoNum type="arabicPeriod"/>
            </a:pPr>
            <a:r>
              <a:rPr lang="en-US" dirty="0">
                <a:solidFill>
                  <a:schemeClr val="tx1"/>
                </a:solidFill>
              </a:rPr>
              <a:t>4.Exit</a:t>
            </a:r>
          </a:p>
        </p:txBody>
      </p:sp>
      <p:pic>
        <p:nvPicPr>
          <p:cNvPr id="2097152" name="Content Placeholder 4"/>
          <p:cNvPicPr>
            <a:picLocks noGrp="1"/>
          </p:cNvPicPr>
          <p:nvPr>
            <p:ph sz="quarter" idx="1"/>
          </p:nvPr>
        </p:nvPicPr>
        <p:blipFill>
          <a:blip r:embed="rId2" cstate="print"/>
          <a:stretch>
            <a:fillRect/>
          </a:stretch>
        </p:blipFill>
        <p:spPr>
          <a:xfrm>
            <a:off x="3124200" y="2971800"/>
            <a:ext cx="5638800" cy="3352800"/>
          </a:xfrm>
          <a:prstGeom prst="rect">
            <a:avLst/>
          </a:prstGeom>
        </p:spPr>
      </p:pic>
      <p:pic>
        <p:nvPicPr>
          <p:cNvPr id="2097153" name="Picture 2097152"/>
          <p:cNvPicPr>
            <a:picLocks/>
          </p:cNvPicPr>
          <p:nvPr/>
        </p:nvPicPr>
        <p:blipFill>
          <a:blip r:embed="rId3"/>
          <a:stretch>
            <a:fillRect/>
          </a:stretch>
        </p:blipFill>
        <p:spPr>
          <a:xfrm>
            <a:off x="3138809" y="731762"/>
            <a:ext cx="5629355" cy="2087638"/>
          </a:xfrm>
          <a:prstGeom prst="rect">
            <a:avLst/>
          </a:prstGeom>
        </p:spPr>
      </p:pic>
      <p:sp>
        <p:nvSpPr>
          <p:cNvPr id="8" name="TextBox 7"/>
          <p:cNvSpPr txBox="1"/>
          <p:nvPr/>
        </p:nvSpPr>
        <p:spPr>
          <a:xfrm>
            <a:off x="8458200" y="609600"/>
            <a:ext cx="457200" cy="369332"/>
          </a:xfrm>
          <a:prstGeom prst="rect">
            <a:avLst/>
          </a:prstGeom>
          <a:solidFill>
            <a:schemeClr val="accent3"/>
          </a:solidFill>
        </p:spPr>
        <p:txBody>
          <a:bodyPr wrap="square" rtlCol="0">
            <a:spAutoFit/>
          </a:bodyPr>
          <a:lstStyle/>
          <a:p>
            <a:r>
              <a:rPr lang="en-US" dirty="0">
                <a:solidFill>
                  <a:schemeClr val="bg1"/>
                </a:solidFill>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b="1" u="sng" dirty="0"/>
              <a:t>Student Login</a:t>
            </a:r>
          </a:p>
        </p:txBody>
      </p:sp>
      <p:pic>
        <p:nvPicPr>
          <p:cNvPr id="4" name="Picture 3" descr="s.PNG"/>
          <p:cNvPicPr>
            <a:picLocks noChangeAspect="1"/>
          </p:cNvPicPr>
          <p:nvPr/>
        </p:nvPicPr>
        <p:blipFill>
          <a:blip r:embed="rId2"/>
          <a:stretch>
            <a:fillRect/>
          </a:stretch>
        </p:blipFill>
        <p:spPr>
          <a:xfrm>
            <a:off x="1295400" y="1981200"/>
            <a:ext cx="6400800" cy="3038899"/>
          </a:xfrm>
          <a:prstGeom prst="rect">
            <a:avLst/>
          </a:prstGeom>
        </p:spPr>
      </p:pic>
      <p:sp>
        <p:nvSpPr>
          <p:cNvPr id="7" name="TextBox 6"/>
          <p:cNvSpPr txBox="1"/>
          <p:nvPr/>
        </p:nvSpPr>
        <p:spPr>
          <a:xfrm>
            <a:off x="8382000" y="304800"/>
            <a:ext cx="457200" cy="369332"/>
          </a:xfrm>
          <a:prstGeom prst="rect">
            <a:avLst/>
          </a:prstGeom>
          <a:solidFill>
            <a:schemeClr val="accent3"/>
          </a:solidFill>
        </p:spPr>
        <p:txBody>
          <a:bodyPr wrap="square" rtlCol="0">
            <a:spAutoFit/>
          </a:bodyPr>
          <a:lstStyle/>
          <a:p>
            <a:r>
              <a:rPr lang="en-US" dirty="0">
                <a:solidFill>
                  <a:schemeClr val="bg1"/>
                </a:solidFill>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b="1" u="sng" dirty="0"/>
              <a:t>Conclusion</a:t>
            </a:r>
          </a:p>
        </p:txBody>
      </p:sp>
      <p:sp>
        <p:nvSpPr>
          <p:cNvPr id="1048622" name="Content Placeholder 2"/>
          <p:cNvSpPr>
            <a:spLocks noGrp="1"/>
          </p:cNvSpPr>
          <p:nvPr>
            <p:ph sz="quarter" idx="1"/>
          </p:nvPr>
        </p:nvSpPr>
        <p:spPr/>
        <p:txBody>
          <a:bodyPr>
            <a:normAutofit/>
          </a:bodyPr>
          <a:lstStyle/>
          <a:p>
            <a:pPr>
              <a:buFont typeface="Arial"/>
              <a:buChar char="•"/>
            </a:pPr>
            <a:endParaRPr/>
          </a:p>
          <a:p>
            <a:pPr algn="l">
              <a:buFont typeface="Arial"/>
              <a:buChar char="•"/>
            </a:pPr>
            <a:r>
              <a:rPr lang="en-US" dirty="0">
                <a:latin typeface="Times New Roman" pitchFamily="18" charset="0"/>
                <a:cs typeface="Times New Roman" pitchFamily="18" charset="0"/>
              </a:rPr>
              <a:t>The project, developed using 'C Language' is based on the requirement specification of the user and the analysis of the existing system, with flexibility for future</a:t>
            </a:r>
          </a:p>
          <a:p>
            <a:pPr algn="l">
              <a:buNone/>
            </a:pPr>
            <a:r>
              <a:rPr lang="en-US" dirty="0">
                <a:latin typeface="Times New Roman" pitchFamily="18" charset="0"/>
                <a:cs typeface="Times New Roman" pitchFamily="18" charset="0"/>
              </a:rPr>
              <a:t>   enhancement.</a:t>
            </a:r>
          </a:p>
          <a:p>
            <a:pPr algn="l">
              <a:buFont typeface="Arial"/>
              <a:buChar char="•"/>
            </a:pPr>
            <a:r>
              <a:rPr lang="en-US" dirty="0">
                <a:latin typeface="Times New Roman" pitchFamily="18" charset="0"/>
                <a:cs typeface="Times New Roman" pitchFamily="18" charset="0"/>
              </a:rPr>
              <a:t>Identification of the drawbacks of the existing system leads to the designing of computerized system that will be compatible to the existing system with the system which is more user friendly. </a:t>
            </a:r>
          </a:p>
        </p:txBody>
      </p:sp>
      <p:sp>
        <p:nvSpPr>
          <p:cNvPr id="6" name="TextBox 5"/>
          <p:cNvSpPr txBox="1"/>
          <p:nvPr/>
        </p:nvSpPr>
        <p:spPr>
          <a:xfrm>
            <a:off x="8458200" y="381000"/>
            <a:ext cx="457200" cy="369332"/>
          </a:xfrm>
          <a:prstGeom prst="rect">
            <a:avLst/>
          </a:prstGeom>
          <a:solidFill>
            <a:schemeClr val="accent3"/>
          </a:solidFill>
        </p:spPr>
        <p:txBody>
          <a:bodyPr wrap="square" rtlCol="0">
            <a:spAutoFit/>
          </a:bodyPr>
          <a:lstStyle/>
          <a:p>
            <a:r>
              <a:rPr lang="en-US" dirty="0">
                <a:solidFill>
                  <a:schemeClr val="bg1"/>
                </a:solidFill>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b="1" u="sng" dirty="0"/>
              <a:t>References</a:t>
            </a:r>
          </a:p>
        </p:txBody>
      </p:sp>
      <p:sp>
        <p:nvSpPr>
          <p:cNvPr id="1048626" name="TextBox 1048625"/>
          <p:cNvSpPr txBox="1"/>
          <p:nvPr/>
        </p:nvSpPr>
        <p:spPr>
          <a:xfrm>
            <a:off x="1074573" y="2080259"/>
            <a:ext cx="5517562" cy="1348741"/>
          </a:xfrm>
          <a:prstGeom prst="rect">
            <a:avLst/>
          </a:prstGeom>
        </p:spPr>
        <p:txBody>
          <a:bodyPr wrap="square" rtlCol="0">
            <a:spAutoFit/>
          </a:bodyPr>
          <a:lstStyle/>
          <a:p>
            <a:pPr marL="457200" indent="-457200">
              <a:buFont typeface="Arial"/>
              <a:buChar char="•"/>
            </a:pPr>
            <a:r>
              <a:rPr lang="en-US" sz="2800">
                <a:solidFill>
                  <a:srgbClr val="000000"/>
                </a:solidFill>
              </a:rPr>
              <a:t>www.academia.edu</a:t>
            </a:r>
            <a:endParaRPr lang="en-IN" sz="2800">
              <a:solidFill>
                <a:srgbClr val="000000"/>
              </a:solidFill>
            </a:endParaRPr>
          </a:p>
          <a:p>
            <a:pPr marL="457200" indent="-457200">
              <a:buFont typeface="Arial"/>
              <a:buChar char="•"/>
            </a:pPr>
            <a:r>
              <a:rPr lang="en-US" sz="2800">
                <a:solidFill>
                  <a:srgbClr val="000000"/>
                </a:solidFill>
              </a:rPr>
              <a:t>www.codewithc.com</a:t>
            </a:r>
            <a:endParaRPr lang="en-IN" sz="2800">
              <a:solidFill>
                <a:srgbClr val="000000"/>
              </a:solidFill>
            </a:endParaRPr>
          </a:p>
          <a:p>
            <a:pPr marL="457200" indent="-457200">
              <a:buFont typeface="Arial"/>
              <a:buChar char="•"/>
            </a:pPr>
            <a:r>
              <a:rPr lang="en-US" sz="2800">
                <a:solidFill>
                  <a:srgbClr val="000000"/>
                </a:solidFill>
              </a:rPr>
              <a:t>www.tutorialspoint.com</a:t>
            </a:r>
            <a:endParaRPr lang="en-IN" sz="2800">
              <a:solidFill>
                <a:srgbClr val="000000"/>
              </a:solidFill>
            </a:endParaRPr>
          </a:p>
        </p:txBody>
      </p:sp>
      <p:sp>
        <p:nvSpPr>
          <p:cNvPr id="6" name="TextBox 5"/>
          <p:cNvSpPr txBox="1"/>
          <p:nvPr/>
        </p:nvSpPr>
        <p:spPr>
          <a:xfrm>
            <a:off x="8077200" y="457200"/>
            <a:ext cx="457200" cy="369332"/>
          </a:xfrm>
          <a:prstGeom prst="rect">
            <a:avLst/>
          </a:prstGeom>
          <a:solidFill>
            <a:schemeClr val="accent3"/>
          </a:solidFill>
        </p:spPr>
        <p:txBody>
          <a:bodyPr wrap="square" rtlCol="0">
            <a:spAutoFit/>
          </a:bodyPr>
          <a:lstStyle/>
          <a:p>
            <a:r>
              <a:rPr lang="en-US" dirty="0">
                <a:solidFill>
                  <a:schemeClr val="bg1"/>
                </a:solidFill>
              </a:rPr>
              <a:t>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048644"/>
          <p:cNvSpPr>
            <a:spLocks noGrp="1"/>
          </p:cNvSpPr>
          <p:nvPr>
            <p:ph type="title"/>
          </p:nvPr>
        </p:nvSpPr>
        <p:spPr/>
        <p:txBody>
          <a:bodyPr/>
          <a:lstStyle/>
          <a:p>
            <a:r>
              <a:rPr lang="en-US" b="1" u="sng"/>
              <a:t>CONTENTS</a:t>
            </a:r>
            <a:endParaRPr lang="en-IN" b="1" u="sng"/>
          </a:p>
        </p:txBody>
      </p:sp>
      <p:sp>
        <p:nvSpPr>
          <p:cNvPr id="1048646" name="Content Placeholder 1048645"/>
          <p:cNvSpPr>
            <a:spLocks noGrp="1"/>
          </p:cNvSpPr>
          <p:nvPr>
            <p:ph sz="quarter" idx="1"/>
          </p:nvPr>
        </p:nvSpPr>
        <p:spPr>
          <a:xfrm>
            <a:off x="301752" y="1540000"/>
            <a:ext cx="8503920" cy="4572000"/>
          </a:xfrm>
        </p:spPr>
        <p:txBody>
          <a:bodyPr>
            <a:normAutofit/>
          </a:bodyPr>
          <a:lstStyle/>
          <a:p>
            <a:endParaRPr lang="en-IN" dirty="0">
              <a:latin typeface="Adobe Gothic Std B" panose="020B0800000000000000" pitchFamily="34" charset="-128"/>
              <a:ea typeface="Adobe Gothic Std B" panose="020B0800000000000000" pitchFamily="34" charset="-128"/>
            </a:endParaRPr>
          </a:p>
          <a:p>
            <a:r>
              <a:rPr lang="en-US" dirty="0">
                <a:latin typeface="Adobe Gothic Std B" panose="020B0800000000000000" pitchFamily="34" charset="-128"/>
                <a:ea typeface="Adobe Gothic Std B" panose="020B0800000000000000" pitchFamily="34" charset="-128"/>
              </a:rPr>
              <a:t>Introduction - Hostel Accommodation System</a:t>
            </a:r>
            <a:endParaRPr lang="en-IN" dirty="0">
              <a:latin typeface="Adobe Gothic Std B" panose="020B0800000000000000" pitchFamily="34" charset="-128"/>
              <a:ea typeface="Adobe Gothic Std B" panose="020B0800000000000000" pitchFamily="34" charset="-128"/>
            </a:endParaRPr>
          </a:p>
          <a:p>
            <a:r>
              <a:rPr lang="en-US" dirty="0">
                <a:latin typeface="Adobe Gothic Std B" panose="020B0800000000000000" pitchFamily="34" charset="-128"/>
                <a:ea typeface="Adobe Gothic Std B" panose="020B0800000000000000" pitchFamily="34" charset="-128"/>
              </a:rPr>
              <a:t>Login portal</a:t>
            </a:r>
            <a:endParaRPr lang="en-IN" dirty="0">
              <a:latin typeface="Adobe Gothic Std B" panose="020B0800000000000000" pitchFamily="34" charset="-128"/>
              <a:ea typeface="Adobe Gothic Std B" panose="020B0800000000000000" pitchFamily="34" charset="-128"/>
            </a:endParaRPr>
          </a:p>
          <a:p>
            <a:r>
              <a:rPr lang="en-US" dirty="0">
                <a:latin typeface="Adobe Gothic Std B" panose="020B0800000000000000" pitchFamily="34" charset="-128"/>
                <a:ea typeface="Adobe Gothic Std B" panose="020B0800000000000000" pitchFamily="34" charset="-128"/>
              </a:rPr>
              <a:t>Home</a:t>
            </a:r>
            <a:endParaRPr lang="en-IN" dirty="0">
              <a:latin typeface="Adobe Gothic Std B" panose="020B0800000000000000" pitchFamily="34" charset="-128"/>
              <a:ea typeface="Adobe Gothic Std B" panose="020B0800000000000000" pitchFamily="34" charset="-128"/>
            </a:endParaRPr>
          </a:p>
          <a:p>
            <a:r>
              <a:rPr lang="en-US" dirty="0">
                <a:latin typeface="Adobe Gothic Std B" panose="020B0800000000000000" pitchFamily="34" charset="-128"/>
                <a:ea typeface="Adobe Gothic Std B" panose="020B0800000000000000" pitchFamily="34" charset="-128"/>
              </a:rPr>
              <a:t>Login</a:t>
            </a:r>
            <a:endParaRPr lang="en-IN" dirty="0">
              <a:latin typeface="Adobe Gothic Std B" panose="020B0800000000000000" pitchFamily="34" charset="-128"/>
              <a:ea typeface="Adobe Gothic Std B" panose="020B0800000000000000" pitchFamily="34" charset="-128"/>
            </a:endParaRPr>
          </a:p>
          <a:p>
            <a:r>
              <a:rPr lang="en-US" dirty="0">
                <a:latin typeface="Adobe Gothic Std B" panose="020B0800000000000000" pitchFamily="34" charset="-128"/>
                <a:ea typeface="Adobe Gothic Std B" panose="020B0800000000000000" pitchFamily="34" charset="-128"/>
              </a:rPr>
              <a:t>Administrator login</a:t>
            </a:r>
            <a:endParaRPr lang="en-IN" dirty="0">
              <a:latin typeface="Adobe Gothic Std B" panose="020B0800000000000000" pitchFamily="34" charset="-128"/>
              <a:ea typeface="Adobe Gothic Std B" panose="020B0800000000000000" pitchFamily="34" charset="-128"/>
            </a:endParaRPr>
          </a:p>
          <a:p>
            <a:r>
              <a:rPr lang="en-US" dirty="0">
                <a:latin typeface="Adobe Gothic Std B" panose="020B0800000000000000" pitchFamily="34" charset="-128"/>
                <a:ea typeface="Adobe Gothic Std B" panose="020B0800000000000000" pitchFamily="34" charset="-128"/>
              </a:rPr>
              <a:t>Student login</a:t>
            </a:r>
            <a:endParaRPr lang="en-IN" dirty="0">
              <a:latin typeface="Adobe Gothic Std B" panose="020B0800000000000000" pitchFamily="34" charset="-128"/>
              <a:ea typeface="Adobe Gothic Std B" panose="020B0800000000000000" pitchFamily="34" charset="-128"/>
            </a:endParaRPr>
          </a:p>
          <a:p>
            <a:r>
              <a:rPr lang="en-US" dirty="0">
                <a:latin typeface="Adobe Gothic Std B" panose="020B0800000000000000" pitchFamily="34" charset="-128"/>
                <a:ea typeface="Adobe Gothic Std B" panose="020B0800000000000000" pitchFamily="34" charset="-128"/>
              </a:rPr>
              <a:t>Conclusion</a:t>
            </a:r>
            <a:endParaRPr lang="en-IN" dirty="0">
              <a:latin typeface="Adobe Gothic Std B" panose="020B0800000000000000" pitchFamily="34" charset="-128"/>
              <a:ea typeface="Adobe Gothic Std B" panose="020B0800000000000000" pitchFamily="34" charset="-128"/>
            </a:endParaRPr>
          </a:p>
          <a:p>
            <a:endParaRPr lang="en-IN" dirty="0">
              <a:latin typeface="Adobe Gothic Std B" panose="020B0800000000000000" pitchFamily="34" charset="-128"/>
              <a:ea typeface="Adobe Gothic Std B" panose="020B0800000000000000" pitchFamily="34" charset="-128"/>
            </a:endParaRPr>
          </a:p>
          <a:p>
            <a:endParaRPr lang="en-IN" dirty="0">
              <a:latin typeface="Adobe Gothic Std B" panose="020B0800000000000000" pitchFamily="34" charset="-128"/>
              <a:ea typeface="Adobe Gothic Std B" panose="020B0800000000000000" pitchFamily="34" charset="-128"/>
            </a:endParaRPr>
          </a:p>
          <a:p>
            <a:endParaRPr lang="en-IN" dirty="0">
              <a:latin typeface="Adobe Gothic Std B" panose="020B0800000000000000" pitchFamily="34" charset="-128"/>
              <a:ea typeface="Adobe Gothic Std B" panose="020B0800000000000000" pitchFamily="34" charset="-128"/>
            </a:endParaRPr>
          </a:p>
        </p:txBody>
      </p:sp>
      <p:sp>
        <p:nvSpPr>
          <p:cNvPr id="8" name="TextBox 7"/>
          <p:cNvSpPr txBox="1"/>
          <p:nvPr/>
        </p:nvSpPr>
        <p:spPr>
          <a:xfrm>
            <a:off x="8382000" y="381000"/>
            <a:ext cx="381000" cy="381000"/>
          </a:xfrm>
          <a:prstGeom prst="rect">
            <a:avLst/>
          </a:prstGeom>
          <a:solidFill>
            <a:schemeClr val="accent3"/>
          </a:solidFill>
        </p:spPr>
        <p:txBody>
          <a:bodyPr wrap="square" rtlCol="0">
            <a:spAutoFit/>
          </a:bodyPr>
          <a:lstStyle/>
          <a:p>
            <a:r>
              <a:rPr lang="en-US" dirty="0"/>
              <a:t> </a:t>
            </a:r>
            <a:r>
              <a:rPr lang="en-US" dirty="0">
                <a:solidFill>
                  <a:schemeClr val="bg1"/>
                </a:solidFill>
              </a:rPr>
              <a:t>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Subtitle 2"/>
          <p:cNvSpPr>
            <a:spLocks noGrp="1"/>
          </p:cNvSpPr>
          <p:nvPr>
            <p:ph type="subTitle" idx="1"/>
          </p:nvPr>
        </p:nvSpPr>
        <p:spPr>
          <a:xfrm rot="5588">
            <a:off x="381308" y="3352802"/>
            <a:ext cx="8381865" cy="2979841"/>
          </a:xfrm>
        </p:spPr>
        <p:txBody>
          <a:bodyPr anchor="t" anchorCtr="1">
            <a:normAutofit fontScale="92500" lnSpcReduction="10000"/>
          </a:bodyPr>
          <a:lstStyle/>
          <a:p>
            <a:pPr marL="285750" indent="-285750" algn="l">
              <a:buFont typeface="Arial"/>
              <a:buChar char="•"/>
            </a:pPr>
            <a:endParaRPr lang="zh-CN" altLang="en-US" dirty="0"/>
          </a:p>
          <a:p>
            <a:pPr marL="285750" indent="-285750" algn="l">
              <a:buFont typeface="Arial"/>
              <a:buChar char="•"/>
            </a:pPr>
            <a:r>
              <a:rPr lang="en-US" altLang="en-US" b="0" cap="none" dirty="0">
                <a:solidFill>
                  <a:schemeClr val="accent5">
                    <a:lumMod val="50000"/>
                  </a:schemeClr>
                </a:solidFill>
                <a:latin typeface="Adobe Gothic Std B" panose="020B0800000000000000" pitchFamily="34" charset="-128"/>
                <a:ea typeface="Adobe Gothic Std B" panose="020B0800000000000000" pitchFamily="34" charset="-128"/>
                <a:cs typeface="Times New Roman" pitchFamily="18" charset="0"/>
              </a:rPr>
              <a:t>As the name specifies “HOSTEL ACCOMMODATION SYSTEM” is a software developed for managing various activities in the hostel. </a:t>
            </a:r>
            <a:endParaRPr lang="zh-CN" altLang="en-US" b="0" cap="none" dirty="0">
              <a:solidFill>
                <a:schemeClr val="accent5">
                  <a:lumMod val="50000"/>
                </a:schemeClr>
              </a:solidFill>
              <a:latin typeface="Adobe Gothic Std B" panose="020B0800000000000000" pitchFamily="34" charset="-128"/>
              <a:cs typeface="Times New Roman" pitchFamily="18" charset="0"/>
            </a:endParaRPr>
          </a:p>
          <a:p>
            <a:pPr marL="285750" indent="-285750" algn="l">
              <a:buFont typeface="Arial"/>
              <a:buChar char="•"/>
            </a:pPr>
            <a:r>
              <a:rPr lang="en-US" altLang="en-US" b="0" cap="none" dirty="0">
                <a:solidFill>
                  <a:schemeClr val="accent5">
                    <a:lumMod val="50000"/>
                  </a:schemeClr>
                </a:solidFill>
                <a:latin typeface="Adobe Gothic Std B" panose="020B0800000000000000" pitchFamily="34" charset="-128"/>
                <a:ea typeface="Adobe Gothic Std B" panose="020B0800000000000000" pitchFamily="34" charset="-128"/>
                <a:cs typeface="Times New Roman" pitchFamily="18" charset="0"/>
              </a:rPr>
              <a:t>For the past few years, the number of educational institutions are increasing rapidly. </a:t>
            </a:r>
            <a:endParaRPr lang="zh-CN" altLang="en-US" b="0" cap="none" dirty="0">
              <a:solidFill>
                <a:schemeClr val="accent5">
                  <a:lumMod val="50000"/>
                </a:schemeClr>
              </a:solidFill>
              <a:latin typeface="Adobe Gothic Std B" panose="020B0800000000000000" pitchFamily="34" charset="-128"/>
              <a:cs typeface="Times New Roman" pitchFamily="18" charset="0"/>
            </a:endParaRPr>
          </a:p>
          <a:p>
            <a:pPr marL="285750" indent="-285750" algn="l">
              <a:buFont typeface="Arial"/>
              <a:buChar char="•"/>
            </a:pPr>
            <a:r>
              <a:rPr lang="en-US" altLang="en-US" b="0" cap="none" dirty="0">
                <a:solidFill>
                  <a:schemeClr val="accent5">
                    <a:lumMod val="50000"/>
                  </a:schemeClr>
                </a:solidFill>
                <a:latin typeface="Adobe Gothic Std B" panose="020B0800000000000000" pitchFamily="34" charset="-128"/>
                <a:ea typeface="Adobe Gothic Std B" panose="020B0800000000000000" pitchFamily="34" charset="-128"/>
                <a:cs typeface="Times New Roman" pitchFamily="18" charset="0"/>
              </a:rPr>
              <a:t>Thereby the number of hostels are also increasing for the accommodation of the students studying in the institution. </a:t>
            </a:r>
            <a:endParaRPr lang="zh-CN" altLang="en-US" b="0" cap="none" dirty="0">
              <a:solidFill>
                <a:schemeClr val="accent5">
                  <a:lumMod val="50000"/>
                </a:schemeClr>
              </a:solidFill>
              <a:latin typeface="Adobe Gothic Std B" panose="020B0800000000000000" pitchFamily="34" charset="-128"/>
              <a:cs typeface="Times New Roman" pitchFamily="18" charset="0"/>
            </a:endParaRPr>
          </a:p>
          <a:p>
            <a:pPr marL="285750" indent="-285750" algn="l">
              <a:buFont typeface="Arial"/>
              <a:buChar char="•"/>
            </a:pPr>
            <a:r>
              <a:rPr lang="en-US" altLang="en-US" b="0" cap="none" dirty="0">
                <a:solidFill>
                  <a:schemeClr val="accent5">
                    <a:lumMod val="50000"/>
                  </a:schemeClr>
                </a:solidFill>
                <a:latin typeface="Adobe Gothic Std B" panose="020B0800000000000000" pitchFamily="34" charset="-128"/>
                <a:ea typeface="Adobe Gothic Std B" panose="020B0800000000000000" pitchFamily="34" charset="-128"/>
                <a:cs typeface="Times New Roman" pitchFamily="18" charset="0"/>
              </a:rPr>
              <a:t>And hence there is a lot of strain on the person who are running the hostel and software is not usually used in this context. </a:t>
            </a:r>
            <a:endParaRPr lang="zh-CN" altLang="en-US" b="0" cap="none" dirty="0">
              <a:solidFill>
                <a:schemeClr val="accent5">
                  <a:lumMod val="50000"/>
                </a:schemeClr>
              </a:solidFill>
              <a:latin typeface="Adobe Gothic Std B" panose="020B0800000000000000" pitchFamily="34" charset="-128"/>
              <a:cs typeface="Times New Roman" pitchFamily="18" charset="0"/>
            </a:endParaRPr>
          </a:p>
          <a:p>
            <a:pPr marL="285750" indent="-285750" algn="l">
              <a:buFont typeface="Arial"/>
              <a:buChar char="•"/>
            </a:pPr>
            <a:r>
              <a:rPr lang="en-US" altLang="en-US" b="0" cap="none" dirty="0">
                <a:solidFill>
                  <a:schemeClr val="accent5">
                    <a:lumMod val="50000"/>
                  </a:schemeClr>
                </a:solidFill>
                <a:latin typeface="Adobe Gothic Std B" panose="020B0800000000000000" pitchFamily="34" charset="-128"/>
                <a:ea typeface="Adobe Gothic Std B" panose="020B0800000000000000" pitchFamily="34" charset="-128"/>
                <a:cs typeface="Times New Roman" pitchFamily="18" charset="0"/>
              </a:rPr>
              <a:t>This particular project deals with the problems on managing hostel and avoids the problems which occur when carried manually.</a:t>
            </a:r>
          </a:p>
          <a:p>
            <a:pPr marL="285750" indent="-285750" algn="l"/>
            <a:endParaRPr lang="zh-CN" altLang="en-US" cap="none" dirty="0">
              <a:latin typeface="Times New Roman" pitchFamily="18" charset="0"/>
              <a:cs typeface="Times New Roman" pitchFamily="18" charset="0"/>
            </a:endParaRPr>
          </a:p>
        </p:txBody>
      </p:sp>
      <p:sp>
        <p:nvSpPr>
          <p:cNvPr id="1048662" name="Title 1"/>
          <p:cNvSpPr>
            <a:spLocks noGrp="1"/>
          </p:cNvSpPr>
          <p:nvPr>
            <p:ph type="ctrTitle"/>
          </p:nvPr>
        </p:nvSpPr>
        <p:spPr>
          <a:xfrm>
            <a:off x="497920" y="549381"/>
            <a:ext cx="8265080" cy="1191780"/>
          </a:xfrm>
        </p:spPr>
        <p:txBody>
          <a:bodyPr>
            <a:noAutofit/>
          </a:bodyPr>
          <a:lstStyle/>
          <a:p>
            <a:r>
              <a:rPr lang="en-US" sz="4400" b="1" u="sng" dirty="0">
                <a:latin typeface="Times New Roman" pitchFamily="18" charset="0"/>
                <a:cs typeface="Times New Roman" pitchFamily="18" charset="0"/>
              </a:rPr>
              <a:t>Hostel Accommodation System</a:t>
            </a:r>
          </a:p>
        </p:txBody>
      </p:sp>
      <p:sp>
        <p:nvSpPr>
          <p:cNvPr id="1048663" name="TextBox 1048662"/>
          <p:cNvSpPr txBox="1"/>
          <p:nvPr/>
        </p:nvSpPr>
        <p:spPr>
          <a:xfrm>
            <a:off x="2743200" y="2895600"/>
            <a:ext cx="4000000" cy="523220"/>
          </a:xfrm>
          <a:prstGeom prst="rect">
            <a:avLst/>
          </a:prstGeom>
        </p:spPr>
        <p:txBody>
          <a:bodyPr wrap="square" rtlCol="0">
            <a:spAutoFit/>
          </a:bodyPr>
          <a:lstStyle/>
          <a:p>
            <a:pPr algn="ctr"/>
            <a:r>
              <a:rPr lang="en-US" sz="2800" b="1" u="sng" dirty="0">
                <a:solidFill>
                  <a:srgbClr val="000000"/>
                </a:solidFill>
              </a:rPr>
              <a:t>INTRODUCTION</a:t>
            </a:r>
            <a:endParaRPr lang="en-IN" sz="2800" b="1" u="sng" dirty="0">
              <a:solidFill>
                <a:srgbClr val="000000"/>
              </a:solidFill>
            </a:endParaRPr>
          </a:p>
        </p:txBody>
      </p:sp>
      <p:sp>
        <p:nvSpPr>
          <p:cNvPr id="7" name="TextBox 6"/>
          <p:cNvSpPr txBox="1"/>
          <p:nvPr/>
        </p:nvSpPr>
        <p:spPr>
          <a:xfrm>
            <a:off x="8382000" y="381000"/>
            <a:ext cx="457200" cy="369332"/>
          </a:xfrm>
          <a:prstGeom prst="rect">
            <a:avLst/>
          </a:prstGeom>
          <a:solidFill>
            <a:schemeClr val="accent3"/>
          </a:solidFill>
        </p:spPr>
        <p:txBody>
          <a:bodyPr wrap="square" rtlCol="0">
            <a:spAutoFit/>
          </a:bodyPr>
          <a:lstStyle/>
          <a:p>
            <a:r>
              <a:rPr lang="en-US" dirty="0">
                <a:solidFill>
                  <a:schemeClr val="bg1"/>
                </a:solidFill>
              </a:rPr>
              <a:t>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
          <p:cNvSpPr>
            <a:spLocks noGrp="1"/>
          </p:cNvSpPr>
          <p:nvPr>
            <p:ph type="title"/>
          </p:nvPr>
        </p:nvSpPr>
        <p:spPr>
          <a:xfrm>
            <a:off x="533400" y="914400"/>
            <a:ext cx="2362200" cy="990600"/>
          </a:xfrm>
        </p:spPr>
        <p:txBody>
          <a:bodyPr>
            <a:normAutofit/>
          </a:bodyPr>
          <a:lstStyle/>
          <a:p>
            <a:r>
              <a:rPr lang="en-US" u="sng" dirty="0">
                <a:latin typeface="Times New Roman" pitchFamily="18" charset="0"/>
                <a:cs typeface="Times New Roman" pitchFamily="18" charset="0"/>
              </a:rPr>
              <a:t>Login Portal</a:t>
            </a:r>
          </a:p>
        </p:txBody>
      </p:sp>
      <p:sp>
        <p:nvSpPr>
          <p:cNvPr id="1048665" name="Text Placeholder 2"/>
          <p:cNvSpPr>
            <a:spLocks noGrp="1"/>
          </p:cNvSpPr>
          <p:nvPr>
            <p:ph type="body" idx="2"/>
          </p:nvPr>
        </p:nvSpPr>
        <p:spPr>
          <a:xfrm>
            <a:off x="199411" y="2305010"/>
            <a:ext cx="2666028" cy="4083224"/>
          </a:xfrm>
        </p:spPr>
        <p:txBody>
          <a:bodyPr>
            <a:normAutofit/>
          </a:bodyPr>
          <a:lstStyle/>
          <a:p>
            <a:pPr>
              <a:buFont typeface="Wingdings" pitchFamily="2" charset="2"/>
              <a:buChar char="q"/>
            </a:pPr>
            <a:r>
              <a:rPr lang="en-US" sz="2000" dirty="0">
                <a:solidFill>
                  <a:schemeClr val="tx1"/>
                </a:solidFill>
                <a:latin typeface="Times New Roman" pitchFamily="18" charset="0"/>
                <a:cs typeface="Times New Roman" pitchFamily="18" charset="0"/>
              </a:rPr>
              <a:t>1.Home</a:t>
            </a:r>
          </a:p>
          <a:p>
            <a:pPr>
              <a:buFont typeface="Wingdings" pitchFamily="2" charset="2"/>
              <a:buChar char="q"/>
            </a:pPr>
            <a:r>
              <a:rPr lang="en-US" sz="2000" dirty="0">
                <a:solidFill>
                  <a:schemeClr val="tx1"/>
                </a:solidFill>
                <a:latin typeface="Times New Roman" pitchFamily="18" charset="0"/>
                <a:cs typeface="Times New Roman" pitchFamily="18" charset="0"/>
              </a:rPr>
              <a:t>2.New User</a:t>
            </a:r>
            <a:endParaRPr lang="zh-CN" altLang="en-US" dirty="0"/>
          </a:p>
          <a:p>
            <a:pPr>
              <a:buFont typeface="Wingdings" pitchFamily="2" charset="2"/>
              <a:buChar char="q"/>
            </a:pPr>
            <a:r>
              <a:rPr lang="en-US" sz="2000" dirty="0">
                <a:solidFill>
                  <a:schemeClr val="tx1"/>
                </a:solidFill>
                <a:latin typeface="Times New Roman" pitchFamily="18" charset="0"/>
                <a:cs typeface="Times New Roman" pitchFamily="18" charset="0"/>
              </a:rPr>
              <a:t>3.Administrator</a:t>
            </a:r>
            <a:endParaRPr lang="zh-CN" altLang="en-US" dirty="0"/>
          </a:p>
          <a:p>
            <a:pPr>
              <a:buFont typeface="Wingdings" pitchFamily="2" charset="2"/>
              <a:buChar char="q"/>
            </a:pPr>
            <a:r>
              <a:rPr lang="en-US" sz="2000" dirty="0">
                <a:solidFill>
                  <a:schemeClr val="tx1"/>
                </a:solidFill>
                <a:latin typeface="Times New Roman" pitchFamily="18" charset="0"/>
                <a:cs typeface="Times New Roman" pitchFamily="18" charset="0"/>
              </a:rPr>
              <a:t>   Login</a:t>
            </a:r>
            <a:endParaRPr lang="zh-CN" altLang="en-US" dirty="0"/>
          </a:p>
          <a:p>
            <a:r>
              <a:rPr lang="en-US" sz="2000" dirty="0">
                <a:solidFill>
                  <a:schemeClr val="tx1"/>
                </a:solidFill>
                <a:latin typeface="Times New Roman" pitchFamily="18" charset="0"/>
                <a:cs typeface="Times New Roman" pitchFamily="18" charset="0"/>
              </a:rPr>
              <a:t>  4.Student  Login</a:t>
            </a:r>
            <a:endParaRPr lang="zh-CN" altLang="en-US" dirty="0"/>
          </a:p>
          <a:p>
            <a:r>
              <a:rPr lang="en-US" altLang="en-US" sz="2000" dirty="0">
                <a:solidFill>
                  <a:schemeClr val="tx1"/>
                </a:solidFill>
                <a:latin typeface="Times New Roman" pitchFamily="18" charset="0"/>
                <a:cs typeface="Times New Roman" pitchFamily="18" charset="0"/>
              </a:rPr>
              <a:t>  5.Exit</a:t>
            </a:r>
            <a:endParaRPr lang="zh-CN" altLang="en-US" dirty="0"/>
          </a:p>
        </p:txBody>
      </p:sp>
      <p:pic>
        <p:nvPicPr>
          <p:cNvPr id="2097160" name="Content Placeholder 4"/>
          <p:cNvPicPr>
            <a:picLocks noGrp="1"/>
          </p:cNvPicPr>
          <p:nvPr>
            <p:ph sz="quarter" idx="1"/>
          </p:nvPr>
        </p:nvPicPr>
        <p:blipFill>
          <a:blip r:embed="rId2" cstate="print"/>
          <a:stretch>
            <a:fillRect/>
          </a:stretch>
        </p:blipFill>
        <p:spPr>
          <a:xfrm>
            <a:off x="3728728" y="2281082"/>
            <a:ext cx="4429744" cy="2219635"/>
          </a:xfrm>
          <a:prstGeom prst="rect">
            <a:avLst/>
          </a:prstGeom>
        </p:spPr>
      </p:pic>
      <p:sp>
        <p:nvSpPr>
          <p:cNvPr id="7" name="TextBox 6"/>
          <p:cNvSpPr txBox="1"/>
          <p:nvPr/>
        </p:nvSpPr>
        <p:spPr>
          <a:xfrm>
            <a:off x="8382000" y="762000"/>
            <a:ext cx="457200" cy="381000"/>
          </a:xfrm>
          <a:prstGeom prst="rect">
            <a:avLst/>
          </a:prstGeom>
          <a:solidFill>
            <a:schemeClr val="accent3"/>
          </a:solidFill>
        </p:spPr>
        <p:txBody>
          <a:bodyPr wrap="square" rtlCol="0">
            <a:spAutoFit/>
          </a:bodyPr>
          <a:lstStyle/>
          <a:p>
            <a:r>
              <a:rPr lang="en-US" dirty="0">
                <a:solidFill>
                  <a:schemeClr val="bg1"/>
                </a:solidFill>
              </a:rPr>
              <a:t>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b="1" dirty="0">
                <a:latin typeface="Times New Roman" pitchFamily="18" charset="0"/>
                <a:cs typeface="Times New Roman" pitchFamily="18" charset="0"/>
              </a:rPr>
              <a:t>Login Portal </a:t>
            </a:r>
          </a:p>
        </p:txBody>
      </p:sp>
      <p:pic>
        <p:nvPicPr>
          <p:cNvPr id="4" name="Picture 3" descr="l.PNG"/>
          <p:cNvPicPr>
            <a:picLocks noChangeAspect="1"/>
          </p:cNvPicPr>
          <p:nvPr/>
        </p:nvPicPr>
        <p:blipFill>
          <a:blip r:embed="rId2"/>
          <a:stretch>
            <a:fillRect/>
          </a:stretch>
        </p:blipFill>
        <p:spPr>
          <a:xfrm>
            <a:off x="1143000" y="1676400"/>
            <a:ext cx="6868484" cy="4610478"/>
          </a:xfrm>
          <a:prstGeom prst="rect">
            <a:avLst/>
          </a:prstGeom>
        </p:spPr>
      </p:pic>
      <p:sp>
        <p:nvSpPr>
          <p:cNvPr id="7" name="TextBox 6"/>
          <p:cNvSpPr txBox="1"/>
          <p:nvPr/>
        </p:nvSpPr>
        <p:spPr>
          <a:xfrm>
            <a:off x="8458200" y="381000"/>
            <a:ext cx="381000" cy="381000"/>
          </a:xfrm>
          <a:prstGeom prst="rect">
            <a:avLst/>
          </a:prstGeom>
          <a:solidFill>
            <a:schemeClr val="accent3"/>
          </a:solidFill>
        </p:spPr>
        <p:txBody>
          <a:bodyPr wrap="square" rtlCol="0">
            <a:spAutoFit/>
          </a:bodyPr>
          <a:lstStyle/>
          <a:p>
            <a:r>
              <a:rPr lang="en-US" dirty="0">
                <a:solidFill>
                  <a:schemeClr val="bg1"/>
                </a:solidFill>
              </a:rPr>
              <a:t>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u="sng" dirty="0">
                <a:latin typeface="Times New Roman" pitchFamily="18" charset="0"/>
                <a:cs typeface="Times New Roman" pitchFamily="18" charset="0"/>
              </a:rPr>
              <a:t>HOME</a:t>
            </a:r>
          </a:p>
        </p:txBody>
      </p:sp>
      <p:sp>
        <p:nvSpPr>
          <p:cNvPr id="1048668" name="Text Placeholder 2"/>
          <p:cNvSpPr>
            <a:spLocks noGrp="1"/>
          </p:cNvSpPr>
          <p:nvPr>
            <p:ph type="body" idx="2"/>
          </p:nvPr>
        </p:nvSpPr>
        <p:spPr/>
        <p:txBody>
          <a:bodyPr>
            <a:normAutofit/>
          </a:bodyPr>
          <a:lstStyle/>
          <a:p>
            <a:endParaRPr>
              <a:solidFill>
                <a:srgbClr val="36363D"/>
              </a:solidFill>
            </a:endParaRPr>
          </a:p>
          <a:p>
            <a:r>
              <a:rPr lang="en-US" dirty="0">
                <a:solidFill>
                  <a:srgbClr val="36363D"/>
                </a:solidFill>
              </a:rPr>
              <a:t>1.Hostel  Brochure</a:t>
            </a:r>
            <a:endParaRPr lang="zh-CN" altLang="en-US">
              <a:solidFill>
                <a:srgbClr val="36363D"/>
              </a:solidFill>
            </a:endParaRPr>
          </a:p>
          <a:p>
            <a:r>
              <a:rPr lang="en-US" altLang="en-US" dirty="0">
                <a:solidFill>
                  <a:srgbClr val="36363D"/>
                </a:solidFill>
              </a:rPr>
              <a:t>2.Notice  Board</a:t>
            </a:r>
            <a:endParaRPr lang="zh-CN" altLang="en-US">
              <a:solidFill>
                <a:srgbClr val="36363D"/>
              </a:solidFill>
            </a:endParaRPr>
          </a:p>
          <a:p>
            <a:r>
              <a:rPr lang="en-US" altLang="en-US" dirty="0">
                <a:solidFill>
                  <a:srgbClr val="36363D"/>
                </a:solidFill>
              </a:rPr>
              <a:t>3.Registration Form</a:t>
            </a:r>
            <a:endParaRPr lang="zh-CN" altLang="en-US">
              <a:solidFill>
                <a:srgbClr val="36363D"/>
              </a:solidFill>
            </a:endParaRPr>
          </a:p>
          <a:p>
            <a:r>
              <a:rPr lang="en-US" altLang="en-US" dirty="0">
                <a:solidFill>
                  <a:srgbClr val="36363D"/>
                </a:solidFill>
              </a:rPr>
              <a:t>4.Complaints  and      </a:t>
            </a:r>
            <a:endParaRPr lang="zh-CN" altLang="en-US">
              <a:solidFill>
                <a:srgbClr val="36363D"/>
              </a:solidFill>
            </a:endParaRPr>
          </a:p>
          <a:p>
            <a:r>
              <a:rPr lang="en-US" altLang="en-US" dirty="0">
                <a:solidFill>
                  <a:srgbClr val="36363D"/>
                </a:solidFill>
              </a:rPr>
              <a:t>     Suggestions</a:t>
            </a:r>
            <a:endParaRPr lang="zh-CN" altLang="en-US">
              <a:solidFill>
                <a:srgbClr val="36363D"/>
              </a:solidFill>
            </a:endParaRPr>
          </a:p>
          <a:p>
            <a:r>
              <a:rPr lang="en-US" altLang="en-US" dirty="0">
                <a:solidFill>
                  <a:srgbClr val="36363D"/>
                </a:solidFill>
              </a:rPr>
              <a:t>5.Rules and Regulations</a:t>
            </a:r>
            <a:endParaRPr lang="zh-CN" altLang="en-US">
              <a:solidFill>
                <a:srgbClr val="36363D"/>
              </a:solidFill>
            </a:endParaRPr>
          </a:p>
          <a:p>
            <a:r>
              <a:rPr lang="en-US" altLang="en-US" dirty="0">
                <a:solidFill>
                  <a:srgbClr val="36363D"/>
                </a:solidFill>
              </a:rPr>
              <a:t>6.Exit</a:t>
            </a:r>
            <a:endParaRPr lang="zh-CN" altLang="en-US">
              <a:solidFill>
                <a:srgbClr val="36363D"/>
              </a:solidFill>
            </a:endParaRPr>
          </a:p>
        </p:txBody>
      </p:sp>
      <p:pic>
        <p:nvPicPr>
          <p:cNvPr id="2097162" name="Content Placeholder 4"/>
          <p:cNvPicPr>
            <a:picLocks noGrp="1"/>
          </p:cNvPicPr>
          <p:nvPr>
            <p:ph sz="quarter" idx="1"/>
          </p:nvPr>
        </p:nvPicPr>
        <p:blipFill>
          <a:blip r:embed="rId2" cstate="print"/>
          <a:stretch>
            <a:fillRect/>
          </a:stretch>
        </p:blipFill>
        <p:spPr>
          <a:xfrm rot="21600000">
            <a:off x="3231682" y="648139"/>
            <a:ext cx="5244634" cy="2284078"/>
          </a:xfrm>
          <a:prstGeom prst="rect">
            <a:avLst/>
          </a:prstGeom>
        </p:spPr>
      </p:pic>
      <p:pic>
        <p:nvPicPr>
          <p:cNvPr id="2097163" name="Content Placeholder 4"/>
          <p:cNvPicPr>
            <a:picLocks noGrp="1"/>
          </p:cNvPicPr>
          <p:nvPr>
            <p:ph sz="quarter" idx="4294967295"/>
          </p:nvPr>
        </p:nvPicPr>
        <p:blipFill>
          <a:blip r:embed="rId3" cstate="print"/>
          <a:stretch>
            <a:fillRect/>
          </a:stretch>
        </p:blipFill>
        <p:spPr>
          <a:xfrm rot="21600000">
            <a:off x="3276600" y="3048000"/>
            <a:ext cx="5221287" cy="3181350"/>
          </a:xfrm>
          <a:prstGeom prst="rect">
            <a:avLst/>
          </a:prstGeom>
        </p:spPr>
      </p:pic>
      <p:sp>
        <p:nvSpPr>
          <p:cNvPr id="8" name="TextBox 7"/>
          <p:cNvSpPr txBox="1"/>
          <p:nvPr/>
        </p:nvSpPr>
        <p:spPr>
          <a:xfrm>
            <a:off x="8610600" y="685800"/>
            <a:ext cx="304800" cy="381000"/>
          </a:xfrm>
          <a:prstGeom prst="rect">
            <a:avLst/>
          </a:prstGeom>
          <a:solidFill>
            <a:schemeClr val="accent3"/>
          </a:solidFill>
        </p:spPr>
        <p:txBody>
          <a:bodyPr wrap="square" rtlCol="0">
            <a:spAutoFit/>
          </a:bodyPr>
          <a:lstStyle/>
          <a:p>
            <a:r>
              <a:rPr lang="en-US" dirty="0">
                <a:solidFill>
                  <a:schemeClr val="bg1"/>
                </a:solidFill>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dirty="0"/>
              <a:t>HOME</a:t>
            </a:r>
          </a:p>
        </p:txBody>
      </p:sp>
      <p:pic>
        <p:nvPicPr>
          <p:cNvPr id="4" name="Picture 3" descr="h.PNG"/>
          <p:cNvPicPr>
            <a:picLocks noChangeAspect="1"/>
          </p:cNvPicPr>
          <p:nvPr/>
        </p:nvPicPr>
        <p:blipFill>
          <a:blip r:embed="rId2"/>
          <a:stretch>
            <a:fillRect/>
          </a:stretch>
        </p:blipFill>
        <p:spPr>
          <a:xfrm>
            <a:off x="780520" y="1933366"/>
            <a:ext cx="7582959" cy="2991268"/>
          </a:xfrm>
          <a:prstGeom prst="rect">
            <a:avLst/>
          </a:prstGeom>
        </p:spPr>
      </p:pic>
      <p:sp>
        <p:nvSpPr>
          <p:cNvPr id="7" name="TextBox 6"/>
          <p:cNvSpPr txBox="1"/>
          <p:nvPr/>
        </p:nvSpPr>
        <p:spPr>
          <a:xfrm>
            <a:off x="8534400" y="304800"/>
            <a:ext cx="304800" cy="369332"/>
          </a:xfrm>
          <a:prstGeom prst="rect">
            <a:avLst/>
          </a:prstGeom>
          <a:solidFill>
            <a:schemeClr val="accent3"/>
          </a:solidFill>
        </p:spPr>
        <p:txBody>
          <a:bodyPr wrap="square" rtlCol="0">
            <a:spAutoFit/>
          </a:bodyPr>
          <a:lstStyle/>
          <a:p>
            <a:r>
              <a:rPr lang="en-US" dirty="0">
                <a:solidFill>
                  <a:schemeClr val="bg1"/>
                </a:solidFill>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b="1" u="sng" dirty="0">
                <a:solidFill>
                  <a:srgbClr val="993300"/>
                </a:solidFill>
              </a:rPr>
              <a:t>LOGIN</a:t>
            </a:r>
          </a:p>
        </p:txBody>
      </p:sp>
      <p:pic>
        <p:nvPicPr>
          <p:cNvPr id="2097158" name="Picture 3"/>
          <p:cNvPicPr>
            <a:picLocks/>
          </p:cNvPicPr>
          <p:nvPr/>
        </p:nvPicPr>
        <p:blipFill>
          <a:blip r:embed="rId2" cstate="print"/>
          <a:stretch>
            <a:fillRect/>
          </a:stretch>
        </p:blipFill>
        <p:spPr>
          <a:xfrm rot="8931">
            <a:off x="515156" y="1475868"/>
            <a:ext cx="3528114" cy="2162791"/>
          </a:xfrm>
          <a:prstGeom prst="rect">
            <a:avLst/>
          </a:prstGeom>
        </p:spPr>
      </p:pic>
      <p:pic>
        <p:nvPicPr>
          <p:cNvPr id="2097159" name="Picture 2097158"/>
          <p:cNvPicPr>
            <a:picLocks/>
          </p:cNvPicPr>
          <p:nvPr/>
        </p:nvPicPr>
        <p:blipFill>
          <a:blip r:embed="rId3"/>
          <a:stretch>
            <a:fillRect/>
          </a:stretch>
        </p:blipFill>
        <p:spPr>
          <a:xfrm>
            <a:off x="5013002" y="2710671"/>
            <a:ext cx="3484204" cy="2178145"/>
          </a:xfrm>
          <a:prstGeom prst="rect">
            <a:avLst/>
          </a:prstGeom>
        </p:spPr>
      </p:pic>
      <p:sp>
        <p:nvSpPr>
          <p:cNvPr id="1048628" name="TextBox 1048627"/>
          <p:cNvSpPr txBox="1"/>
          <p:nvPr/>
        </p:nvSpPr>
        <p:spPr>
          <a:xfrm>
            <a:off x="689820" y="4010757"/>
            <a:ext cx="4606826" cy="510540"/>
          </a:xfrm>
          <a:prstGeom prst="rect">
            <a:avLst/>
          </a:prstGeom>
        </p:spPr>
        <p:txBody>
          <a:bodyPr wrap="square" rtlCol="0">
            <a:spAutoFit/>
          </a:bodyPr>
          <a:lstStyle/>
          <a:p>
            <a:r>
              <a:rPr lang="en-US" sz="2800">
                <a:solidFill>
                  <a:srgbClr val="000000"/>
                </a:solidFill>
              </a:rPr>
              <a:t>    Admin login </a:t>
            </a:r>
            <a:endParaRPr lang="en-IN" sz="2800">
              <a:solidFill>
                <a:srgbClr val="000000"/>
              </a:solidFill>
            </a:endParaRPr>
          </a:p>
        </p:txBody>
      </p:sp>
      <p:sp>
        <p:nvSpPr>
          <p:cNvPr id="1048629" name="TextBox 1048628"/>
          <p:cNvSpPr txBox="1"/>
          <p:nvPr/>
        </p:nvSpPr>
        <p:spPr>
          <a:xfrm>
            <a:off x="5296646" y="5189962"/>
            <a:ext cx="4606826" cy="510540"/>
          </a:xfrm>
          <a:prstGeom prst="rect">
            <a:avLst/>
          </a:prstGeom>
        </p:spPr>
        <p:txBody>
          <a:bodyPr wrap="square" rtlCol="0">
            <a:spAutoFit/>
          </a:bodyPr>
          <a:lstStyle/>
          <a:p>
            <a:r>
              <a:rPr lang="en-US" sz="2800">
                <a:solidFill>
                  <a:srgbClr val="000000"/>
                </a:solidFill>
              </a:rPr>
              <a:t>   Student login </a:t>
            </a:r>
            <a:endParaRPr lang="en-IN" sz="2800">
              <a:solidFill>
                <a:srgbClr val="000000"/>
              </a:solidFill>
            </a:endParaRPr>
          </a:p>
        </p:txBody>
      </p:sp>
      <p:sp>
        <p:nvSpPr>
          <p:cNvPr id="9" name="TextBox 8"/>
          <p:cNvSpPr txBox="1"/>
          <p:nvPr/>
        </p:nvSpPr>
        <p:spPr>
          <a:xfrm>
            <a:off x="8458200" y="381000"/>
            <a:ext cx="381000" cy="369332"/>
          </a:xfrm>
          <a:prstGeom prst="rect">
            <a:avLst/>
          </a:prstGeom>
          <a:solidFill>
            <a:schemeClr val="accent3"/>
          </a:solidFill>
        </p:spPr>
        <p:txBody>
          <a:bodyPr wrap="square" rtlCol="0">
            <a:spAutoFit/>
          </a:bodyPr>
          <a:lstStyle/>
          <a:p>
            <a:r>
              <a:rPr lang="en-US" dirty="0">
                <a:solidFill>
                  <a:schemeClr val="bg1"/>
                </a:solidFill>
              </a:rPr>
              <a:t> 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228600" y="914400"/>
            <a:ext cx="2514600" cy="990600"/>
          </a:xfrm>
        </p:spPr>
        <p:txBody>
          <a:bodyPr>
            <a:normAutofit/>
          </a:bodyPr>
          <a:lstStyle/>
          <a:p>
            <a:r>
              <a:rPr lang="en-US" b="1" u="sng" dirty="0"/>
              <a:t>Administrator Login</a:t>
            </a:r>
          </a:p>
        </p:txBody>
      </p:sp>
      <p:sp>
        <p:nvSpPr>
          <p:cNvPr id="1048624" name="Text Placeholder 2"/>
          <p:cNvSpPr>
            <a:spLocks noGrp="1"/>
          </p:cNvSpPr>
          <p:nvPr>
            <p:ph type="body" idx="2"/>
          </p:nvPr>
        </p:nvSpPr>
        <p:spPr>
          <a:xfrm>
            <a:off x="381000" y="2506964"/>
            <a:ext cx="2362200" cy="3619201"/>
          </a:xfrm>
        </p:spPr>
        <p:txBody>
          <a:bodyPr/>
          <a:lstStyle/>
          <a:p>
            <a:r>
              <a:rPr lang="en-US" altLang="en-US" dirty="0">
                <a:solidFill>
                  <a:srgbClr val="36363D"/>
                </a:solidFill>
              </a:rPr>
              <a:t>1.All hostel allotments</a:t>
            </a:r>
            <a:endParaRPr lang="zh-CN" altLang="en-US">
              <a:solidFill>
                <a:srgbClr val="36363D"/>
              </a:solidFill>
            </a:endParaRPr>
          </a:p>
          <a:p>
            <a:r>
              <a:rPr lang="en-US" altLang="en-US" dirty="0">
                <a:solidFill>
                  <a:srgbClr val="36363D"/>
                </a:solidFill>
              </a:rPr>
              <a:t>2.Allotments of </a:t>
            </a:r>
            <a:endParaRPr lang="zh-CN" altLang="en-US">
              <a:solidFill>
                <a:srgbClr val="36363D"/>
              </a:solidFill>
            </a:endParaRPr>
          </a:p>
          <a:p>
            <a:r>
              <a:rPr lang="en-US" altLang="en-US" dirty="0">
                <a:solidFill>
                  <a:srgbClr val="36363D"/>
                </a:solidFill>
              </a:rPr>
              <a:t>   particular hostel</a:t>
            </a:r>
            <a:endParaRPr lang="zh-CN" altLang="en-US">
              <a:solidFill>
                <a:srgbClr val="36363D"/>
              </a:solidFill>
            </a:endParaRPr>
          </a:p>
          <a:p>
            <a:r>
              <a:rPr lang="en-US" altLang="en-US" dirty="0">
                <a:solidFill>
                  <a:srgbClr val="36363D"/>
                </a:solidFill>
              </a:rPr>
              <a:t>3.Vacating of rooms</a:t>
            </a:r>
            <a:endParaRPr lang="zh-CN" altLang="en-US">
              <a:solidFill>
                <a:srgbClr val="36363D"/>
              </a:solidFill>
            </a:endParaRPr>
          </a:p>
          <a:p>
            <a:r>
              <a:rPr lang="en-US" altLang="en-US" dirty="0">
                <a:solidFill>
                  <a:srgbClr val="36363D"/>
                </a:solidFill>
              </a:rPr>
              <a:t>4.Hostel transfer</a:t>
            </a:r>
            <a:endParaRPr lang="zh-CN" altLang="en-US">
              <a:solidFill>
                <a:srgbClr val="36363D"/>
              </a:solidFill>
            </a:endParaRPr>
          </a:p>
          <a:p>
            <a:r>
              <a:rPr lang="en-US" altLang="en-US" dirty="0">
                <a:solidFill>
                  <a:srgbClr val="36363D"/>
                </a:solidFill>
              </a:rPr>
              <a:t>5.Complaints</a:t>
            </a:r>
            <a:endParaRPr lang="zh-CN" altLang="en-US">
              <a:solidFill>
                <a:srgbClr val="36363D"/>
              </a:solidFill>
            </a:endParaRPr>
          </a:p>
          <a:p>
            <a:r>
              <a:rPr lang="en-US" altLang="en-US" dirty="0">
                <a:solidFill>
                  <a:srgbClr val="36363D"/>
                </a:solidFill>
              </a:rPr>
              <a:t>6.Exit</a:t>
            </a:r>
            <a:endParaRPr lang="zh-CN" altLang="en-US">
              <a:solidFill>
                <a:srgbClr val="36363D"/>
              </a:solidFill>
            </a:endParaRPr>
          </a:p>
        </p:txBody>
      </p:sp>
      <p:pic>
        <p:nvPicPr>
          <p:cNvPr id="2097156" name="Picture 4"/>
          <p:cNvPicPr>
            <a:picLocks/>
          </p:cNvPicPr>
          <p:nvPr/>
        </p:nvPicPr>
        <p:blipFill>
          <a:blip r:embed="rId2" cstate="print"/>
          <a:stretch>
            <a:fillRect/>
          </a:stretch>
        </p:blipFill>
        <p:spPr>
          <a:xfrm rot="13608">
            <a:off x="3199170" y="3573587"/>
            <a:ext cx="5390089" cy="2705350"/>
          </a:xfrm>
          <a:prstGeom prst="rect">
            <a:avLst/>
          </a:prstGeom>
        </p:spPr>
      </p:pic>
      <p:pic>
        <p:nvPicPr>
          <p:cNvPr id="2097157" name="Picture 2097156"/>
          <p:cNvPicPr>
            <a:picLocks/>
          </p:cNvPicPr>
          <p:nvPr/>
        </p:nvPicPr>
        <p:blipFill>
          <a:blip r:embed="rId3"/>
          <a:stretch>
            <a:fillRect/>
          </a:stretch>
        </p:blipFill>
        <p:spPr>
          <a:xfrm>
            <a:off x="3144586" y="745208"/>
            <a:ext cx="5450006" cy="2683792"/>
          </a:xfrm>
          <a:prstGeom prst="rect">
            <a:avLst/>
          </a:prstGeom>
        </p:spPr>
      </p:pic>
      <p:sp>
        <p:nvSpPr>
          <p:cNvPr id="8" name="TextBox 7"/>
          <p:cNvSpPr txBox="1"/>
          <p:nvPr/>
        </p:nvSpPr>
        <p:spPr>
          <a:xfrm>
            <a:off x="8610600" y="609600"/>
            <a:ext cx="381000" cy="381000"/>
          </a:xfrm>
          <a:prstGeom prst="rect">
            <a:avLst/>
          </a:prstGeom>
          <a:solidFill>
            <a:schemeClr val="accent3"/>
          </a:solidFill>
        </p:spPr>
        <p:txBody>
          <a:bodyPr wrap="square" rtlCol="0">
            <a:spAutoFit/>
          </a:bodyPr>
          <a:lstStyle/>
          <a:p>
            <a:r>
              <a:rPr lang="en-US" dirty="0">
                <a:solidFill>
                  <a:schemeClr val="bg1"/>
                </a:solidFill>
              </a:rPr>
              <a:t>9</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TotalTime>
  <Words>386</Words>
  <Application>Microsoft Office PowerPoint</Application>
  <PresentationFormat>On-screen Show (4:3)</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Adobe Gothic Std B</vt:lpstr>
      <vt:lpstr>Arial</vt:lpstr>
      <vt:lpstr>Calibri</vt:lpstr>
      <vt:lpstr>Georgia</vt:lpstr>
      <vt:lpstr>Times New Roman</vt:lpstr>
      <vt:lpstr>Wingdings</vt:lpstr>
      <vt:lpstr>Wingdings 2</vt:lpstr>
      <vt:lpstr>Civic</vt:lpstr>
      <vt:lpstr>PowerPoint Presentation</vt:lpstr>
      <vt:lpstr>CONTENTS</vt:lpstr>
      <vt:lpstr>Hostel Accommodation System</vt:lpstr>
      <vt:lpstr>Login Portal</vt:lpstr>
      <vt:lpstr>Login Portal </vt:lpstr>
      <vt:lpstr>HOME</vt:lpstr>
      <vt:lpstr>HOME</vt:lpstr>
      <vt:lpstr>LOGIN</vt:lpstr>
      <vt:lpstr>Administrator Login</vt:lpstr>
      <vt:lpstr>Administrator Login</vt:lpstr>
      <vt:lpstr>Student Login</vt:lpstr>
      <vt:lpstr>Student Login</vt:lpstr>
      <vt:lpstr>Conclusion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Md. Minhaj Alam</cp:lastModifiedBy>
  <cp:revision>12</cp:revision>
  <dcterms:created xsi:type="dcterms:W3CDTF">2020-05-03T06:07:38Z</dcterms:created>
  <dcterms:modified xsi:type="dcterms:W3CDTF">2022-07-17T20:24:21Z</dcterms:modified>
</cp:coreProperties>
</file>