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4"/>
  </p:sldMasterIdLst>
  <p:sldIdLst>
    <p:sldId id="256" r:id="rId5"/>
    <p:sldId id="257" r:id="rId6"/>
    <p:sldId id="258"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4E0A6B-0EF8-F87E-F2A0-0814F516B8CC}" v="3" dt="2024-10-14T17:24:18.796"/>
    <p1510:client id="{70690C67-495B-4C99-8F41-53A6FCFA3C66}" v="76" dt="2024-10-14T17:34:31.562"/>
    <p1510:client id="{A214BEC5-1E5A-4AFE-BF8F-C4F9914A11E9}" v="7" dt="2024-10-14T17:39:04.643"/>
    <p1510:client id="{CC31C53E-C0CD-452D-8C70-63CB29C186CF}" v="1" dt="2024-10-14T15:57:33.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10/14/2024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09375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10/14/2024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7049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10/14/2024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4335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10/14/2024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04797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10/14/2024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73021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10/14/2024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04355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10/14/2024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76872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10/14/2024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70887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10/14/2024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3814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10/14/2024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54016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10/14/2024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172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10/14/2024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09760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42768F-95BB-478A-ADFA-24FD8097F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5C293-A6FD-FC38-FD3C-614D354F8D2A}"/>
              </a:ext>
            </a:extLst>
          </p:cNvPr>
          <p:cNvSpPr>
            <a:spLocks noGrp="1"/>
          </p:cNvSpPr>
          <p:nvPr>
            <p:ph type="ctrTitle"/>
          </p:nvPr>
        </p:nvSpPr>
        <p:spPr>
          <a:xfrm>
            <a:off x="548641" y="952500"/>
            <a:ext cx="11115234" cy="3078906"/>
          </a:xfrm>
        </p:spPr>
        <p:txBody>
          <a:bodyPr>
            <a:normAutofit/>
          </a:bodyPr>
          <a:lstStyle/>
          <a:p>
            <a:r>
              <a:rPr lang="en-GB" b="1" dirty="0">
                <a:solidFill>
                  <a:schemeClr val="bg1"/>
                </a:solidFill>
                <a:ea typeface="+mj-lt"/>
                <a:cs typeface="+mj-lt"/>
              </a:rPr>
              <a:t>Arsenal's Invincible Legacy vs.</a:t>
            </a:r>
            <a:br>
              <a:rPr lang="en-GB" b="1" dirty="0">
                <a:solidFill>
                  <a:schemeClr val="bg1"/>
                </a:solidFill>
                <a:ea typeface="+mj-lt"/>
                <a:cs typeface="+mj-lt"/>
              </a:rPr>
            </a:br>
            <a:r>
              <a:rPr lang="en-GB" b="1" dirty="0">
                <a:solidFill>
                  <a:schemeClr val="bg1"/>
                </a:solidFill>
                <a:ea typeface="+mj-lt"/>
                <a:cs typeface="+mj-lt"/>
              </a:rPr>
              <a:t>Today’s Premier League</a:t>
            </a:r>
            <a:endParaRPr lang="en-US" dirty="0">
              <a:solidFill>
                <a:schemeClr val="bg1"/>
              </a:solidFill>
              <a:ea typeface="+mj-lt"/>
              <a:cs typeface="+mj-lt"/>
            </a:endParaRPr>
          </a:p>
          <a:p>
            <a:endParaRPr lang="en-GB"/>
          </a:p>
        </p:txBody>
      </p:sp>
      <p:sp>
        <p:nvSpPr>
          <p:cNvPr id="3" name="Subtitle 2">
            <a:extLst>
              <a:ext uri="{FF2B5EF4-FFF2-40B4-BE49-F238E27FC236}">
                <a16:creationId xmlns:a16="http://schemas.microsoft.com/office/drawing/2014/main" id="{1809A042-FA36-FBFB-659E-81B5808945F3}"/>
              </a:ext>
            </a:extLst>
          </p:cNvPr>
          <p:cNvSpPr>
            <a:spLocks noGrp="1"/>
          </p:cNvSpPr>
          <p:nvPr>
            <p:ph type="subTitle" idx="1"/>
          </p:nvPr>
        </p:nvSpPr>
        <p:spPr>
          <a:xfrm>
            <a:off x="647507" y="2279651"/>
            <a:ext cx="6932220" cy="416848"/>
          </a:xfrm>
        </p:spPr>
        <p:txBody>
          <a:bodyPr anchor="t">
            <a:normAutofit lnSpcReduction="10000"/>
          </a:bodyPr>
          <a:lstStyle/>
          <a:p>
            <a:r>
              <a:rPr lang="en-GB" b="1" dirty="0">
                <a:solidFill>
                  <a:schemeClr val="bg1"/>
                </a:solidFill>
                <a:ea typeface="+mn-lt"/>
                <a:cs typeface="+mn-lt"/>
              </a:rPr>
              <a:t>A Performance &amp; Disciplinary Analysis (2003-04 &amp; 2023-24)</a:t>
            </a:r>
            <a:endParaRPr lang="en-US" dirty="0">
              <a:solidFill>
                <a:schemeClr val="bg1"/>
              </a:solidFill>
            </a:endParaRP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324FC56-93D1-AFDA-43CB-D5219F52514D}"/>
              </a:ext>
            </a:extLst>
          </p:cNvPr>
          <p:cNvSpPr txBox="1"/>
          <p:nvPr/>
        </p:nvSpPr>
        <p:spPr>
          <a:xfrm>
            <a:off x="1533466" y="5564192"/>
            <a:ext cx="1001216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1" dirty="0">
                <a:solidFill>
                  <a:srgbClr val="FFFFFF"/>
                </a:solidFill>
              </a:rPr>
              <a:t>Comparing Arsenal’s performance and disciplinary records from their unbeaten season to their current form, with a broader view on Premier League trends.</a:t>
            </a:r>
          </a:p>
        </p:txBody>
      </p:sp>
    </p:spTree>
    <p:extLst>
      <p:ext uri="{BB962C8B-B14F-4D97-AF65-F5344CB8AC3E}">
        <p14:creationId xmlns:p14="http://schemas.microsoft.com/office/powerpoint/2010/main" val="86062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ECF4-83E7-2331-0351-3A20B08AF995}"/>
              </a:ext>
            </a:extLst>
          </p:cNvPr>
          <p:cNvSpPr>
            <a:spLocks noGrp="1"/>
          </p:cNvSpPr>
          <p:nvPr>
            <p:ph type="title"/>
          </p:nvPr>
        </p:nvSpPr>
        <p:spPr/>
        <p:txBody>
          <a:bodyPr/>
          <a:lstStyle/>
          <a:p>
            <a:pPr algn="ctr"/>
            <a:r>
              <a:rPr lang="en-GB" b="1" dirty="0">
                <a:solidFill>
                  <a:schemeClr val="bg1"/>
                </a:solidFill>
                <a:ea typeface="+mj-lt"/>
                <a:cs typeface="+mj-lt"/>
              </a:rPr>
              <a:t>Introduction</a:t>
            </a:r>
            <a:endParaRPr lang="en-US">
              <a:solidFill>
                <a:schemeClr val="bg1"/>
              </a:solidFill>
            </a:endParaRPr>
          </a:p>
        </p:txBody>
      </p:sp>
      <p:sp>
        <p:nvSpPr>
          <p:cNvPr id="3" name="Content Placeholder 2">
            <a:extLst>
              <a:ext uri="{FF2B5EF4-FFF2-40B4-BE49-F238E27FC236}">
                <a16:creationId xmlns:a16="http://schemas.microsoft.com/office/drawing/2014/main" id="{69C6A65F-C04D-C9EA-9765-A53158A1F48C}"/>
              </a:ext>
            </a:extLst>
          </p:cNvPr>
          <p:cNvSpPr>
            <a:spLocks noGrp="1"/>
          </p:cNvSpPr>
          <p:nvPr>
            <p:ph idx="1"/>
          </p:nvPr>
        </p:nvSpPr>
        <p:spPr/>
        <p:txBody>
          <a:bodyPr vert="horz" lIns="91440" tIns="45720" rIns="91440" bIns="45720" rtlCol="0" anchor="t">
            <a:normAutofit/>
          </a:bodyPr>
          <a:lstStyle/>
          <a:p>
            <a:pPr marL="0" indent="0">
              <a:buNone/>
            </a:pPr>
            <a:r>
              <a:rPr lang="en-GB" b="1" dirty="0">
                <a:solidFill>
                  <a:schemeClr val="bg1"/>
                </a:solidFill>
                <a:ea typeface="+mn-lt"/>
                <a:cs typeface="+mn-lt"/>
              </a:rPr>
              <a:t>This presentation examines Arsenal’s legendary 2003-04 season, during which they went unbeaten, alongside their current 2023-24 season. We compare Arsenal’s key performance metrics (goals, shots, corners) and disciplinary data (fouls, yellow and red cards). We also explore broader trends in the Premier League’s disciplinary data over the two periods.</a:t>
            </a:r>
            <a:endParaRPr lang="en-GB" b="1">
              <a:solidFill>
                <a:schemeClr val="bg1"/>
              </a:solidFill>
            </a:endParaRPr>
          </a:p>
        </p:txBody>
      </p:sp>
      <p:sp>
        <p:nvSpPr>
          <p:cNvPr id="4" name="TextBox 3">
            <a:extLst>
              <a:ext uri="{FF2B5EF4-FFF2-40B4-BE49-F238E27FC236}">
                <a16:creationId xmlns:a16="http://schemas.microsoft.com/office/drawing/2014/main" id="{6E71A067-404E-CBF7-0A4C-54AFC0DB6125}"/>
              </a:ext>
            </a:extLst>
          </p:cNvPr>
          <p:cNvSpPr txBox="1"/>
          <p:nvPr/>
        </p:nvSpPr>
        <p:spPr>
          <a:xfrm>
            <a:off x="3361340" y="4284367"/>
            <a:ext cx="818762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solidFill>
                  <a:schemeClr val="bg1"/>
                </a:solidFill>
                <a:ea typeface="+mn-lt"/>
                <a:cs typeface="+mn-lt"/>
              </a:rPr>
              <a:t>Key Focus:</a:t>
            </a:r>
            <a:endParaRPr lang="en-US" dirty="0">
              <a:solidFill>
                <a:schemeClr val="bg1"/>
              </a:solidFill>
            </a:endParaRPr>
          </a:p>
          <a:p>
            <a:endParaRPr lang="en-GB" b="1" dirty="0">
              <a:solidFill>
                <a:schemeClr val="bg1"/>
              </a:solidFill>
              <a:ea typeface="+mn-lt"/>
              <a:cs typeface="+mn-lt"/>
            </a:endParaRPr>
          </a:p>
          <a:p>
            <a:pPr marL="285750" indent="-285750">
              <a:buFont typeface="Wingdings"/>
              <a:buChar char="Ø"/>
            </a:pPr>
            <a:r>
              <a:rPr lang="en-GB" dirty="0">
                <a:solidFill>
                  <a:schemeClr val="bg1"/>
                </a:solidFill>
                <a:ea typeface="+mn-lt"/>
                <a:cs typeface="+mn-lt"/>
              </a:rPr>
              <a:t>How Arsenal’s </a:t>
            </a:r>
            <a:r>
              <a:rPr lang="en-GB" b="1" dirty="0">
                <a:solidFill>
                  <a:schemeClr val="bg1"/>
                </a:solidFill>
                <a:ea typeface="+mn-lt"/>
                <a:cs typeface="+mn-lt"/>
              </a:rPr>
              <a:t>Invincible season</a:t>
            </a:r>
            <a:r>
              <a:rPr lang="en-GB" dirty="0">
                <a:solidFill>
                  <a:schemeClr val="bg1"/>
                </a:solidFill>
                <a:ea typeface="+mn-lt"/>
                <a:cs typeface="+mn-lt"/>
              </a:rPr>
              <a:t> stands out in football history.</a:t>
            </a:r>
            <a:endParaRPr lang="en-GB" dirty="0">
              <a:solidFill>
                <a:schemeClr val="bg1"/>
              </a:solidFill>
            </a:endParaRPr>
          </a:p>
          <a:p>
            <a:pPr marL="285750" indent="-285750">
              <a:buFont typeface="Wingdings"/>
              <a:buChar char="Ø"/>
            </a:pPr>
            <a:r>
              <a:rPr lang="en-GB" dirty="0">
                <a:solidFill>
                  <a:schemeClr val="bg1"/>
                </a:solidFill>
                <a:ea typeface="+mn-lt"/>
                <a:cs typeface="+mn-lt"/>
              </a:rPr>
              <a:t>The </a:t>
            </a:r>
            <a:r>
              <a:rPr lang="en-GB" b="1" dirty="0">
                <a:solidFill>
                  <a:schemeClr val="bg1"/>
                </a:solidFill>
                <a:ea typeface="+mn-lt"/>
                <a:cs typeface="+mn-lt"/>
              </a:rPr>
              <a:t>runners-up finish</a:t>
            </a:r>
            <a:r>
              <a:rPr lang="en-GB" dirty="0">
                <a:solidFill>
                  <a:schemeClr val="bg1"/>
                </a:solidFill>
                <a:ea typeface="+mn-lt"/>
                <a:cs typeface="+mn-lt"/>
              </a:rPr>
              <a:t> in 2022-23, just two points behind Manchester City.</a:t>
            </a:r>
            <a:endParaRPr lang="en-GB" dirty="0">
              <a:solidFill>
                <a:schemeClr val="bg1"/>
              </a:solidFill>
            </a:endParaRPr>
          </a:p>
          <a:p>
            <a:pPr marL="285750" indent="-285750">
              <a:buFont typeface="Wingdings"/>
              <a:buChar char="Ø"/>
            </a:pPr>
            <a:r>
              <a:rPr lang="en-GB" dirty="0">
                <a:solidFill>
                  <a:schemeClr val="bg1"/>
                </a:solidFill>
                <a:ea typeface="+mn-lt"/>
                <a:cs typeface="+mn-lt"/>
              </a:rPr>
              <a:t>Arsenal’s performance and discipline in the 2023-24 season, compared to the broader Premier League.</a:t>
            </a:r>
            <a:endParaRPr lang="en-GB" dirty="0">
              <a:solidFill>
                <a:schemeClr val="bg1"/>
              </a:solidFill>
            </a:endParaRPr>
          </a:p>
          <a:p>
            <a:pPr algn="l"/>
            <a:endParaRPr lang="en-GB" dirty="0"/>
          </a:p>
        </p:txBody>
      </p:sp>
    </p:spTree>
    <p:extLst>
      <p:ext uri="{BB962C8B-B14F-4D97-AF65-F5344CB8AC3E}">
        <p14:creationId xmlns:p14="http://schemas.microsoft.com/office/powerpoint/2010/main" val="79571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5B7A-A490-CFB2-DCF6-05E5B71C62A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E54CA05-8111-FCB0-C2F5-00C9F252681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58611741"/>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01BD56A900564FA1076CF0462C9328" ma:contentTypeVersion="12" ma:contentTypeDescription="Create a new document." ma:contentTypeScope="" ma:versionID="30d612b7c7636842abfaa80dd78085f2">
  <xsd:schema xmlns:xsd="http://www.w3.org/2001/XMLSchema" xmlns:xs="http://www.w3.org/2001/XMLSchema" xmlns:p="http://schemas.microsoft.com/office/2006/metadata/properties" xmlns:ns2="c8316a89-1a5a-4ed6-ac76-75a482ddfd42" xmlns:ns3="af544524-07fb-4fda-86cb-b5b3fe8505be" targetNamespace="http://schemas.microsoft.com/office/2006/metadata/properties" ma:root="true" ma:fieldsID="893b80b2d07a50e6d19ab0614b2fd509" ns2:_="" ns3:_="">
    <xsd:import namespace="c8316a89-1a5a-4ed6-ac76-75a482ddfd42"/>
    <xsd:import namespace="af544524-07fb-4fda-86cb-b5b3fe8505be"/>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16a89-1a5a-4ed6-ac76-75a482ddfd42"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9f491e78-420f-4edb-9831-7a9dfb4c094c"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544524-07fb-4fda-86cb-b5b3fe8505be"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740139a5-fc28-4555-b2e4-40fed3854a50}" ma:internalName="TaxCatchAll" ma:showField="CatchAllData" ma:web="af544524-07fb-4fda-86cb-b5b3fe8505b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af544524-07fb-4fda-86cb-b5b3fe8505be" xsi:nil="true"/>
    <lcf76f155ced4ddcb4097134ff3c332f xmlns="c8316a89-1a5a-4ed6-ac76-75a482ddfd42">
      <Terms xmlns="http://schemas.microsoft.com/office/infopath/2007/PartnerControls"/>
    </lcf76f155ced4ddcb4097134ff3c332f>
    <ReferenceId xmlns="c8316a89-1a5a-4ed6-ac76-75a482ddfd4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81370-6743-4091-804A-68314242E2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316a89-1a5a-4ed6-ac76-75a482ddfd42"/>
    <ds:schemaRef ds:uri="af544524-07fb-4fda-86cb-b5b3fe850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28F6DA9-7180-4A45-8662-643861815642}">
  <ds:schemaRefs>
    <ds:schemaRef ds:uri="http://schemas.microsoft.com/office/2006/metadata/properties"/>
    <ds:schemaRef ds:uri="http://schemas.microsoft.com/office/infopath/2007/PartnerControls"/>
    <ds:schemaRef ds:uri="af544524-07fb-4fda-86cb-b5b3fe8505be"/>
    <ds:schemaRef ds:uri="c8316a89-1a5a-4ed6-ac76-75a482ddfd42"/>
  </ds:schemaRefs>
</ds:datastoreItem>
</file>

<file path=customXml/itemProps3.xml><?xml version="1.0" encoding="utf-8"?>
<ds:datastoreItem xmlns:ds="http://schemas.openxmlformats.org/officeDocument/2006/customXml" ds:itemID="{B6BB6615-5635-4D8C-8D37-8F07CAA5D4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TribuneVTI</vt:lpstr>
      <vt:lpstr>Arsenal's Invincible Legacy vs. Today’s Premier League </vt:lpstr>
      <vt:lpstr>Introduction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58</cp:revision>
  <dcterms:created xsi:type="dcterms:W3CDTF">2013-07-15T20:26:40Z</dcterms:created>
  <dcterms:modified xsi:type="dcterms:W3CDTF">2024-10-14T17:40:02Z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0x0101005001BD56A900564FA1076CF0462C9328</vt:lpwstr>
  </property>
  <property fmtid="{D5CDD505-2E9C-101B-9397-08002B2CF9AE}" pid="3" name="MediaServiceImageTags">
    <vt:lpwstr/>
  </property>
</Properties>
</file>