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BEE6B-BB0A-FABE-E6BE-9CF6FBF32C5D}" v="20" dt="2024-09-04T00:40:05.827"/>
    <p1510:client id="{23FD8481-5ED6-886F-E4E2-E1D9C0592644}" v="1" dt="2024-09-03T16:35:41.395"/>
    <p1510:client id="{98F2E078-06F9-5BA4-E813-B801B0B0CADC}" v="942" dt="2024-09-04T00:31:30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ark blue technology and high tech abstract background 693934 Vector ...">
            <a:extLst>
              <a:ext uri="{FF2B5EF4-FFF2-40B4-BE49-F238E27FC236}">
                <a16:creationId xmlns:a16="http://schemas.microsoft.com/office/drawing/2014/main" id="{580EE5F8-48E0-B41A-834C-38FAB21A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600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1620000">
            <a:off x="652997" y="2045599"/>
            <a:ext cx="3445765" cy="369202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7200">
                <a:latin typeface="Rastanty Cortez"/>
              </a:rPr>
              <a:t>Internet</a:t>
            </a:r>
            <a:br>
              <a:rPr lang="en-US" sz="7200">
                <a:latin typeface="Rastanty Cortez"/>
              </a:rPr>
            </a:br>
            <a:r>
              <a:rPr lang="en-US" sz="7200">
                <a:latin typeface="Rastanty Cortez"/>
              </a:rPr>
              <a:t>Speed Test</a:t>
            </a:r>
            <a:br>
              <a:rPr lang="en-US" sz="7200">
                <a:latin typeface="Rastanty Cortez"/>
              </a:rPr>
            </a:br>
            <a:endParaRPr lang="en-US" sz="7200">
              <a:latin typeface="Rastanty Cortez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9504" y="493217"/>
            <a:ext cx="3638455" cy="44452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Verdana Pro"/>
              </a:rPr>
              <a:t>Average internet speed of the...</a:t>
            </a:r>
            <a:endParaRPr lang="en-US">
              <a:latin typeface="Aptos" panose="020B0004020202020204"/>
            </a:endParaRPr>
          </a:p>
          <a:p>
            <a:r>
              <a:rPr lang="en-US" sz="4800">
                <a:latin typeface="Verdana Pro"/>
              </a:rPr>
              <a:t> </a:t>
            </a:r>
            <a:br>
              <a:rPr lang="en-US" sz="4800">
                <a:latin typeface="Verdana Pro"/>
              </a:rPr>
            </a:br>
            <a:r>
              <a:rPr lang="en-US" sz="4800">
                <a:latin typeface="Verdana Pro"/>
              </a:rPr>
              <a:t>Cohort </a:t>
            </a:r>
            <a:endParaRPr lang="en-US">
              <a:solidFill>
                <a:srgbClr val="000000"/>
              </a:solidFill>
              <a:latin typeface="Aptos" panose="020B0004020202020204"/>
            </a:endParaRPr>
          </a:p>
          <a:p>
            <a:r>
              <a:rPr lang="en-US" sz="3200">
                <a:solidFill>
                  <a:srgbClr val="FF0000"/>
                </a:solidFill>
                <a:latin typeface="Verdana Pro"/>
              </a:rPr>
              <a:t>vs</a:t>
            </a:r>
            <a:endParaRPr lang="en-US" sz="3200">
              <a:solidFill>
                <a:srgbClr val="000000"/>
              </a:solidFill>
              <a:latin typeface="Aptos" panose="020B0004020202020204"/>
            </a:endParaRPr>
          </a:p>
          <a:p>
            <a:r>
              <a:rPr lang="en-US" sz="4800">
                <a:solidFill>
                  <a:srgbClr val="FF0000"/>
                </a:solidFill>
                <a:latin typeface="Verdana Pro"/>
              </a:rPr>
              <a:t> </a:t>
            </a:r>
            <a:r>
              <a:rPr lang="en-US" sz="4800">
                <a:latin typeface="Verdana Pro"/>
              </a:rPr>
              <a:t>UK</a:t>
            </a:r>
            <a:endParaRPr lang="en-US"/>
          </a:p>
          <a:p>
            <a:pPr algn="l"/>
            <a:endParaRPr lang="en-US" sz="3200">
              <a:latin typeface="Rastanty Cortez"/>
            </a:endParaRPr>
          </a:p>
          <a:p>
            <a:pPr algn="l"/>
            <a:endParaRPr lang="en-US" sz="3200">
              <a:latin typeface="Rastanty Cortez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F5B8C7-EAD3-5C51-BF44-426DFF93A1F2}"/>
              </a:ext>
            </a:extLst>
          </p:cNvPr>
          <p:cNvSpPr txBox="1">
            <a:spLocks/>
          </p:cNvSpPr>
          <p:nvPr/>
        </p:nvSpPr>
        <p:spPr>
          <a:xfrm>
            <a:off x="8562334" y="6085719"/>
            <a:ext cx="3638455" cy="77032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>
                <a:latin typeface="Viner Hand ITC"/>
              </a:rPr>
              <a:t>by Naveed</a:t>
            </a:r>
            <a:endParaRPr lang="en-US"/>
          </a:p>
          <a:p>
            <a:pPr algn="l"/>
            <a:endParaRPr lang="en-US" sz="3200">
              <a:latin typeface="Viner Hand ITC"/>
            </a:endParaRPr>
          </a:p>
          <a:p>
            <a:pPr algn="l"/>
            <a:endParaRPr lang="en-US" sz="3200">
              <a:latin typeface="Viner Hand IT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EAD-8E8D-98DF-83A3-18BFC69B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Verdana Pro"/>
                <a:ea typeface="+mj-lt"/>
                <a:cs typeface="+mj-lt"/>
              </a:rPr>
              <a:t>Overview of Cohort Internet Speeds</a:t>
            </a:r>
            <a:endParaRPr lang="en-US">
              <a:latin typeface="Verdan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E3A5-9E44-46AA-C9E8-06BF56FBA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531"/>
            <a:ext cx="5181600" cy="3341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Verdana Pro"/>
              <a:ea typeface="+mn-lt"/>
              <a:cs typeface="+mn-lt"/>
            </a:endParaRPr>
          </a:p>
          <a:p>
            <a:pPr marL="0" algn="r">
              <a:buNone/>
            </a:pPr>
            <a:r>
              <a:rPr lang="en-US" sz="1600">
                <a:latin typeface="Aptos Display"/>
                <a:ea typeface="+mn-lt"/>
                <a:cs typeface="+mn-lt"/>
              </a:rPr>
              <a:t>Fastest </a:t>
            </a:r>
            <a:r>
              <a:rPr lang="en-US" sz="1600" b="1">
                <a:latin typeface="Aptos Display"/>
                <a:ea typeface="+mn-lt"/>
                <a:cs typeface="+mn-lt"/>
              </a:rPr>
              <a:t>Download </a:t>
            </a:r>
            <a:r>
              <a:rPr lang="en-US" sz="1600">
                <a:latin typeface="Aptos Display"/>
                <a:ea typeface="+mn-lt"/>
                <a:cs typeface="+mn-lt"/>
              </a:rPr>
              <a:t>Speed</a:t>
            </a:r>
            <a:r>
              <a:rPr lang="en-US" sz="1600" i="1">
                <a:latin typeface="Aptos Display"/>
                <a:ea typeface="+mn-lt"/>
                <a:cs typeface="+mn-lt"/>
              </a:rPr>
              <a:t> (Mean)</a:t>
            </a:r>
            <a:r>
              <a:rPr lang="en-US" sz="1600">
                <a:latin typeface="Aptos Display"/>
                <a:ea typeface="+mn-lt"/>
                <a:cs typeface="+mn-lt"/>
              </a:rPr>
              <a:t>:</a:t>
            </a:r>
            <a:r>
              <a:rPr lang="en-US" sz="1600" b="1">
                <a:latin typeface="Aptos Display"/>
                <a:ea typeface="+mn-lt"/>
                <a:cs typeface="+mn-lt"/>
              </a:rPr>
              <a:t> 106.67 Mbps </a:t>
            </a:r>
            <a:endParaRPr lang="en-US">
              <a:latin typeface="Aptos Display"/>
            </a:endParaRPr>
          </a:p>
          <a:p>
            <a:pPr marL="0" algn="r">
              <a:buNone/>
            </a:pPr>
            <a:r>
              <a:rPr lang="en-US" sz="1600">
                <a:latin typeface="Aptos Display"/>
                <a:ea typeface="+mn-lt"/>
                <a:cs typeface="+mn-lt"/>
              </a:rPr>
              <a:t>Slowest </a:t>
            </a:r>
            <a:r>
              <a:rPr lang="en-US" sz="1600" b="1">
                <a:latin typeface="Aptos Display"/>
                <a:ea typeface="+mn-lt"/>
                <a:cs typeface="+mn-lt"/>
              </a:rPr>
              <a:t>Download </a:t>
            </a:r>
            <a:r>
              <a:rPr lang="en-US" sz="1600">
                <a:latin typeface="Aptos Display"/>
                <a:ea typeface="+mn-lt"/>
                <a:cs typeface="+mn-lt"/>
              </a:rPr>
              <a:t>Speed</a:t>
            </a:r>
            <a:r>
              <a:rPr lang="en-US" sz="1600" i="1">
                <a:latin typeface="Aptos Display"/>
                <a:ea typeface="+mn-lt"/>
                <a:cs typeface="+mn-lt"/>
              </a:rPr>
              <a:t> (Mean)</a:t>
            </a:r>
            <a:r>
              <a:rPr lang="en-US" sz="1600">
                <a:latin typeface="Aptos Display"/>
                <a:ea typeface="+mn-lt"/>
                <a:cs typeface="+mn-lt"/>
              </a:rPr>
              <a:t>: </a:t>
            </a:r>
            <a:r>
              <a:rPr lang="en-US" sz="1600" b="1">
                <a:latin typeface="Aptos Display"/>
                <a:ea typeface="+mn-lt"/>
                <a:cs typeface="+mn-lt"/>
              </a:rPr>
              <a:t>53.06 Mbps </a:t>
            </a:r>
          </a:p>
          <a:p>
            <a:pPr marL="0" algn="r">
              <a:buNone/>
            </a:pPr>
            <a:endParaRPr lang="en-US" sz="1600" b="1">
              <a:latin typeface="Aptos Display"/>
              <a:ea typeface="+mn-lt"/>
              <a:cs typeface="+mn-lt"/>
            </a:endParaRPr>
          </a:p>
          <a:p>
            <a:pPr marL="0" algn="r">
              <a:buNone/>
            </a:pPr>
            <a:r>
              <a:rPr lang="en-US" sz="1600">
                <a:latin typeface="Aptos Display"/>
                <a:ea typeface="+mn-lt"/>
                <a:cs typeface="+mn-lt"/>
              </a:rPr>
              <a:t>Overall Mean </a:t>
            </a:r>
            <a:r>
              <a:rPr lang="en-US" sz="1600" b="1">
                <a:latin typeface="Aptos Display"/>
                <a:ea typeface="+mn-lt"/>
                <a:cs typeface="+mn-lt"/>
              </a:rPr>
              <a:t>Download </a:t>
            </a:r>
            <a:r>
              <a:rPr lang="en-US" sz="1600">
                <a:latin typeface="Aptos Display"/>
                <a:ea typeface="+mn-lt"/>
                <a:cs typeface="+mn-lt"/>
              </a:rPr>
              <a:t>Speed: </a:t>
            </a:r>
            <a:r>
              <a:rPr lang="en-US" sz="1600" b="1">
                <a:latin typeface="Aptos Display"/>
                <a:ea typeface="+mn-lt"/>
                <a:cs typeface="+mn-lt"/>
              </a:rPr>
              <a:t>90.16 Mbps </a:t>
            </a:r>
          </a:p>
          <a:p>
            <a:pPr marL="0" algn="r">
              <a:buNone/>
            </a:pPr>
            <a:r>
              <a:rPr lang="en-US" sz="1600">
                <a:latin typeface="Aptos Display"/>
                <a:ea typeface="+mn-lt"/>
                <a:cs typeface="+mn-lt"/>
              </a:rPr>
              <a:t>Overall Median </a:t>
            </a:r>
            <a:r>
              <a:rPr lang="en-US" sz="1600" b="1">
                <a:latin typeface="Aptos Display"/>
                <a:ea typeface="+mn-lt"/>
                <a:cs typeface="+mn-lt"/>
              </a:rPr>
              <a:t>Download </a:t>
            </a:r>
            <a:r>
              <a:rPr lang="en-US" sz="1600">
                <a:latin typeface="Aptos Display"/>
                <a:ea typeface="+mn-lt"/>
                <a:cs typeface="+mn-lt"/>
              </a:rPr>
              <a:t>Speed:</a:t>
            </a:r>
            <a:r>
              <a:rPr lang="en-US" sz="1600" b="1">
                <a:latin typeface="Aptos Display"/>
                <a:ea typeface="+mn-lt"/>
                <a:cs typeface="+mn-lt"/>
              </a:rPr>
              <a:t> 90.16 Mbps</a:t>
            </a:r>
            <a:r>
              <a:rPr lang="en-US" sz="2000" b="1">
                <a:latin typeface="Aptos Display"/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Verdana Pro"/>
              <a:ea typeface="+mn-lt"/>
              <a:cs typeface="+mn-lt"/>
            </a:endParaRPr>
          </a:p>
          <a:p>
            <a:pPr lvl="1"/>
            <a:endParaRPr lang="en-US">
              <a:latin typeface="Verdana Pro"/>
              <a:ea typeface="+mn-lt"/>
              <a:cs typeface="+mn-lt"/>
            </a:endParaRPr>
          </a:p>
          <a:p>
            <a:endParaRPr lang="en-US">
              <a:latin typeface="Verdana Pro"/>
              <a:ea typeface="+mn-lt"/>
              <a:cs typeface="+mn-lt"/>
            </a:endParaRPr>
          </a:p>
          <a:p>
            <a:endParaRPr lang="en-US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0CF93-0D00-DB47-B48D-7EC49FCB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712" y="2339531"/>
            <a:ext cx="5066414" cy="3341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algn="r">
              <a:buNone/>
            </a:pPr>
            <a:endParaRPr lang="en-US">
              <a:latin typeface="Verdana Pro"/>
            </a:endParaRPr>
          </a:p>
          <a:p>
            <a:pPr marL="0" algn="r">
              <a:buNone/>
            </a:pPr>
            <a:r>
              <a:rPr lang="en-US" sz="1600">
                <a:latin typeface="Aptos Display"/>
              </a:rPr>
              <a:t>Fastest </a:t>
            </a:r>
            <a:r>
              <a:rPr lang="en-US" sz="1600" b="1">
                <a:latin typeface="Aptos Display"/>
              </a:rPr>
              <a:t>Upload </a:t>
            </a:r>
            <a:r>
              <a:rPr lang="en-US" sz="1600">
                <a:latin typeface="Aptos Display"/>
              </a:rPr>
              <a:t>Speed </a:t>
            </a:r>
            <a:r>
              <a:rPr lang="en-US" sz="1600" i="1">
                <a:latin typeface="Aptos Display"/>
              </a:rPr>
              <a:t>(Mean)</a:t>
            </a:r>
            <a:r>
              <a:rPr lang="en-US" sz="1600">
                <a:latin typeface="Aptos Display"/>
              </a:rPr>
              <a:t>: </a:t>
            </a:r>
            <a:r>
              <a:rPr lang="en-US" sz="1600" b="1">
                <a:latin typeface="Aptos Display"/>
              </a:rPr>
              <a:t>48.14 Mbps </a:t>
            </a:r>
          </a:p>
          <a:p>
            <a:pPr marL="0" algn="r">
              <a:buNone/>
            </a:pPr>
            <a:r>
              <a:rPr lang="en-US" sz="1600">
                <a:latin typeface="Aptos Display"/>
              </a:rPr>
              <a:t>Slowest </a:t>
            </a:r>
            <a:r>
              <a:rPr lang="en-US" sz="1600" b="1">
                <a:latin typeface="Aptos Display"/>
              </a:rPr>
              <a:t>Upload </a:t>
            </a:r>
            <a:r>
              <a:rPr lang="en-US" sz="1600">
                <a:latin typeface="Aptos Display"/>
              </a:rPr>
              <a:t>Speed </a:t>
            </a:r>
            <a:r>
              <a:rPr lang="en-US" sz="1600" i="1">
                <a:latin typeface="Aptos Display"/>
              </a:rPr>
              <a:t>(Mean)</a:t>
            </a:r>
            <a:r>
              <a:rPr lang="en-US" sz="1600">
                <a:latin typeface="Aptos Display"/>
              </a:rPr>
              <a:t>:</a:t>
            </a:r>
            <a:r>
              <a:rPr lang="en-US" sz="1600" b="1">
                <a:latin typeface="Aptos Display"/>
              </a:rPr>
              <a:t> 10.05 Mbps </a:t>
            </a:r>
          </a:p>
          <a:p>
            <a:pPr marL="0" algn="r">
              <a:buNone/>
            </a:pPr>
            <a:endParaRPr lang="en-US" sz="1600" b="1">
              <a:latin typeface="Aptos Display"/>
            </a:endParaRPr>
          </a:p>
          <a:p>
            <a:pPr marL="0" algn="r">
              <a:buNone/>
            </a:pPr>
            <a:r>
              <a:rPr lang="en-US" sz="1600">
                <a:latin typeface="Aptos Display"/>
              </a:rPr>
              <a:t>Overall </a:t>
            </a:r>
            <a:r>
              <a:rPr lang="en-US" sz="1600" b="1">
                <a:latin typeface="Aptos Display"/>
              </a:rPr>
              <a:t>Mean </a:t>
            </a:r>
            <a:r>
              <a:rPr lang="en-US" sz="1600">
                <a:latin typeface="Aptos Display"/>
              </a:rPr>
              <a:t>Upload Speed:</a:t>
            </a:r>
            <a:r>
              <a:rPr lang="en-US" sz="1600" b="1">
                <a:latin typeface="Aptos Display"/>
              </a:rPr>
              <a:t> 35.53 Mbps</a:t>
            </a:r>
          </a:p>
          <a:p>
            <a:pPr marL="0" algn="r">
              <a:buNone/>
            </a:pPr>
            <a:r>
              <a:rPr lang="en-US" sz="1600">
                <a:latin typeface="Aptos Display"/>
              </a:rPr>
              <a:t>Overall </a:t>
            </a:r>
            <a:r>
              <a:rPr lang="en-US" sz="1600" b="1">
                <a:latin typeface="Aptos Display"/>
              </a:rPr>
              <a:t>Median </a:t>
            </a:r>
            <a:r>
              <a:rPr lang="en-US" sz="1600">
                <a:latin typeface="Aptos Display"/>
              </a:rPr>
              <a:t>Upload Speed:</a:t>
            </a:r>
            <a:r>
              <a:rPr lang="en-US" sz="1600" b="1">
                <a:latin typeface="Aptos Display"/>
              </a:rPr>
              <a:t> 37.61 Mbps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16B2-3890-EA51-B848-834DF06691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0110" y="1575502"/>
            <a:ext cx="11892146" cy="4156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0">
                <a:latin typeface="Verdana Pro"/>
              </a:rPr>
              <a:t>The data from our cohort highlights the following average internet speeds across different providers:</a:t>
            </a:r>
            <a:endParaRPr lang="en-US" sz="2000"/>
          </a:p>
          <a:p>
            <a:endParaRPr lang="en-US" sz="2000">
              <a:latin typeface="Verdana Pro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E3BA15-1750-FED5-7685-EB3B1BC237D0}"/>
              </a:ext>
            </a:extLst>
          </p:cNvPr>
          <p:cNvSpPr txBox="1">
            <a:spLocks/>
          </p:cNvSpPr>
          <p:nvPr/>
        </p:nvSpPr>
        <p:spPr>
          <a:xfrm>
            <a:off x="667596" y="5796538"/>
            <a:ext cx="10397197" cy="256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buNone/>
            </a:pPr>
            <a:r>
              <a:rPr lang="en-US" sz="1600">
                <a:latin typeface="Verdana Pro"/>
                <a:ea typeface="+mn-lt"/>
                <a:cs typeface="+mn-lt"/>
              </a:rPr>
              <a:t>This data shows a wide range in speeds, reflecting different broadband packages and conditions.</a:t>
            </a:r>
            <a:endParaRPr lang="en-US" sz="1600">
              <a:latin typeface="Verdana Pro"/>
            </a:endParaRPr>
          </a:p>
          <a:p>
            <a:pPr lvl="1">
              <a:lnSpc>
                <a:spcPct val="100000"/>
              </a:lnSpc>
            </a:pPr>
            <a:endParaRPr lang="en-US" sz="160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67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C5E3-217B-7984-C1DE-FEDA2F2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46" y="5120391"/>
            <a:ext cx="10515600" cy="7371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ea typeface="+mj-lt"/>
                <a:cs typeface="+mj-lt"/>
              </a:rPr>
              <a:t>Our cohort's download and upload speeds are significantly higher than the national averages, suggesting that our group may have access to superior broadband services.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>
              <a:latin typeface="Verdan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216C-47B9-41E3-ED34-D84BCC3B8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2511"/>
            <a:ext cx="5181600" cy="2933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National Average </a:t>
            </a:r>
            <a:r>
              <a:rPr lang="en-US" sz="2400" b="1">
                <a:ea typeface="+mn-lt"/>
                <a:cs typeface="+mn-lt"/>
              </a:rPr>
              <a:t>Download</a:t>
            </a:r>
            <a:r>
              <a:rPr lang="en-US" sz="2400">
                <a:ea typeface="+mn-lt"/>
                <a:cs typeface="+mn-lt"/>
              </a:rPr>
              <a:t> Speed: 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73.21 Mbps</a:t>
            </a:r>
            <a:endParaRPr lang="en-US" sz="2400" b="1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Cohort Average </a:t>
            </a:r>
            <a:r>
              <a:rPr lang="en-US" sz="2400" b="1">
                <a:ea typeface="+mn-lt"/>
                <a:cs typeface="+mn-lt"/>
              </a:rPr>
              <a:t>Download</a:t>
            </a:r>
            <a:r>
              <a:rPr lang="en-US" sz="2400">
                <a:ea typeface="+mn-lt"/>
                <a:cs typeface="+mn-lt"/>
              </a:rPr>
              <a:t> Speed: </a:t>
            </a:r>
            <a:r>
              <a:rPr lang="en-US" sz="2400" b="1">
                <a:solidFill>
                  <a:schemeClr val="accent6"/>
                </a:solidFill>
                <a:ea typeface="+mn-lt"/>
                <a:cs typeface="+mn-lt"/>
              </a:rPr>
              <a:t>90.16 Mbps</a:t>
            </a:r>
            <a:endParaRPr lang="en-US" sz="2400" b="1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08058-1A52-2E1B-2C7A-3F7030FC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2157"/>
            <a:ext cx="5181600" cy="2933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National Average </a:t>
            </a:r>
            <a:r>
              <a:rPr lang="en-US" sz="2400" b="1"/>
              <a:t>Upload</a:t>
            </a:r>
            <a:r>
              <a:rPr lang="en-US" sz="2400"/>
              <a:t> Speed: </a:t>
            </a:r>
            <a:br>
              <a:rPr lang="en-US" sz="2400"/>
            </a:br>
            <a:r>
              <a:rPr lang="en-US" sz="2400" b="1">
                <a:solidFill>
                  <a:srgbClr val="FF0000"/>
                </a:solidFill>
              </a:rPr>
              <a:t>18.4 Mbps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Cohort Average </a:t>
            </a:r>
            <a:r>
              <a:rPr lang="en-US" sz="2400" b="1"/>
              <a:t>Upload</a:t>
            </a:r>
            <a:r>
              <a:rPr lang="en-US" sz="2400"/>
              <a:t> Speed:</a:t>
            </a:r>
            <a:br>
              <a:rPr lang="en-US" sz="2400"/>
            </a:br>
            <a:r>
              <a:rPr lang="en-US" sz="2400" b="1">
                <a:solidFill>
                  <a:schemeClr val="accent2"/>
                </a:solidFill>
              </a:rPr>
              <a:t>35.53 Mbps</a:t>
            </a:r>
            <a:endParaRPr lang="en-US" sz="2400" b="1">
              <a:solidFill>
                <a:schemeClr val="accent2"/>
              </a:solidFill>
              <a:latin typeface="Verdana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1E4E33-0296-5775-573E-65BB8B40E53F}"/>
              </a:ext>
            </a:extLst>
          </p:cNvPr>
          <p:cNvSpPr txBox="1">
            <a:spLocks/>
          </p:cNvSpPr>
          <p:nvPr/>
        </p:nvSpPr>
        <p:spPr>
          <a:xfrm>
            <a:off x="296120" y="1511017"/>
            <a:ext cx="11750233" cy="409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latin typeface="Verdana Pro"/>
                <a:ea typeface="+mj-lt"/>
                <a:cs typeface="+mj-lt"/>
              </a:rPr>
              <a:t>When comparing our cohort's average speeds with the UK's national averages for 2024:</a:t>
            </a:r>
          </a:p>
          <a:p>
            <a:pPr algn="ctr"/>
            <a:endParaRPr lang="en-US">
              <a:latin typeface="Verdana Pro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4000B8-4B91-DC31-F200-029F0EB0BE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37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Verdana Pro"/>
                <a:ea typeface="+mj-lt"/>
                <a:cs typeface="+mj-lt"/>
              </a:rPr>
              <a:t>Cohort vs National Averages (2024)</a:t>
            </a:r>
            <a:endParaRPr lang="en-US">
              <a:latin typeface="Verdana Pro"/>
            </a:endParaRPr>
          </a:p>
          <a:p>
            <a:endParaRPr lang="en-US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0955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E3C7-7564-F3FA-AF81-881606EE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Detailed Speed Metrics of the Cohort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91EC-8A78-E34D-3E18-22BEC34AE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 u="sng">
                <a:ea typeface="+mn-lt"/>
                <a:cs typeface="+mn-lt"/>
              </a:rPr>
              <a:t>Mean Speeds</a:t>
            </a:r>
            <a:endParaRPr lang="en-US" sz="1600" b="1" u="sng"/>
          </a:p>
          <a:p>
            <a:pPr marL="0" indent="0" algn="r">
              <a:buNone/>
            </a:pPr>
            <a:endParaRPr lang="en-US" sz="1600" b="1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Fastest Download: </a:t>
            </a:r>
            <a:r>
              <a:rPr lang="en-US" sz="1600" b="1">
                <a:ea typeface="+mn-lt"/>
                <a:cs typeface="+mn-lt"/>
              </a:rPr>
              <a:t>106.67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Slowest Download: </a:t>
            </a:r>
            <a:r>
              <a:rPr lang="en-US" sz="1600" b="1">
                <a:ea typeface="+mn-lt"/>
                <a:cs typeface="+mn-lt"/>
              </a:rPr>
              <a:t>53.06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 Mean Download: </a:t>
            </a:r>
            <a:r>
              <a:rPr lang="en-US" sz="1600" b="1">
                <a:ea typeface="+mn-lt"/>
                <a:cs typeface="+mn-lt"/>
              </a:rPr>
              <a:t>90.16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 Median Download: </a:t>
            </a:r>
            <a:r>
              <a:rPr lang="en-US" sz="1600" b="1">
                <a:ea typeface="+mn-lt"/>
                <a:cs typeface="+mn-lt"/>
              </a:rPr>
              <a:t>90.16 Mbps</a:t>
            </a:r>
            <a:endParaRPr lang="en-US" sz="1600" b="1"/>
          </a:p>
          <a:p>
            <a:pPr algn="r"/>
            <a:endParaRPr lang="en-US" sz="160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Fastest Upload: </a:t>
            </a:r>
            <a:r>
              <a:rPr lang="en-US" sz="1600" b="1">
                <a:ea typeface="+mn-lt"/>
                <a:cs typeface="+mn-lt"/>
              </a:rPr>
              <a:t>48.14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Slowest Upload: </a:t>
            </a:r>
            <a:r>
              <a:rPr lang="en-US" sz="1600" b="1">
                <a:ea typeface="+mn-lt"/>
                <a:cs typeface="+mn-lt"/>
              </a:rPr>
              <a:t>10.05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 Mean Upload: </a:t>
            </a:r>
            <a:r>
              <a:rPr lang="en-US" sz="1600" b="1">
                <a:ea typeface="+mn-lt"/>
                <a:cs typeface="+mn-lt"/>
              </a:rPr>
              <a:t>35.53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 Median Upload: </a:t>
            </a:r>
            <a:r>
              <a:rPr lang="en-US" sz="1600" b="1">
                <a:ea typeface="+mn-lt"/>
                <a:cs typeface="+mn-lt"/>
              </a:rPr>
              <a:t>37.61 Mbps</a:t>
            </a:r>
            <a:endParaRPr lang="en-US" sz="1600" b="1"/>
          </a:p>
          <a:p>
            <a:pPr algn="r"/>
            <a:endParaRPr lang="en-US" sz="1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8DF7-3EBA-F9AA-4D5C-37DBADAD9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 u="sng">
                <a:ea typeface="+mn-lt"/>
                <a:cs typeface="+mn-lt"/>
              </a:rPr>
              <a:t>Median Speeds</a:t>
            </a:r>
            <a:endParaRPr lang="en-US" sz="1600" b="1" u="sng"/>
          </a:p>
          <a:p>
            <a:pPr marL="0" indent="0" algn="ctr">
              <a:buNone/>
            </a:pPr>
            <a:endParaRPr lang="en-US" sz="1600" b="1" u="sng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Fastest Download: </a:t>
            </a:r>
            <a:r>
              <a:rPr lang="en-US" sz="1600" b="1">
                <a:ea typeface="+mn-lt"/>
                <a:cs typeface="+mn-lt"/>
              </a:rPr>
              <a:t>67.62 Mbps</a:t>
            </a:r>
            <a:endParaRPr lang="en-US" sz="1600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Slowest Download: </a:t>
            </a:r>
            <a:r>
              <a:rPr lang="en-US" sz="1600" b="1">
                <a:ea typeface="+mn-lt"/>
                <a:cs typeface="+mn-lt"/>
              </a:rPr>
              <a:t>31.92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 Mean Download: </a:t>
            </a:r>
            <a:r>
              <a:rPr lang="en-US" sz="1600" b="1">
                <a:ea typeface="+mn-lt"/>
                <a:cs typeface="+mn-lt"/>
              </a:rPr>
              <a:t>46.55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 Median Download: </a:t>
            </a:r>
            <a:r>
              <a:rPr lang="en-US" sz="1600" b="1">
                <a:ea typeface="+mn-lt"/>
                <a:cs typeface="+mn-lt"/>
              </a:rPr>
              <a:t>46.61 Mbps</a:t>
            </a:r>
            <a:endParaRPr lang="en-US" sz="1600"/>
          </a:p>
          <a:p>
            <a:pPr marL="0" indent="0" algn="r">
              <a:buNone/>
            </a:pPr>
            <a:endParaRPr lang="en-US" sz="160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Fastest Upload: </a:t>
            </a:r>
            <a:r>
              <a:rPr lang="en-US" sz="1600" b="1">
                <a:ea typeface="+mn-lt"/>
                <a:cs typeface="+mn-lt"/>
              </a:rPr>
              <a:t>26.22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Slowest Upload: </a:t>
            </a:r>
            <a:r>
              <a:rPr lang="en-US" sz="1600" b="1">
                <a:ea typeface="+mn-lt"/>
                <a:cs typeface="+mn-lt"/>
              </a:rPr>
              <a:t>8.95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 Mean Upload: </a:t>
            </a:r>
            <a:r>
              <a:rPr lang="en-US" sz="1600" b="1">
                <a:ea typeface="+mn-lt"/>
                <a:cs typeface="+mn-lt"/>
              </a:rPr>
              <a:t>17.00 Mbps</a:t>
            </a:r>
            <a:endParaRPr lang="en-US" sz="1600" b="1"/>
          </a:p>
          <a:p>
            <a:pPr marL="0" indent="0" algn="r">
              <a:buNone/>
            </a:pPr>
            <a:r>
              <a:rPr lang="en-US" sz="1600">
                <a:ea typeface="+mn-lt"/>
                <a:cs typeface="+mn-lt"/>
              </a:rPr>
              <a:t> Median Upload: </a:t>
            </a:r>
            <a:r>
              <a:rPr lang="en-US" sz="1600" b="1">
                <a:ea typeface="+mn-lt"/>
                <a:cs typeface="+mn-lt"/>
              </a:rPr>
              <a:t>16.00 Mbps</a:t>
            </a:r>
            <a:endParaRPr lang="en-US" sz="1600" b="1"/>
          </a:p>
          <a:p>
            <a:pPr algn="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369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BA93-4F08-DBF1-61A8-7E8AAAF5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2" y="-1587"/>
            <a:ext cx="10997878" cy="135449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ea typeface="+mj-lt"/>
                <a:cs typeface="+mj-lt"/>
              </a:rPr>
              <a:t>Fastest and Slowest Connections in the Cohort</a:t>
            </a:r>
            <a:endParaRPr lang="en-US" sz="4000"/>
          </a:p>
        </p:txBody>
      </p:sp>
      <p:pic>
        <p:nvPicPr>
          <p:cNvPr id="12" name="Picture 11" descr="A cartoon of a rabbit chasing a turtle&#10;&#10;Description automatically generated">
            <a:extLst>
              <a:ext uri="{FF2B5EF4-FFF2-40B4-BE49-F238E27FC236}">
                <a16:creationId xmlns:a16="http://schemas.microsoft.com/office/drawing/2014/main" id="{62180DD0-A4B4-0DBE-97B8-44901391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368"/>
            <a:ext cx="6732608" cy="35030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1DA5-6A99-CB4D-E865-6C367C21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8659"/>
            <a:ext cx="5181600" cy="2827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Fastest Connection </a:t>
            </a:r>
            <a:br>
              <a:rPr lang="en-US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Vodafone, Full </a:t>
            </a:r>
            <a:r>
              <a:rPr lang="en-US" sz="2000" b="1" err="1">
                <a:ea typeface="+mn-lt"/>
                <a:cs typeface="+mn-lt"/>
              </a:rPr>
              <a:t>Fibre</a:t>
            </a:r>
            <a:r>
              <a:rPr lang="en-US" sz="2000" b="1">
                <a:ea typeface="+mn-lt"/>
                <a:cs typeface="+mn-lt"/>
              </a:rPr>
              <a:t> 900 (</a:t>
            </a:r>
            <a:r>
              <a:rPr lang="en-US" sz="2000" b="1" err="1">
                <a:ea typeface="+mn-lt"/>
                <a:cs typeface="+mn-lt"/>
              </a:rPr>
              <a:t>CityFibre</a:t>
            </a:r>
            <a:r>
              <a:rPr lang="en-US" sz="2000" b="1">
                <a:ea typeface="+mn-lt"/>
                <a:cs typeface="+mn-lt"/>
              </a:rPr>
              <a:t>)</a:t>
            </a:r>
            <a:endParaRPr lang="en-US"/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2000">
                <a:solidFill>
                  <a:schemeClr val="accent6"/>
                </a:solidFill>
                <a:ea typeface="+mn-lt"/>
                <a:cs typeface="+mn-lt"/>
              </a:rPr>
              <a:t>Download: </a:t>
            </a:r>
            <a:r>
              <a:rPr lang="en-US" sz="2000" b="1">
                <a:solidFill>
                  <a:schemeClr val="accent6"/>
                </a:solidFill>
                <a:ea typeface="+mn-lt"/>
                <a:cs typeface="+mn-lt"/>
              </a:rPr>
              <a:t>375.67 Mbps</a:t>
            </a:r>
            <a:endParaRPr lang="en-US" sz="2000" b="1">
              <a:solidFill>
                <a:schemeClr val="accent6"/>
              </a:solidFill>
            </a:endParaRPr>
          </a:p>
          <a:p>
            <a:pPr marL="0" indent="0" algn="r">
              <a:buNone/>
            </a:pPr>
            <a:r>
              <a:rPr lang="en-US" sz="2000">
                <a:solidFill>
                  <a:schemeClr val="accent6"/>
                </a:solidFill>
                <a:ea typeface="+mn-lt"/>
                <a:cs typeface="+mn-lt"/>
              </a:rPr>
              <a:t>Upload: </a:t>
            </a:r>
            <a:r>
              <a:rPr lang="en-US" sz="2000" b="1">
                <a:solidFill>
                  <a:schemeClr val="accent6"/>
                </a:solidFill>
                <a:ea typeface="+mn-lt"/>
                <a:cs typeface="+mn-lt"/>
              </a:rPr>
              <a:t>167.36 Mbps</a:t>
            </a:r>
            <a:endParaRPr lang="en-US" sz="2000" b="1">
              <a:solidFill>
                <a:schemeClr val="accent6"/>
              </a:solidFill>
            </a:endParaRPr>
          </a:p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C902-F53B-B28B-7A98-B6CF56F6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8659"/>
            <a:ext cx="5181600" cy="2827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Slowest Connection </a:t>
            </a:r>
            <a:br>
              <a:rPr lang="en-US" b="1"/>
            </a:br>
            <a:r>
              <a:rPr lang="en-US" sz="2000" b="1"/>
              <a:t>Virgin Media</a:t>
            </a:r>
            <a:endParaRPr lang="en-US" sz="2000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 algn="r">
              <a:buNone/>
            </a:pPr>
            <a:r>
              <a:rPr lang="en-US" sz="2000">
                <a:solidFill>
                  <a:srgbClr val="FF0000"/>
                </a:solidFill>
              </a:rPr>
              <a:t>Download: </a:t>
            </a:r>
            <a:r>
              <a:rPr lang="en-US" sz="2000" b="1">
                <a:solidFill>
                  <a:srgbClr val="FF0000"/>
                </a:solidFill>
              </a:rPr>
              <a:t>37.62 Mbps</a:t>
            </a:r>
          </a:p>
          <a:p>
            <a:pPr marL="0" indent="0" algn="r">
              <a:buNone/>
            </a:pPr>
            <a:r>
              <a:rPr lang="en-US" sz="2000">
                <a:solidFill>
                  <a:srgbClr val="FF0000"/>
                </a:solidFill>
              </a:rPr>
              <a:t>Upload: </a:t>
            </a:r>
            <a:r>
              <a:rPr lang="en-US" sz="2000" b="1">
                <a:solidFill>
                  <a:srgbClr val="FF0000"/>
                </a:solidFill>
              </a:rPr>
              <a:t>25.19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5ACAA-BB9B-4EA1-5793-18AD2FD70432}"/>
              </a:ext>
            </a:extLst>
          </p:cNvPr>
          <p:cNvSpPr txBox="1"/>
          <p:nvPr/>
        </p:nvSpPr>
        <p:spPr>
          <a:xfrm>
            <a:off x="6663160" y="4020274"/>
            <a:ext cx="51835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Through this analysis, we’ve seen the range of internet speeds in our cohort, highlighting both the ultra-fast connections and the more leisurely ones. And while some of you may be racing ahead, I'll be here, proudly leading the 'slow and steady' squad!</a:t>
            </a:r>
          </a:p>
        </p:txBody>
      </p:sp>
    </p:spTree>
    <p:extLst>
      <p:ext uri="{BB962C8B-B14F-4D97-AF65-F5344CB8AC3E}">
        <p14:creationId xmlns:p14="http://schemas.microsoft.com/office/powerpoint/2010/main" val="34140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5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50" accel="100000" fill="hold">
                                          <p:stCondLst>
                                            <p:cond delay="49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5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50" accel="100000" fill="hold">
                                          <p:stCondLst>
                                            <p:cond delay="49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95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50" accel="100000" fill="hold">
                                          <p:stCondLst>
                                            <p:cond delay="49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23AB-7592-BFF1-EECE-152A44A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>
                <a:ea typeface="+mj-lt"/>
                <a:cs typeface="+mj-lt"/>
              </a:rPr>
              <a:t>UK Broadband Speed Statistics (2024)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AECE-7843-D755-1183-F9245407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Median Average Internet Speed in the UK:</a:t>
            </a:r>
            <a:r>
              <a:rPr lang="en-US" sz="1900">
                <a:ea typeface="+mn-lt"/>
                <a:cs typeface="+mn-lt"/>
              </a:rPr>
              <a:t> 73.21 Mbps (12% increase from 2022) As of 2024, the median average internet speed in the UK was 73.21Mbps. This is an increase of more than 12% from September 2022, equating to a rise of nearly 8Mbps in less than a year.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Average Upload Speed:</a:t>
            </a:r>
            <a:r>
              <a:rPr lang="en-US" sz="1900">
                <a:ea typeface="+mn-lt"/>
                <a:cs typeface="+mn-lt"/>
              </a:rPr>
              <a:t> 18.4 Mbps Average upload speeds increased by almost a fifth (18%) between September 2022 and March 2023, to 18.4Mbps.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99.7% of UK homes have access to decent internet (10 Mbps or above).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Southampton:</a:t>
            </a:r>
            <a:r>
              <a:rPr lang="en-US" sz="1900">
                <a:ea typeface="+mn-lt"/>
                <a:cs typeface="+mn-lt"/>
              </a:rPr>
              <a:t> Fastest average download speeds in the UK (166.68 Mbps).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Superfast products (93% of all broadband lines)</a:t>
            </a:r>
            <a:r>
              <a:rPr lang="en-US" sz="1900">
                <a:ea typeface="+mn-lt"/>
                <a:cs typeface="+mn-lt"/>
              </a:rPr>
              <a:t> dominate the market.</a:t>
            </a:r>
            <a:endParaRPr lang="en-US" sz="19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79D0507B990458DFDAA6B20B5DBDF" ma:contentTypeVersion="12" ma:contentTypeDescription="Create a new document." ma:contentTypeScope="" ma:versionID="b6846bd641b46d88a3ff1010494d9c84">
  <xsd:schema xmlns:xsd="http://www.w3.org/2001/XMLSchema" xmlns:xs="http://www.w3.org/2001/XMLSchema" xmlns:p="http://schemas.microsoft.com/office/2006/metadata/properties" xmlns:ns2="50afdabc-f6fc-4d56-95fd-683b66b29e27" xmlns:ns3="af544524-07fb-4fda-86cb-b5b3fe8505be" targetNamespace="http://schemas.microsoft.com/office/2006/metadata/properties" ma:root="true" ma:fieldsID="721542ce5862c130e2af92d3210fdbf3" ns2:_="" ns3:_="">
    <xsd:import namespace="50afdabc-f6fc-4d56-95fd-683b66b29e27"/>
    <xsd:import namespace="af544524-07fb-4fda-86cb-b5b3fe8505b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fdabc-f6fc-4d56-95fd-683b66b29e2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9f491e78-420f-4edb-9831-7a9dfb4c0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44524-07fb-4fda-86cb-b5b3fe8505b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40139a5-fc28-4555-b2e4-40fed3854a50}" ma:internalName="TaxCatchAll" ma:showField="CatchAllData" ma:web="af544524-07fb-4fda-86cb-b5b3fe8505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D6E92-70EB-48E7-993C-321D3ACE7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1183C-6CB0-4384-A3C7-7D03BF4FFD92}">
  <ds:schemaRefs>
    <ds:schemaRef ds:uri="50afdabc-f6fc-4d56-95fd-683b66b29e27"/>
    <ds:schemaRef ds:uri="af544524-07fb-4fda-86cb-b5b3fe8505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Internet Speed Test </vt:lpstr>
      <vt:lpstr>PowerPoint Presentation</vt:lpstr>
      <vt:lpstr>Overview of Cohort Internet Speeds</vt:lpstr>
      <vt:lpstr>Our cohort's download and upload speeds are significantly higher than the national averages, suggesting that our group may have access to superior broadband services. </vt:lpstr>
      <vt:lpstr>Detailed Speed Metrics of the Cohort</vt:lpstr>
      <vt:lpstr>Fastest and Slowest Connections in the Cohort</vt:lpstr>
      <vt:lpstr>UK Broadband Speed Statistics (2024)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2024-09-03T16:33:13Z</dcterms:created>
  <dcterms:modified xsi:type="dcterms:W3CDTF">2024-09-04T00:46:45Z</dcterms:modified>
</cp:coreProperties>
</file>