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627" r:id="rId3"/>
    <p:sldId id="628" r:id="rId4"/>
    <p:sldId id="635" r:id="rId5"/>
    <p:sldId id="636" r:id="rId6"/>
    <p:sldId id="630" r:id="rId7"/>
    <p:sldId id="638" r:id="rId8"/>
    <p:sldId id="639" r:id="rId9"/>
    <p:sldId id="651" r:id="rId10"/>
    <p:sldId id="652" r:id="rId11"/>
    <p:sldId id="631" r:id="rId12"/>
    <p:sldId id="653" r:id="rId13"/>
    <p:sldId id="654" r:id="rId14"/>
    <p:sldId id="622" r:id="rId15"/>
    <p:sldId id="655" r:id="rId16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45" autoAdjust="0"/>
    <p:restoredTop sz="79318" autoAdjust="0"/>
  </p:normalViewPr>
  <p:slideViewPr>
    <p:cSldViewPr>
      <p:cViewPr varScale="1">
        <p:scale>
          <a:sx n="99" d="100"/>
          <a:sy n="99" d="100"/>
        </p:scale>
        <p:origin x="2170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4269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ED755E3-8D4B-C27F-3C38-10D008D892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程序设计实践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CA5D5C-A943-96C0-C67D-1EA3595B3B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51F7F-349A-4C7A-BA8D-C4D613FA52D3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D45C64-4B60-9CC9-32B0-2FFB362403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09BAEB-2F32-4B2B-2F97-2CF34EAB8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7D999-AD2D-400A-BD92-83271B9B9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52894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r>
              <a:rPr lang="zh-CN" altLang="en-US"/>
              <a:t>程序设计实践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759B855-E538-4AC5-A84F-29968480C786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61121A3C-9051-492E-944E-5127B3779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50390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/>
            <a:endParaRPr lang="en-SG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21A3C-9051-492E-944E-5127B37799BC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页眉占位符 4">
            <a:extLst>
              <a:ext uri="{FF2B5EF4-FFF2-40B4-BE49-F238E27FC236}">
                <a16:creationId xmlns:a16="http://schemas.microsoft.com/office/drawing/2014/main" id="{AB5E0520-FB56-3E33-9089-5F38E7D882C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程序设计实践</a:t>
            </a:r>
          </a:p>
        </p:txBody>
      </p:sp>
    </p:spTree>
    <p:extLst>
      <p:ext uri="{BB962C8B-B14F-4D97-AF65-F5344CB8AC3E}">
        <p14:creationId xmlns:p14="http://schemas.microsoft.com/office/powerpoint/2010/main" val="48807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121A3C-9051-492E-944E-5127B37799BC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页眉占位符 4">
            <a:extLst>
              <a:ext uri="{FF2B5EF4-FFF2-40B4-BE49-F238E27FC236}">
                <a16:creationId xmlns:a16="http://schemas.microsoft.com/office/drawing/2014/main" id="{BEFE6FA3-7929-2851-BD7E-F1E0683CCC8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程序设计实践</a:t>
            </a:r>
          </a:p>
        </p:txBody>
      </p:sp>
    </p:spTree>
    <p:extLst>
      <p:ext uri="{BB962C8B-B14F-4D97-AF65-F5344CB8AC3E}">
        <p14:creationId xmlns:p14="http://schemas.microsoft.com/office/powerpoint/2010/main" val="1131683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121A3C-9051-492E-944E-5127B37799BC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页眉占位符 4">
            <a:extLst>
              <a:ext uri="{FF2B5EF4-FFF2-40B4-BE49-F238E27FC236}">
                <a16:creationId xmlns:a16="http://schemas.microsoft.com/office/drawing/2014/main" id="{8CA83796-9277-5A15-929D-940D3105E9F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程序设计实践</a:t>
            </a:r>
          </a:p>
        </p:txBody>
      </p:sp>
    </p:spTree>
    <p:extLst>
      <p:ext uri="{BB962C8B-B14F-4D97-AF65-F5344CB8AC3E}">
        <p14:creationId xmlns:p14="http://schemas.microsoft.com/office/powerpoint/2010/main" val="96627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vert="horz" lIns="99075" tIns="49538" rIns="99075" bIns="49538" rtlCol="0"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21A3C-9051-492E-944E-5127B37799BC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页眉占位符 4">
            <a:extLst>
              <a:ext uri="{FF2B5EF4-FFF2-40B4-BE49-F238E27FC236}">
                <a16:creationId xmlns:a16="http://schemas.microsoft.com/office/drawing/2014/main" id="{0EDEAF78-C805-AA1C-4906-7040D7DFC3D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程序设计实践</a:t>
            </a:r>
          </a:p>
        </p:txBody>
      </p:sp>
    </p:spTree>
    <p:extLst>
      <p:ext uri="{BB962C8B-B14F-4D97-AF65-F5344CB8AC3E}">
        <p14:creationId xmlns:p14="http://schemas.microsoft.com/office/powerpoint/2010/main" val="1754541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/>
            <a:endParaRPr lang="en-SG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21A3C-9051-492E-944E-5127B37799BC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页眉占位符 4">
            <a:extLst>
              <a:ext uri="{FF2B5EF4-FFF2-40B4-BE49-F238E27FC236}">
                <a16:creationId xmlns:a16="http://schemas.microsoft.com/office/drawing/2014/main" id="{CFC5F092-EBD3-28A3-54CC-5D7F737798D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程序设计实践</a:t>
            </a:r>
          </a:p>
        </p:txBody>
      </p:sp>
    </p:spTree>
    <p:extLst>
      <p:ext uri="{BB962C8B-B14F-4D97-AF65-F5344CB8AC3E}">
        <p14:creationId xmlns:p14="http://schemas.microsoft.com/office/powerpoint/2010/main" val="1660619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C122-651A-46C0-8169-D94E16A1E4CF}" type="datetime1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CSP</a:t>
            </a:r>
            <a:r>
              <a:rPr lang="zh-CN" altLang="en-US"/>
              <a:t>真题选讲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C1C3-484C-4B43-A6EB-C1EB8D4E0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79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2827-105A-4893-AE99-20D1CF2151A7}" type="datetime1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CSP</a:t>
            </a:r>
            <a:r>
              <a:rPr lang="zh-CN" altLang="en-US"/>
              <a:t>真题选讲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C1C3-484C-4B43-A6EB-C1EB8D4E0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81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3F9E-E001-45D6-B6DA-C8CBA210263C}" type="datetime1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CSP</a:t>
            </a:r>
            <a:r>
              <a:rPr lang="zh-CN" altLang="en-US"/>
              <a:t>真题选讲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C1C3-484C-4B43-A6EB-C1EB8D4E0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46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5A77-32B0-465E-85C8-FA441F779138}" type="datetime1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CSP</a:t>
            </a:r>
            <a:r>
              <a:rPr lang="zh-CN" altLang="en-US"/>
              <a:t>真题选讲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C1C3-484C-4B43-A6EB-C1EB8D4E0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57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5D98-9EC8-414F-B91C-927A85EC45E7}" type="datetime1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CSP</a:t>
            </a:r>
            <a:r>
              <a:rPr lang="zh-CN" altLang="en-US"/>
              <a:t>真题选讲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C1C3-484C-4B43-A6EB-C1EB8D4E0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91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A12B-5E03-4ECA-B3B0-9AF063329BC7}" type="datetime1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CSP</a:t>
            </a:r>
            <a:r>
              <a:rPr lang="zh-CN" altLang="en-US"/>
              <a:t>真题选讲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C1C3-484C-4B43-A6EB-C1EB8D4E0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443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C8B9-2ECD-4C8C-BFBB-EE0F5604DAE5}" type="datetime1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CSP</a:t>
            </a:r>
            <a:r>
              <a:rPr lang="zh-CN" altLang="en-US"/>
              <a:t>真题选讲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C1C3-484C-4B43-A6EB-C1EB8D4E0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05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C43B-36F6-4CF7-BE5C-97FEB30054B2}" type="datetime1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CSP</a:t>
            </a:r>
            <a:r>
              <a:rPr lang="zh-CN" altLang="en-US"/>
              <a:t>真题选讲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C1C3-484C-4B43-A6EB-C1EB8D4E0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74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33E6-2E5E-4C52-B533-13C739B18F83}" type="datetime1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CSP</a:t>
            </a:r>
            <a:r>
              <a:rPr lang="zh-CN" altLang="en-US"/>
              <a:t>真题选讲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C1C3-484C-4B43-A6EB-C1EB8D4E0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5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8F38-68E1-4E44-A81C-B8F11C8E15E6}" type="datetime1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CSP</a:t>
            </a:r>
            <a:r>
              <a:rPr lang="zh-CN" altLang="en-US"/>
              <a:t>真题选讲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C1C3-484C-4B43-A6EB-C1EB8D4E0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04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D04D-858F-464C-8F5D-3C9951806E08}" type="datetime1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CSP</a:t>
            </a:r>
            <a:r>
              <a:rPr lang="zh-CN" altLang="en-US"/>
              <a:t>真题选讲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C1C3-484C-4B43-A6EB-C1EB8D4E0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19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71FB0-29F0-4C9D-9FDB-B2014C51B206}" type="datetime1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CSP</a:t>
            </a:r>
            <a:r>
              <a:rPr lang="zh-CN" altLang="en-US"/>
              <a:t>真题选讲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DC1C3-484C-4B43-A6EB-C1EB8D4E0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74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cdatascience/CCF-CSP-solution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18.190.20.162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391137"/>
            <a:ext cx="7772400" cy="1470025"/>
          </a:xfrm>
        </p:spPr>
        <p:txBody>
          <a:bodyPr>
            <a:normAutofit/>
          </a:bodyPr>
          <a:lstStyle/>
          <a:p>
            <a:r>
              <a:rPr lang="en-SG" altLang="zh-CN" sz="4800" dirty="0"/>
              <a:t>CSP</a:t>
            </a:r>
            <a:r>
              <a:rPr lang="zh-CN" altLang="en-US" sz="4800" dirty="0"/>
              <a:t>真题讲解</a:t>
            </a:r>
            <a:r>
              <a:rPr lang="en-US" altLang="zh-CN" sz="4800" dirty="0"/>
              <a:t>——202305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143645"/>
            <a:ext cx="6400800" cy="1752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授课教师：孙亚辉</a:t>
            </a:r>
            <a:endParaRPr lang="en-SG" altLang="zh-CN" sz="2800" dirty="0"/>
          </a:p>
          <a:p>
            <a:r>
              <a:rPr lang="zh-CN" altLang="en-US" sz="2800" dirty="0"/>
              <a:t>助教：</a:t>
            </a:r>
            <a:r>
              <a:rPr lang="en-US" altLang="zh-CN" sz="2800" dirty="0"/>
              <a:t>MDND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0FB65-9068-4A39-AC1D-FCBD0108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4A345F5-E39B-4C55-9853-310E505BCAEF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 flipV="1">
            <a:off x="1" y="1793877"/>
            <a:ext cx="9144000" cy="0"/>
          </a:xfrm>
          <a:prstGeom prst="line">
            <a:avLst/>
          </a:prstGeom>
          <a:noFill/>
          <a:ln w="28575">
            <a:solidFill>
              <a:srgbClr val="9E0848"/>
            </a:solidFill>
            <a:round/>
          </a:ln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6381" y="95436"/>
            <a:ext cx="2251238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9">
            <a:extLst>
              <a:ext uri="{FF2B5EF4-FFF2-40B4-BE49-F238E27FC236}">
                <a16:creationId xmlns:a16="http://schemas.microsoft.com/office/drawing/2014/main" id="{A9CBBF55-D0BC-4737-97B8-72AA0D98E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168" y="692695"/>
            <a:ext cx="2731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程序设计实践</a:t>
            </a:r>
            <a:endParaRPr lang="zh-CN" altLang="en-US" sz="2400" dirty="0">
              <a:ea typeface="黑体" panose="02010609060101010101" pitchFamily="49" charset="-122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50239C-59E5-BC51-EC60-FA2DB924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3AE2B-9DED-4965-80F6-AF11ADD09515}" type="datetime1">
              <a:rPr lang="zh-CN" altLang="en-US" smtClean="0"/>
              <a:t>2024/8/17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0C2D73-71B4-0411-EB58-E2DFF1FF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CSP</a:t>
            </a:r>
            <a:r>
              <a:rPr lang="zh-CN" altLang="en-US"/>
              <a:t>真题选讲</a:t>
            </a:r>
          </a:p>
        </p:txBody>
      </p:sp>
    </p:spTree>
    <p:extLst>
      <p:ext uri="{BB962C8B-B14F-4D97-AF65-F5344CB8AC3E}">
        <p14:creationId xmlns:p14="http://schemas.microsoft.com/office/powerpoint/2010/main" val="512621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C283EA-C793-C874-BE18-D297EDAAEC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528" y="332656"/>
                <a:ext cx="8352928" cy="6561348"/>
              </a:xfrm>
            </p:spPr>
            <p:txBody>
              <a:bodyPr>
                <a:norm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题解：</a:t>
                </a:r>
                <a:endParaRPr kumimoji="1" lang="en-US" altLang="zh-CN" sz="2000" b="1" dirty="0">
                  <a:solidFill>
                    <a:prstClr val="black"/>
                  </a:solidFill>
                </a:endParaRPr>
              </a:p>
              <a:p>
                <a:pPr lvl="1">
                  <a:defRPr/>
                </a:pPr>
                <a:r>
                  <a:rPr kumimoji="1" lang="zh-CN" altLang="en-US" sz="2000" dirty="0">
                    <a:solidFill>
                      <a:prstClr val="black"/>
                    </a:solidFill>
                  </a:rPr>
                  <a:t>然后考虑把度数为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1" lang="en-US" altLang="zh-CN" sz="2000" dirty="0">
                    <a:solidFill>
                      <a:prstClr val="black"/>
                    </a:solidFill>
                  </a:rPr>
                  <a:t> 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的节点删除，假设度数为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1" lang="en-US" altLang="zh-CN" sz="2000" dirty="0">
                    <a:solidFill>
                      <a:prstClr val="black"/>
                    </a:solidFill>
                  </a:rPr>
                  <a:t> 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的节点为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kumimoji="1" lang="en-US" altLang="zh-CN" sz="2000" dirty="0">
                    <a:solidFill>
                      <a:prstClr val="black"/>
                    </a:solidFill>
                  </a:rPr>
                  <a:t> 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，与其相连的两个节点分别是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en-US" altLang="zh-CN" sz="2000" dirty="0">
                    <a:solidFill>
                      <a:prstClr val="black"/>
                    </a:solidFill>
                  </a:rPr>
                  <a:t> 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，可以把</a:t>
                </a:r>
                <a:r>
                  <a:rPr kumimoji="1" lang="en-US" altLang="zh-CN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kumimoji="1" lang="en-US" altLang="zh-CN" sz="2000" dirty="0">
                    <a:solidFill>
                      <a:prstClr val="black"/>
                    </a:solidFill>
                  </a:rPr>
                  <a:t> 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删除，并将其代价计入   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en-US" altLang="zh-CN" sz="2000" dirty="0">
                    <a:solidFill>
                      <a:prstClr val="black"/>
                    </a:solidFill>
                  </a:rPr>
                  <a:t> 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间的边中，假设要更新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sz="20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kumimoji="1"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olidFill>
                      <a:prstClr val="black"/>
                    </a:solidFill>
                  </a:rPr>
                  <a:t> 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（即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 节点选择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zh-CN" sz="2000" dirty="0">
                    <a:solidFill>
                      <a:prstClr val="black"/>
                    </a:solidFill>
                  </a:rPr>
                  <a:t> 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变电站，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en-US" altLang="zh-CN" sz="2000" dirty="0">
                    <a:solidFill>
                      <a:prstClr val="black"/>
                    </a:solidFill>
                  </a:rPr>
                  <a:t> 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节点选择</a:t>
                </a:r>
                <a14:m>
                  <m:oMath xmlns:m="http://schemas.openxmlformats.org/officeDocument/2006/math">
                    <m:r>
                      <a:rPr kumimoji="1" lang="zh-CN" alt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变电站） ，可以枚举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kumimoji="1" lang="en-US" altLang="zh-CN" sz="2000" dirty="0">
                    <a:solidFill>
                      <a:prstClr val="black"/>
                    </a:solidFill>
                  </a:rPr>
                  <a:t> 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的变电站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𝑘𝑘</m:t>
                    </m:r>
                  </m:oMath>
                </a14:m>
                <a:r>
                  <a:rPr kumimoji="1" lang="en-US" altLang="zh-CN" sz="2000" dirty="0">
                    <a:solidFill>
                      <a:prstClr val="black"/>
                    </a:solidFill>
                  </a:rPr>
                  <a:t> 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并统计。</a:t>
                </a:r>
                <a:endParaRPr kumimoji="1" lang="en-US" altLang="zh-CN" sz="2000" dirty="0">
                  <a:solidFill>
                    <a:prstClr val="black"/>
                  </a:solidFill>
                </a:endParaRPr>
              </a:p>
              <a:p>
                <a:pPr lvl="1">
                  <a:defRPr/>
                </a:pPr>
                <a:r>
                  <a:rPr kumimoji="1" lang="zh-CN" altLang="en-US" sz="2000" dirty="0">
                    <a:solidFill>
                      <a:prstClr val="black"/>
                    </a:solidFill>
                  </a:rPr>
                  <a:t>计算公式：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sz="20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kumimoji="1"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olidFill>
                      <a:prstClr val="black"/>
                    </a:solidFill>
                  </a:rPr>
                  <a:t> +=</a:t>
                </a:r>
                <a:r>
                  <a:rPr kumimoji="1" lang="en-US" altLang="zh-CN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000" dirty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kumimoji="1" lang="en-US" altLang="zh-CN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zh-CN" sz="2000" i="1" dirty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kumimoji="1" lang="en-US" altLang="zh-CN" sz="2000" b="0" i="1" dirty="0" smtClean="0">
                                <a:latin typeface="Cambria Math" panose="02040503050406030204" pitchFamily="18" charset="0"/>
                              </a:rPr>
                              <m:t>𝑘𝑘</m:t>
                            </m:r>
                            <m:r>
                              <a:rPr kumimoji="1" lang="en-US" altLang="zh-CN" sz="2000" b="0" i="1" dirty="0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kumimoji="1" lang="en-US" altLang="zh-CN" sz="20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kumimoji="1"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i="1" dirty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zh-CN" sz="20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kumimoji="1" lang="en-US" altLang="zh-CN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000" b="0" i="1" dirty="0" smtClean="0">
                                <a:latin typeface="Cambria Math" panose="02040503050406030204" pitchFamily="18" charset="0"/>
                              </a:rPr>
                              <m:t>𝑘𝑘</m:t>
                            </m:r>
                          </m:sub>
                        </m:sSub>
                        <m: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20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kumimoji="1" lang="en-US" altLang="zh-CN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0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kumimoji="1" lang="en-US" altLang="zh-CN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000" b="0" i="1" dirty="0" smtClean="0">
                                <a:latin typeface="Cambria Math" panose="02040503050406030204" pitchFamily="18" charset="0"/>
                              </a:rPr>
                              <m:t>𝑘𝑘</m:t>
                            </m:r>
                          </m:sub>
                        </m:sSub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func>
                    <m:sSub>
                      <m:sSubPr>
                        <m:ctrlP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  <m:t>𝑘𝑘</m:t>
                        </m:r>
                      </m:sub>
                    </m:sSub>
                    <m:r>
                      <a:rPr kumimoji="1" lang="zh-CN" altLang="en-US" sz="2000" i="1" dirty="0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kumimoji="1" lang="en-US" altLang="zh-CN" sz="2000" dirty="0">
                  <a:solidFill>
                    <a:prstClr val="black"/>
                  </a:solidFill>
                </a:endParaRPr>
              </a:p>
              <a:p>
                <a:pPr lvl="1">
                  <a:defRPr/>
                </a:pPr>
                <a:r>
                  <a:rPr kumimoji="1" lang="zh-CN" altLang="en-US" sz="2000" dirty="0">
                    <a:solidFill>
                      <a:prstClr val="black"/>
                    </a:solidFill>
                  </a:rPr>
                  <a:t>根据题目，把度数小于等于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1" lang="en-US" altLang="zh-CN" sz="2000" dirty="0">
                    <a:solidFill>
                      <a:prstClr val="black"/>
                    </a:solidFill>
                  </a:rPr>
                  <a:t> 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的节点删除后，就只剩下至多</a:t>
                </a:r>
                <a:r>
                  <a:rPr kumimoji="1" lang="en-US" altLang="zh-CN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kumimoji="1" lang="en-US" altLang="zh-CN" sz="2000" dirty="0">
                    <a:solidFill>
                      <a:prstClr val="black"/>
                    </a:solidFill>
                  </a:rPr>
                  <a:t> 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个节点了，之后类似最早的</a:t>
                </a:r>
                <a:r>
                  <a:rPr kumimoji="1" lang="en-US" altLang="zh-CN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20% </m:t>
                    </m:r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部分分的做法做一个暴力枚举即可。</a:t>
                </a:r>
                <a:endParaRPr kumimoji="1" lang="en-US" altLang="zh-CN" sz="2000" dirty="0">
                  <a:solidFill>
                    <a:prstClr val="black"/>
                  </a:solidFill>
                </a:endParaRPr>
              </a:p>
              <a:p>
                <a:pPr lvl="1">
                  <a:defRPr/>
                </a:pPr>
                <a:r>
                  <a:rPr kumimoji="1" lang="zh-CN" altLang="en-US" sz="2000" dirty="0">
                    <a:solidFill>
                      <a:prstClr val="black"/>
                    </a:solidFill>
                  </a:rPr>
                  <a:t>时间复杂度：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kumimoji="1" lang="en-US" altLang="zh-CN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kumimoji="1" lang="en-US" altLang="zh-CN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zh-CN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kumimoji="1" lang="en-US" altLang="zh-CN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kumimoji="1" lang="en-US" altLang="zh-CN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CN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zh-CN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kumimoji="1" lang="en-US" altLang="zh-CN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sSup>
                      <m:sSupPr>
                        <m:ctrlPr>
                          <a:rPr kumimoji="1" lang="en-US" altLang="zh-CN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kumimoji="1" lang="en-US" altLang="zh-CN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zh-CN" alt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kumimoji="1" lang="en-US" altLang="zh-CN" sz="2000" dirty="0">
                  <a:solidFill>
                    <a:prstClr val="black"/>
                  </a:solidFill>
                </a:endParaRPr>
              </a:p>
              <a:p>
                <a:pPr lvl="1">
                  <a:defRPr/>
                </a:pPr>
                <a:endParaRPr kumimoji="1" lang="en-US" altLang="zh-CN" sz="1200" dirty="0">
                  <a:solidFill>
                    <a:prstClr val="black"/>
                  </a:solidFill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1" lang="zh-CN" altLang="en-US" sz="2400" b="1" dirty="0">
                    <a:solidFill>
                      <a:prstClr val="black"/>
                    </a:solidFill>
                  </a:rPr>
                  <a:t>点评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：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cs"/>
                </a:endParaRP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–"/>
                  <a:tabLst/>
                  <a:defRPr/>
                </a:pPr>
                <a:r>
                  <a:rPr kumimoji="1" lang="zh-CN" altLang="en-US" sz="2000" dirty="0">
                    <a:solidFill>
                      <a:prstClr val="black"/>
                    </a:solidFill>
                  </a:rPr>
                  <a:t>非常毒瘤的一道题，需要拆成五个部分来做（不过中间有能互相调用的部分）从我接触竞赛以来，我碰到最毒瘤的题并且没有之一。</a:t>
                </a:r>
                <a:endParaRPr kumimoji="1" lang="en-US" altLang="zh-CN" sz="2000" dirty="0">
                  <a:solidFill>
                    <a:prstClr val="black"/>
                  </a:solidFill>
                </a:endParaRP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–"/>
                  <a:tabLst/>
                  <a:defRPr/>
                </a:pPr>
                <a:r>
                  <a:rPr kumimoji="1" lang="zh-CN" altLang="en-US" sz="2000" dirty="0">
                    <a:solidFill>
                      <a:prstClr val="black"/>
                    </a:solidFill>
                  </a:rPr>
                  <a:t>碰到这种题只能说尽可能拿分，最前面的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20% </m:t>
                    </m:r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还是比较轻松的，包括那个</a:t>
                </a:r>
                <a14:m>
                  <m:oMath xmlns:m="http://schemas.openxmlformats.org/officeDocument/2006/math">
                    <m:r>
                      <a:rPr kumimoji="1" lang="zh-CN" alt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树形</m:t>
                    </m:r>
                    <m:r>
                      <a:rPr kumimoji="1" lang="en-US" altLang="zh-CN" sz="2000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，掌握这个知识点的同学应该也能比较快完成，基环树</a:t>
                </a:r>
                <a:r>
                  <a:rPr kumimoji="1" lang="en-US" altLang="zh-CN" sz="2000" dirty="0" err="1">
                    <a:solidFill>
                      <a:prstClr val="black"/>
                    </a:solidFill>
                  </a:rPr>
                  <a:t>dp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是比较套路的做法，后面两个部分分也不是很难想，主要考察的是代码能力。</a:t>
                </a:r>
                <a:endParaRPr kumimoji="1" lang="en-US" altLang="zh-CN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C283EA-C793-C874-BE18-D297EDAAEC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332656"/>
                <a:ext cx="8352928" cy="6561348"/>
              </a:xfrm>
              <a:blipFill>
                <a:blip r:embed="rId2"/>
                <a:stretch>
                  <a:fillRect l="-949" t="-1115" r="-8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7DF875-78C7-B3F0-6C99-1045E1909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C1E8-996C-46E9-B4CA-BAC38B5EA359}" type="datetime1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C5DD5D-B3D6-664B-1AC8-5DFA98EA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CSP</a:t>
            </a:r>
            <a:r>
              <a:rPr lang="zh-CN" altLang="en-US"/>
              <a:t>真题选讲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0F6C81-F2CA-42A6-ED0F-25A1C240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C1C3-484C-4B43-A6EB-C1EB8D4E05A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30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12371-D726-BBDF-FA3B-BDF96D1D4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885702"/>
          </a:xfrm>
        </p:spPr>
        <p:txBody>
          <a:bodyPr>
            <a:noAutofit/>
          </a:bodyPr>
          <a:lstStyle/>
          <a:p>
            <a:r>
              <a:rPr kumimoji="1"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第五题 闪耀巡航</a:t>
            </a:r>
            <a:endParaRPr kumimoji="1"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5272C7-3787-2BAD-C098-C69BFB400B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832" y="1268760"/>
                <a:ext cx="8229600" cy="4525963"/>
              </a:xfrm>
            </p:spPr>
            <p:txBody>
              <a:bodyPr/>
              <a:lstStyle/>
              <a:p>
                <a:pPr algn="just"/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题目大意：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cs"/>
                </a:endParaRPr>
              </a:p>
              <a:p>
                <a:pPr lvl="1" algn="just"/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给定 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N 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条航线，每条航线用一个字符串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olidFill>
                      <a:prstClr val="black"/>
                    </a:solidFill>
                  </a:rPr>
                  <a:t> 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表示，字符串的各个字符（都为小写字母）表示航线经过的点，其中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1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  <m:r>
                          <a:rPr kumimoji="1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,0</m:t>
                        </m:r>
                      </m:sub>
                    </m:sSub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 表示航线起点，而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zh-CN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kumimoji="1" lang="en-US" altLang="zh-CN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𝑙𝑒𝑛</m:t>
                        </m:r>
                        <m:r>
                          <a:rPr kumimoji="1" lang="en-US" altLang="zh-CN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 表示航线终点 ，一条航线的长度即为经过的点数（即字符串长度），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现给出一个字符串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，对于每一条航线，从航线起点到达终点再经过若干航线最终到达该航线起点，并且经过 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𝑇</m:t>
                    </m:r>
                  </m:oMath>
                </a14:m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 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中所有节点的最短航线长度是多少？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cs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5272C7-3787-2BAD-C098-C69BFB400B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832" y="1268760"/>
                <a:ext cx="8229600" cy="4525963"/>
              </a:xfrm>
              <a:blipFill>
                <a:blip r:embed="rId2"/>
                <a:stretch>
                  <a:fillRect l="-1037" t="-1615" r="-3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8AA6DDD-9633-B7AD-F462-F731FC832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933056"/>
            <a:ext cx="7900192" cy="1855206"/>
          </a:xfrm>
          <a:prstGeom prst="rect">
            <a:avLst/>
          </a:prstGeo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FD9B9E-DEF6-5383-960C-D96B159E5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45E8-B06C-4F6C-82E7-9E4824F104B2}" type="datetime1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EF4A30-F93D-8C96-EFCB-FCCFF5CE4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CSP</a:t>
            </a:r>
            <a:r>
              <a:rPr lang="zh-CN" altLang="en-US"/>
              <a:t>真题选讲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A4C6E8-A49B-7C8B-6AF2-37722248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C1C3-484C-4B43-A6EB-C1EB8D4E05A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752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9CCB179-1DE7-346C-8B1E-CCE5E0074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332656"/>
                <a:ext cx="8229600" cy="633670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zh-CN" altLang="en-US" sz="2400" b="1" dirty="0"/>
                  <a:t>题解：</a:t>
                </a:r>
                <a:endParaRPr lang="en-US" altLang="zh-CN" sz="2400" b="1" dirty="0"/>
              </a:p>
              <a:p>
                <a:pPr lvl="1" algn="just"/>
                <a:r>
                  <a:rPr lang="zh-CN" altLang="en-US" sz="2000" dirty="0"/>
                  <a:t>前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0%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数据：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≤10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1≤|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|≤5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lvl="1" algn="just"/>
                <a:r>
                  <a:rPr lang="zh-CN" altLang="en-US" sz="2000" dirty="0"/>
                  <a:t>由于数据范围比较小，考虑直接暴力。对于每一条航线，暴力选择下一条航线，当到达该航线起点时就判断经过点是否符合题目要求并更新答案。因为所有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个航线中的同一条航线不可能多次经过（因为不优）。</a:t>
                </a:r>
                <a:endParaRPr lang="en-US" altLang="zh-CN" sz="2000" dirty="0"/>
              </a:p>
              <a:p>
                <a:pPr lvl="1" algn="just"/>
                <a:r>
                  <a:rPr lang="zh-CN" altLang="en-US" sz="2000" dirty="0"/>
                  <a:t>时间复杂度：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lvl="1" algn="just"/>
                <a:r>
                  <a:rPr lang="zh-CN" altLang="en-US" sz="2000" dirty="0"/>
                  <a:t>以上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 分属于比较简单的分数。</a:t>
                </a:r>
                <a:endParaRPr lang="en-US" altLang="zh-CN" sz="2000" dirty="0"/>
              </a:p>
              <a:p>
                <a:pPr lvl="1" algn="just"/>
                <a:endParaRPr lang="en-US" altLang="zh-CN" sz="2000" dirty="0"/>
              </a:p>
              <a:p>
                <a:pPr lvl="1" algn="just"/>
                <a:r>
                  <a:rPr lang="zh-CN" altLang="en-US" sz="2000" dirty="0"/>
                  <a:t>另外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10%</m:t>
                    </m:r>
                  </m:oMath>
                </a14:m>
                <a:r>
                  <a:rPr lang="zh-CN" altLang="en-US" sz="2000" dirty="0"/>
                  <a:t> 数据：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≤1000,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lvl="1" algn="just"/>
                <a:r>
                  <a:rPr lang="zh-CN" altLang="en-US" sz="2000" dirty="0"/>
                  <a:t>此时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，也就是只要求经过一个字符即可，可以把航线抽象为四元组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𝑒𝑑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𝑑𝑖𝑠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分别表示起点、终点、是</a:t>
                </a:r>
                <a:r>
                  <a:rPr lang="en-US" altLang="zh-CN" sz="2000" dirty="0"/>
                  <a:t>/</a:t>
                </a:r>
                <a:r>
                  <a:rPr lang="zh-CN" altLang="en-US" sz="2000" dirty="0"/>
                  <a:t>否经过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、航线长度，可以将这些四元组抽象为节点并连边，若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 dirty="0" err="1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𝑒𝑑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 dirty="0" err="1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 dirty="0" err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𝑑𝑖𝑠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lang="en-US" altLang="zh-CN" sz="2000" i="1" dirty="0" err="1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𝑒𝑑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lang="en-US" altLang="zh-CN" sz="2000" i="1" dirty="0" err="1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i="1" dirty="0" err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𝑑𝑖𝑠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则连一条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𝑒𝑑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 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/>
                  <a:t> 的权重为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的边，然后以各节点跑一遍单源最短路，查询节点到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标志为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的节点的最短路径即可。</a:t>
                </a:r>
                <a:endParaRPr lang="en-US" altLang="zh-CN" sz="2000" dirty="0"/>
              </a:p>
              <a:p>
                <a:pPr lvl="1" algn="just"/>
                <a:r>
                  <a:rPr lang="zh-CN" altLang="en-US" sz="2000" dirty="0"/>
                  <a:t>时间复杂度：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+26∗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26</m:t>
                            </m:r>
                          </m:e>
                          <m:sup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⁡(26)</m:t>
                        </m:r>
                      </m:e>
                    </m:d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  <a:p>
                <a:pPr algn="just"/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9CCB179-1DE7-346C-8B1E-CCE5E0074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332656"/>
                <a:ext cx="8229600" cy="6336704"/>
              </a:xfrm>
              <a:blipFill>
                <a:blip r:embed="rId2"/>
                <a:stretch>
                  <a:fillRect l="-1037" t="-1155" r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B440FF-F286-CB0D-1DDB-1C6E45C9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7E19-CD31-4E53-8E7C-F6CAB080A0CD}" type="datetime1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3F0C0C-971C-89EE-5132-D71A0AFA3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CSP</a:t>
            </a:r>
            <a:r>
              <a:rPr lang="zh-CN" altLang="en-US"/>
              <a:t>真题选讲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75883C-59ED-0811-3FE5-B00BD2174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C1C3-484C-4B43-A6EB-C1EB8D4E05A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934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9CCB179-1DE7-346C-8B1E-CCE5E0074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404664"/>
                <a:ext cx="8229600" cy="374441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zh-CN" altLang="en-US" sz="2400" b="1" dirty="0"/>
                  <a:t>题解：</a:t>
                </a:r>
                <a:endParaRPr lang="en-US" altLang="zh-CN" sz="2400" b="1" dirty="0"/>
              </a:p>
              <a:p>
                <a:pPr lvl="1" algn="just"/>
                <a:r>
                  <a:rPr lang="zh-CN" altLang="en-US" sz="2000" dirty="0"/>
                  <a:t>前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0%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数据：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1≤|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|≤10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lvl="1" algn="just"/>
                <a:r>
                  <a:rPr lang="zh-CN" altLang="en-US" sz="2000" dirty="0"/>
                  <a:t>我们用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dis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sta</m:t>
                        </m:r>
                      </m:sub>
                    </m:sSub>
                  </m:oMath>
                </a14:m>
                <a:r>
                  <a:rPr lang="zh-CN" altLang="en-US" sz="2000" dirty="0"/>
                  <a:t> 表示从节点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开始，到达节点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000" dirty="0"/>
                  <a:t>，并且经过节点的状态是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𝑠𝑡𝑎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的最短路径，可以扩展之前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20%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部分分的四元组为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𝑒𝑑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sta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𝑑𝑖𝑠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分别表示起点、终点、经过节点的状态（状压）、航线长度，若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 dirty="0" err="1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𝑒𝑑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 dirty="0" err="1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  <m:t>sta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 dirty="0" err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𝑑𝑖𝑠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lang="en-US" altLang="zh-CN" sz="2000" i="1" dirty="0" err="1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𝑒𝑑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lang="en-US" altLang="zh-CN" sz="2000" i="1" dirty="0" err="1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sta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i="1" dirty="0" err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𝑑𝑖𝑠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𝑒𝑑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𝑠𝑡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则连一条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𝑒𝑑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𝑠𝑡𝑎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000" dirty="0"/>
                  <a:t> 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𝑒𝑑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𝑠𝑡𝑎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𝑠𝑡𝑎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000" dirty="0"/>
                  <a:t> 的权重为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的边。然后以各字母为起点跑一个最短路即可。</a:t>
                </a:r>
                <a:endParaRPr lang="en-US" altLang="zh-CN" sz="2000" dirty="0"/>
              </a:p>
              <a:p>
                <a:pPr lvl="1" algn="just"/>
                <a:r>
                  <a:rPr lang="zh-CN" altLang="en-US" sz="2000" dirty="0"/>
                  <a:t>时间复杂度：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(26∗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lvl="1" algn="just"/>
                <a:r>
                  <a:rPr lang="zh-CN" altLang="en-US" sz="2000" dirty="0"/>
                  <a:t>以上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 分属于比较简单的分数。</a:t>
                </a:r>
                <a:endParaRPr lang="en-US" altLang="zh-CN" sz="2000" dirty="0"/>
              </a:p>
              <a:p>
                <a:pPr lvl="1" algn="just"/>
                <a:endParaRPr lang="en-US" altLang="zh-CN" sz="2000" dirty="0"/>
              </a:p>
              <a:p>
                <a:pPr marL="0" indent="0" algn="just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9CCB179-1DE7-346C-8B1E-CCE5E0074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404664"/>
                <a:ext cx="8229600" cy="3744416"/>
              </a:xfrm>
              <a:blipFill>
                <a:blip r:embed="rId2"/>
                <a:stretch>
                  <a:fillRect l="-1037" t="-1951" r="-3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1EE56B-E3F7-3999-E07A-CE4EAD23F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800B-31C2-49CD-8D4D-9562617AF24F}" type="datetime1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6F689A-BBD2-2531-5B2E-12097FA7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CSP</a:t>
            </a:r>
            <a:r>
              <a:rPr lang="zh-CN" altLang="en-US"/>
              <a:t>真题选讲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64312C-D3E7-3AB7-0278-FCDB8630F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C1C3-484C-4B43-A6EB-C1EB8D4E05AE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D6CDA9F-5561-CF1E-5642-ADA96CF5EC8A}"/>
              </a:ext>
            </a:extLst>
          </p:cNvPr>
          <p:cNvSpPr txBox="1">
            <a:spLocks/>
          </p:cNvSpPr>
          <p:nvPr/>
        </p:nvSpPr>
        <p:spPr>
          <a:xfrm>
            <a:off x="395536" y="4149080"/>
            <a:ext cx="8229600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zh-CN" altLang="en-US" sz="2400" b="1" dirty="0"/>
              <a:t>点评：</a:t>
            </a:r>
            <a:endParaRPr kumimoji="1" lang="en-US" altLang="zh-CN" sz="2400" b="1" dirty="0"/>
          </a:p>
          <a:p>
            <a:pPr lvl="1" algn="just"/>
            <a:r>
              <a:rPr kumimoji="1" lang="zh-CN" altLang="en-US" sz="2000" dirty="0"/>
              <a:t>主要考察分层最短路的状态设计和应用，同时结合了状态压缩的部分知识。</a:t>
            </a:r>
            <a:endParaRPr kumimoji="1" lang="en-US" altLang="zh-CN" sz="2000" dirty="0"/>
          </a:p>
          <a:p>
            <a:pPr lvl="1" algn="just"/>
            <a:r>
              <a:rPr kumimoji="1" lang="zh-CN" altLang="en-US" sz="2000" dirty="0"/>
              <a:t>事实上这边给出的满分做法在时间复杂度上不是严格能过的，只不过是数据出的比较弱，正确做法是</a:t>
            </a:r>
            <a:r>
              <a:rPr kumimoji="1" lang="en-US" altLang="zh-CN" sz="2000" dirty="0" err="1"/>
              <a:t>floyd</a:t>
            </a:r>
            <a:r>
              <a:rPr kumimoji="1" lang="zh-CN" altLang="en-US" sz="2000" dirty="0"/>
              <a:t>，有兴趣并且学有余力的同学可以自行了解。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9488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/>
              <a:t>课后作业</a:t>
            </a:r>
            <a:endParaRPr lang="en-SG" altLang="zh-CN" sz="4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0FB65-9068-4A39-AC1D-FCBD0108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4A345F5-E39B-4C55-9853-310E505BCAEF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ACC6F3D-9F70-4F36-93B9-1A3138D98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416" y="1624012"/>
            <a:ext cx="7427168" cy="4525963"/>
          </a:xfrm>
        </p:spPr>
        <p:txBody>
          <a:bodyPr>
            <a:normAutofit/>
          </a:bodyPr>
          <a:lstStyle/>
          <a:p>
            <a:pPr algn="just" latinLnBrk="1"/>
            <a:r>
              <a:rPr lang="zh-CN" altLang="en-US" sz="2200" dirty="0"/>
              <a:t>练习上述第</a:t>
            </a:r>
            <a:r>
              <a:rPr lang="en-SG" altLang="zh-CN" sz="2200" dirty="0"/>
              <a:t>1</a:t>
            </a:r>
            <a:r>
              <a:rPr lang="en-US" altLang="zh-CN" sz="2200" dirty="0"/>
              <a:t>-3</a:t>
            </a:r>
            <a:r>
              <a:rPr lang="zh-CN" altLang="en-US" sz="2200" dirty="0"/>
              <a:t>题（选做第</a:t>
            </a:r>
            <a:r>
              <a:rPr lang="en-US" altLang="zh-CN" sz="2200" dirty="0"/>
              <a:t>4</a:t>
            </a:r>
            <a:r>
              <a:rPr lang="zh-CN" altLang="en-US" sz="2200" dirty="0"/>
              <a:t>、</a:t>
            </a:r>
            <a:r>
              <a:rPr lang="en-SG" altLang="zh-CN" sz="2200" dirty="0"/>
              <a:t>5</a:t>
            </a:r>
            <a:r>
              <a:rPr lang="zh-CN" altLang="en-US" sz="2200" dirty="0"/>
              <a:t>题），编写相关代码，注释说明每部分代码的作用。将上述代码及其注释说明整理成一份报告提交至</a:t>
            </a:r>
            <a:r>
              <a:rPr lang="en-US" altLang="zh-CN" sz="2200" dirty="0"/>
              <a:t>YOJ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algn="just" latinLnBrk="1"/>
            <a:r>
              <a:rPr lang="zh-CN" altLang="en-US" sz="2200" dirty="0"/>
              <a:t>代码可以参考 </a:t>
            </a:r>
            <a:r>
              <a:rPr lang="en-US" altLang="zh-CN" sz="2200" dirty="0">
                <a:hlinkClick r:id="rId3"/>
              </a:rPr>
              <a:t>https://github.com/rucdatascience/CCF-CSP-solutions</a:t>
            </a:r>
            <a:r>
              <a:rPr lang="en-US" altLang="zh-CN" sz="2200" dirty="0"/>
              <a:t> </a:t>
            </a:r>
          </a:p>
          <a:p>
            <a:pPr algn="just" latinLnBrk="1"/>
            <a:r>
              <a:rPr lang="zh-CN" altLang="en-US" sz="2200" dirty="0"/>
              <a:t>也可以在</a:t>
            </a:r>
            <a:r>
              <a:rPr lang="en-US" altLang="zh-CN" sz="2200" dirty="0" err="1"/>
              <a:t>csp</a:t>
            </a:r>
            <a:r>
              <a:rPr lang="zh-CN" altLang="en-US" sz="2200" dirty="0"/>
              <a:t>官网上提交代码测试 </a:t>
            </a:r>
            <a:r>
              <a:rPr lang="en-US" altLang="zh-CN" sz="2200" dirty="0">
                <a:hlinkClick r:id="rId4"/>
              </a:rPr>
              <a:t>http://118.190.20.162</a:t>
            </a:r>
            <a:endParaRPr lang="en-SG" sz="2200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C3AA4D-FE11-FF6E-E518-210DBCA86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1715-7120-43A2-A200-CF274BFFFCFA}" type="datetime1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7C1B20-C2EB-C855-6545-57E2E0FD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CSP</a:t>
            </a:r>
            <a:r>
              <a:rPr lang="zh-CN" altLang="en-US"/>
              <a:t>真题选讲</a:t>
            </a:r>
          </a:p>
        </p:txBody>
      </p:sp>
    </p:spTree>
    <p:extLst>
      <p:ext uri="{BB962C8B-B14F-4D97-AF65-F5344CB8AC3E}">
        <p14:creationId xmlns:p14="http://schemas.microsoft.com/office/powerpoint/2010/main" val="3871793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391137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感谢聆听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143645"/>
            <a:ext cx="6400800" cy="1752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授课教师：孙亚辉</a:t>
            </a:r>
            <a:endParaRPr lang="en-SG" altLang="zh-CN" sz="2800" dirty="0"/>
          </a:p>
          <a:p>
            <a:r>
              <a:rPr lang="zh-CN" altLang="en-US" sz="2800" dirty="0"/>
              <a:t>助教：</a:t>
            </a:r>
            <a:r>
              <a:rPr lang="en-US" altLang="zh-CN" sz="2800" dirty="0"/>
              <a:t>MDND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0FB65-9068-4A39-AC1D-FCBD0108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4A345F5-E39B-4C55-9853-310E505BCAEF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 flipV="1">
            <a:off x="1" y="1793877"/>
            <a:ext cx="9144000" cy="0"/>
          </a:xfrm>
          <a:prstGeom prst="line">
            <a:avLst/>
          </a:prstGeom>
          <a:noFill/>
          <a:ln w="28575">
            <a:solidFill>
              <a:srgbClr val="9E0848"/>
            </a:solidFill>
            <a:round/>
          </a:ln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6381" y="95436"/>
            <a:ext cx="2251238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9">
            <a:extLst>
              <a:ext uri="{FF2B5EF4-FFF2-40B4-BE49-F238E27FC236}">
                <a16:creationId xmlns:a16="http://schemas.microsoft.com/office/drawing/2014/main" id="{A9CBBF55-D0BC-4737-97B8-72AA0D98E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168" y="692695"/>
            <a:ext cx="2731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程序设计实践</a:t>
            </a:r>
            <a:endParaRPr lang="zh-CN" altLang="en-US" sz="2400" dirty="0">
              <a:ea typeface="黑体" panose="02010609060101010101" pitchFamily="49" charset="-122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50239C-59E5-BC51-EC60-FA2DB924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81C6-9D79-473B-AA3E-6D715AA71E36}" type="datetime1">
              <a:rPr lang="zh-CN" altLang="en-US" smtClean="0"/>
              <a:t>2024/8/17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0C2D73-71B4-0411-EB58-E2DFF1FF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CSP</a:t>
            </a:r>
            <a:r>
              <a:rPr lang="zh-CN" altLang="en-US"/>
              <a:t>真题选讲</a:t>
            </a:r>
          </a:p>
        </p:txBody>
      </p:sp>
    </p:spTree>
    <p:extLst>
      <p:ext uri="{BB962C8B-B14F-4D97-AF65-F5344CB8AC3E}">
        <p14:creationId xmlns:p14="http://schemas.microsoft.com/office/powerpoint/2010/main" val="1395912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DEF87-4DC7-63F5-0B37-0A1CA4F97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416"/>
            <a:ext cx="8229600" cy="1143000"/>
          </a:xfrm>
        </p:spPr>
        <p:txBody>
          <a:bodyPr/>
          <a:lstStyle/>
          <a:p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第一题 重复局面</a:t>
            </a:r>
            <a:endParaRPr kumimoji="1"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B9E6D9-48C1-3D49-7535-89C74F0E11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0364" y="1051520"/>
                <a:ext cx="8363272" cy="5257800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sz="2400" b="1" dirty="0"/>
                  <a:t>题目大意：</a:t>
                </a:r>
                <a:endParaRPr kumimoji="1" lang="en-US" altLang="zh-CN" sz="2400" b="1" dirty="0"/>
              </a:p>
              <a:p>
                <a:pPr lvl="1"/>
                <a:r>
                  <a:rPr kumimoji="1" lang="zh-CN" altLang="en-US" sz="2000" dirty="0"/>
                  <a:t>给定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2000" dirty="0"/>
                  <a:t>个国象局面，由一个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8∗8</m:t>
                    </m:r>
                  </m:oMath>
                </a14:m>
                <a:r>
                  <a:rPr kumimoji="1" lang="en-US" altLang="zh-CN" sz="2000" dirty="0"/>
                  <a:t> </a:t>
                </a:r>
                <a:r>
                  <a:rPr kumimoji="1" lang="zh-CN" altLang="en-US" sz="2000" dirty="0"/>
                  <a:t>的字符串表示，统计每个局面分别是第几次出现。</a:t>
                </a:r>
                <a:endParaRPr kumimoji="1" lang="en-US" altLang="zh-CN" sz="2000" dirty="0"/>
              </a:p>
              <a:p>
                <a:r>
                  <a:rPr kumimoji="1" lang="zh-CN" altLang="en-US" sz="2400" b="1" dirty="0"/>
                  <a:t>数据范围与约定：</a:t>
                </a:r>
                <a:endParaRPr kumimoji="1" lang="en-US" altLang="zh-CN" sz="2400" b="1" dirty="0"/>
              </a:p>
              <a:p>
                <a:pPr lvl="1"/>
                <a:r>
                  <a:rPr kumimoji="1" lang="zh-CN" altLang="en-US" sz="2000" dirty="0"/>
                  <a:t>对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00%</m:t>
                    </m:r>
                  </m:oMath>
                </a14:m>
                <a:r>
                  <a:rPr kumimoji="1" lang="zh-CN" altLang="en-US" sz="2000" dirty="0"/>
                  <a:t> 的数据，</a:t>
                </a:r>
                <a:r>
                  <a:rPr kumimoji="1"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r>
                  <a:rPr kumimoji="1" lang="zh-CN" altLang="en-US" sz="2000" dirty="0"/>
                  <a:t>。</a:t>
                </a:r>
                <a:endParaRPr kumimoji="1" lang="en-US" altLang="zh-CN" sz="2000" dirty="0"/>
              </a:p>
              <a:p>
                <a:pPr lvl="1"/>
                <a:r>
                  <a:rPr kumimoji="1" lang="zh-CN" altLang="en-US" sz="2000" dirty="0"/>
                  <a:t>判断重复局面仅涉及字符串比较，无需考虑国际象棋实际行棋规则。</a:t>
                </a:r>
                <a:endParaRPr kumimoji="1" lang="en-US" altLang="zh-CN" sz="2000" dirty="0"/>
              </a:p>
              <a:p>
                <a:r>
                  <a:rPr kumimoji="1" lang="zh-CN" altLang="en-US" sz="2400" b="1" dirty="0"/>
                  <a:t>题解：</a:t>
                </a:r>
                <a:endParaRPr kumimoji="1" lang="en-US" altLang="zh-CN" sz="2000" b="1" dirty="0"/>
              </a:p>
              <a:p>
                <a:pPr lvl="1"/>
                <a:r>
                  <a:rPr kumimoji="1" lang="zh-CN" altLang="en-US" sz="2000" dirty="0"/>
                  <a:t>可以用一个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8∗8</m:t>
                    </m:r>
                  </m:oMath>
                </a14:m>
                <a:r>
                  <a:rPr kumimoji="1" lang="en-US" altLang="zh-CN" sz="2000" dirty="0"/>
                  <a:t> </a:t>
                </a:r>
                <a:r>
                  <a:rPr kumimoji="1" lang="zh-CN" altLang="en-US" sz="2000" dirty="0"/>
                  <a:t>的二维字符串数组来存储局面，对于两个局面通过一个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8∗8</m:t>
                    </m:r>
                  </m:oMath>
                </a14:m>
                <a:r>
                  <a:rPr kumimoji="1" lang="en-US" altLang="zh-CN" sz="2000" dirty="0"/>
                  <a:t> </a:t>
                </a:r>
                <a:r>
                  <a:rPr kumimoji="1" lang="zh-CN" altLang="en-US" sz="2000" dirty="0"/>
                  <a:t>的二维循环来比较，对于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zh-CN" sz="2000" dirty="0"/>
                  <a:t> </a:t>
                </a:r>
                <a:r>
                  <a:rPr kumimoji="1" lang="zh-CN" altLang="en-US" sz="2000" dirty="0"/>
                  <a:t>个局面</a:t>
                </a:r>
                <a:r>
                  <a:rPr kumimoji="1" lang="zh-CN" altLang="en-US" sz="2000" dirty="0">
                    <a:solidFill>
                      <a:srgbClr val="FF0000"/>
                    </a:solidFill>
                  </a:rPr>
                  <a:t>两两比较其局面</a:t>
                </a:r>
                <a:r>
                  <a:rPr kumimoji="1" lang="zh-CN" altLang="en-US" sz="2000" dirty="0"/>
                  <a:t>（比较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8∗8</m:t>
                    </m:r>
                  </m:oMath>
                </a14:m>
                <a:r>
                  <a:rPr kumimoji="1" lang="en-US" altLang="zh-CN" sz="2000" dirty="0"/>
                  <a:t> </a:t>
                </a:r>
                <a:r>
                  <a:rPr kumimoji="1" lang="zh-CN" altLang="en-US" sz="2000" dirty="0"/>
                  <a:t>字符串是否完全相同）并统计即可。</a:t>
                </a:r>
                <a:endParaRPr kumimoji="1" lang="en-US" altLang="zh-CN" sz="2000" dirty="0">
                  <a:solidFill>
                    <a:srgbClr val="00B0F0"/>
                  </a:solidFill>
                </a:endParaRPr>
              </a:p>
              <a:p>
                <a:pPr lvl="1"/>
                <a:r>
                  <a:rPr kumimoji="1" lang="zh-CN" altLang="en-US" sz="2000" dirty="0"/>
                  <a:t>时间复杂度：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8∗8∗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zh-CN" altLang="en-US" sz="2000" b="0" dirty="0"/>
                  <a:t>。</a:t>
                </a:r>
                <a:endParaRPr kumimoji="1" lang="en-US" altLang="zh-CN" sz="2000" b="0" dirty="0"/>
              </a:p>
              <a:p>
                <a:pPr lvl="1"/>
                <a:r>
                  <a:rPr kumimoji="1" lang="zh-CN" altLang="en-US" sz="2000" dirty="0"/>
                  <a:t>也可以考虑哈希局面进行判断，不过以本题的数据范围不需要。</a:t>
                </a:r>
                <a:endParaRPr kumimoji="1" lang="en-US" altLang="zh-CN" sz="2000" b="0" dirty="0"/>
              </a:p>
              <a:p>
                <a:r>
                  <a:rPr kumimoji="1" lang="zh-CN" altLang="en-US" sz="2400" b="1" dirty="0"/>
                  <a:t>点评：</a:t>
                </a:r>
                <a:endParaRPr kumimoji="1" lang="en-US" altLang="zh-CN" sz="2400" b="1" dirty="0"/>
              </a:p>
              <a:p>
                <a:pPr lvl="1"/>
                <a:r>
                  <a:rPr kumimoji="1" lang="zh-CN" altLang="en-US" sz="2000" dirty="0"/>
                  <a:t>签到题，考虑到数据范围较小，直接暴力即可。</a:t>
                </a:r>
                <a:endParaRPr kumimoji="1"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B9E6D9-48C1-3D49-7535-89C74F0E11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0364" y="1051520"/>
                <a:ext cx="8363272" cy="5257800"/>
              </a:xfrm>
              <a:blipFill>
                <a:blip r:embed="rId3"/>
                <a:stretch>
                  <a:fillRect l="-948" t="-1390" r="-2988" b="-16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303082-C4B3-3038-19A3-430085B3C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AFAF-F30C-429A-A304-659B98EC76EC}" type="datetime1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EBDD2A-5486-CF72-B4C8-C036C6260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CSP</a:t>
            </a:r>
            <a:r>
              <a:rPr lang="zh-CN" altLang="en-US"/>
              <a:t>真题选讲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78DBB0-F63C-A399-A6ED-357F055D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C1C3-484C-4B43-A6EB-C1EB8D4E05A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576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3A0ED-28D6-A3BD-8DEB-FBEB1F420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4455"/>
            <a:ext cx="8229600" cy="1026989"/>
          </a:xfrm>
        </p:spPr>
        <p:txBody>
          <a:bodyPr/>
          <a:lstStyle/>
          <a:p>
            <a:r>
              <a:rPr lang="zh-CN" altLang="en-US" b="1" i="0" u="none" strike="noStrike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第二题 </a:t>
            </a:r>
            <a:r>
              <a:rPr lang="zh-CN" altLang="en-US" b="1" u="none" strike="noStrike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矩阵运算</a:t>
            </a:r>
            <a:endParaRPr kumimoji="1"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6FE475-7FC6-6285-9EA1-10EFFE03AF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44396"/>
                <a:ext cx="8229600" cy="5661248"/>
              </a:xfrm>
            </p:spPr>
            <p:txBody>
              <a:bodyPr>
                <a:no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题目大意：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cs"/>
                </a:endParaRPr>
              </a:p>
              <a:p>
                <a:pPr lvl="1">
                  <a:defRPr/>
                </a:pPr>
                <a:r>
                  <a:rPr kumimoji="1" lang="zh-CN" altLang="en-US" sz="2000" dirty="0">
                    <a:solidFill>
                      <a:prstClr val="black"/>
                    </a:solidFill>
                  </a:rPr>
                  <a:t>给定三个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 的矩阵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，和一个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zh-CN" sz="2000" dirty="0">
                    <a:solidFill>
                      <a:prstClr val="black"/>
                    </a:solidFill>
                  </a:rPr>
                  <a:t> 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维向量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。</a:t>
                </a:r>
                <a:endParaRPr kumimoji="1" lang="en-US" altLang="zh-CN" sz="2000" dirty="0">
                  <a:solidFill>
                    <a:prstClr val="black"/>
                  </a:solidFill>
                </a:endParaRPr>
              </a:p>
              <a:p>
                <a:pPr lvl="1">
                  <a:defRPr/>
                </a:pPr>
                <a:r>
                  <a:rPr kumimoji="1" lang="zh-CN" altLang="en-US" sz="2000" dirty="0">
                    <a:solidFill>
                      <a:prstClr val="black"/>
                    </a:solidFill>
                  </a:rPr>
                  <a:t>求公式：</a:t>
                </a:r>
                <a14:m>
                  <m:oMath xmlns:m="http://schemas.openxmlformats.org/officeDocument/2006/math">
                    <m:r>
                      <a:rPr kumimoji="1" lang="en-US" altLang="zh-CN" sz="20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∙(</m:t>
                    </m:r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1" lang="en-US" altLang="zh-CN" sz="20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kumimoji="1" lang="en-US" altLang="zh-CN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zh-CN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zh-CN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。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数据范围与约定：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cs"/>
                </a:endParaRPr>
              </a:p>
              <a:p>
                <a:pPr lvl="1"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对 </a:t>
                </a:r>
                <a14:m>
                  <m:oMath xmlns:m="http://schemas.openxmlformats.org/officeDocument/2006/math">
                    <m:r>
                      <a:rPr kumimoji="1" lang="en-US" altLang="zh-CN" sz="2000" i="1" noProof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0%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 的数据，</a:t>
                </a:r>
                <a:r>
                  <a:rPr kumimoji="1" lang="en-US" altLang="zh-CN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 且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≤10 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。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cs"/>
                </a:endParaRPr>
              </a:p>
              <a:p>
                <a:pPr lvl="1">
                  <a:defRPr/>
                </a:pPr>
                <a:r>
                  <a:rPr kumimoji="1" lang="zh-CN" altLang="en-US" sz="20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对 </a:t>
                </a:r>
                <a14:m>
                  <m:oMath xmlns:m="http://schemas.openxmlformats.org/officeDocument/2006/math">
                    <m:r>
                      <a:rPr kumimoji="1" lang="en-US" altLang="zh-CN" sz="2000" i="1" noProof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zh-CN" sz="2000" b="0" i="1" noProof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0%</m:t>
                    </m:r>
                  </m:oMath>
                </a14:m>
                <a:r>
                  <a:rPr kumimoji="1" lang="zh-CN" altLang="en-US" sz="20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 的数据，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≤</m:t>
                    </m:r>
                    <m:sSup>
                      <m:sSupPr>
                        <m:ctrlPr>
                          <a:rPr kumimoji="1"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CN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kumimoji="1" lang="zh-CN" alt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且</m:t>
                    </m:r>
                    <m:r>
                      <a:rPr kumimoji="1" lang="en-US" altLang="zh-CN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zh-CN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。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题解：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cs"/>
                </a:endParaRPr>
              </a:p>
              <a:p>
                <a:pPr lvl="1">
                  <a:defRPr/>
                </a:pPr>
                <a:r>
                  <a:rPr kumimoji="1" lang="en-US" altLang="zh-CN" sz="2000" dirty="0">
                    <a:solidFill>
                      <a:prstClr val="black"/>
                    </a:solidFill>
                  </a:rPr>
                  <a:t>70 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分：暴力模拟公式即可，时间复杂度 </a:t>
                </a:r>
                <a14:m>
                  <m:oMath xmlns:m="http://schemas.openxmlformats.org/officeDocument/2006/math">
                    <m:r>
                      <a:rPr kumimoji="1" lang="en-US" altLang="zh-CN" sz="200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。</a:t>
                </a:r>
                <a:endParaRPr kumimoji="1" lang="en-US" altLang="zh-CN" sz="2000" dirty="0">
                  <a:solidFill>
                    <a:prstClr val="black"/>
                  </a:solidFill>
                </a:endParaRPr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 分：首先使用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𝑖𝑛𝑡</m:t>
                    </m:r>
                  </m:oMath>
                </a14:m>
                <a:r>
                  <a:rPr kumimoji="1" lang="en-US" altLang="zh-CN" sz="2000" dirty="0">
                    <a:solidFill>
                      <a:srgbClr val="FF0000"/>
                    </a:solidFill>
                  </a:rPr>
                  <a:t> </a:t>
                </a:r>
                <a:r>
                  <a:rPr kumimoji="1" lang="zh-CN" altLang="en-US" sz="2000" dirty="0">
                    <a:solidFill>
                      <a:srgbClr val="FF0000"/>
                    </a:solidFill>
                  </a:rPr>
                  <a:t>会溢出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，因此要用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𝑙𝑜𝑛𝑔</m:t>
                    </m:r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000" i="1" dirty="0" err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𝑙𝑜𝑛𝑔</m:t>
                    </m:r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 ，考虑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矩阵的维度，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i="1" dirty="0" err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000" i="1" dirty="0" err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 i="1" dirty="0" err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),</m:t>
                    </m:r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i="1" dirty="0" err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zh-CN" sz="2000" i="1" dirty="0" err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 i="1" dirty="0" err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),</m:t>
                    </m:r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i="1" dirty="0" err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000" i="1" dirty="0" err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 i="1" dirty="0" err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zh-CN" alt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则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1"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kumimoji="1"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)×</m:t>
                    </m:r>
                    <m:r>
                      <a:rPr kumimoji="1"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 的运算次数为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zh-CN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CN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zh-CN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zh-CN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CN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000" dirty="0">
                    <a:solidFill>
                      <a:prstClr val="black"/>
                    </a:solidFill>
                  </a:rPr>
                  <a:t> 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，可以</a:t>
                </a:r>
                <a:r>
                  <a:rPr kumimoji="1" lang="zh-CN" altLang="en-US" sz="2000" dirty="0">
                    <a:solidFill>
                      <a:srgbClr val="FF0000"/>
                    </a:solidFill>
                  </a:rPr>
                  <a:t>改变矩阵乘法顺序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×(</m:t>
                    </m:r>
                    <m:sSup>
                      <m:sSupPr>
                        <m:ctrlPr>
                          <a:rPr kumimoji="1"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kumimoji="1"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zh-CN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 的运算次数为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0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kumimoji="1" lang="en-US" altLang="zh-CN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CN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zh-CN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0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kumimoji="1" lang="en-US" altLang="zh-CN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CN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zh-CN" alt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这样复杂度就能承受了。最后再对</a:t>
                </a:r>
                <a:r>
                  <a:rPr kumimoji="1" lang="en-US" altLang="zh-CN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kumimoji="1" lang="en-US" altLang="zh-CN" sz="2000" dirty="0">
                    <a:solidFill>
                      <a:prstClr val="black"/>
                    </a:solidFill>
                  </a:rPr>
                  <a:t> 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进行点乘即可。</a:t>
                </a:r>
                <a:endParaRPr kumimoji="1" lang="en-US" altLang="zh-CN" sz="2000" dirty="0">
                  <a:solidFill>
                    <a:prstClr val="black"/>
                  </a:solidFill>
                </a:endParaRPr>
              </a:p>
              <a:p>
                <a:pPr lvl="1">
                  <a:defRPr/>
                </a:pPr>
                <a:r>
                  <a:rPr kumimoji="1" lang="zh-CN" altLang="en-US" sz="2000" dirty="0">
                    <a:solidFill>
                      <a:prstClr val="black"/>
                    </a:solidFill>
                  </a:rPr>
                  <a:t>时间复杂度</a:t>
                </a:r>
                <a:r>
                  <a:rPr kumimoji="1" lang="zh-CN" altLang="en-US" sz="2000" dirty="0"/>
                  <a:t>：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。</a:t>
                </a:r>
                <a:endParaRPr kumimoji="1" lang="en-US" altLang="zh-CN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6FE475-7FC6-6285-9EA1-10EFFE03AF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44396"/>
                <a:ext cx="8229600" cy="5661248"/>
              </a:xfrm>
              <a:blipFill>
                <a:blip r:embed="rId3"/>
                <a:stretch>
                  <a:fillRect l="-963" t="-1292" r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9061AB-DE74-A08A-3794-D3099546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6B0D-761A-4C06-9E04-A66969612D15}" type="datetime1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07C987-A3AA-4D22-F492-DE8DBAD2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CSP</a:t>
            </a:r>
            <a:r>
              <a:rPr lang="zh-CN" altLang="en-US"/>
              <a:t>真题选讲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7E7A09-A389-66C8-0DF9-25BF3A0E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C1C3-484C-4B43-A6EB-C1EB8D4E05A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394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3A0ED-28D6-A3BD-8DEB-FBEB1F420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/>
          <a:lstStyle/>
          <a:p>
            <a:r>
              <a:rPr lang="zh-CN" altLang="en-US" b="1" i="0" u="none" strike="noStrike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第三题 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解压缩</a:t>
            </a:r>
            <a:endParaRPr kumimoji="1"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6FE475-7FC6-6285-9EA1-10EFFE03AF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041" y="1321891"/>
                <a:ext cx="8229600" cy="5059437"/>
              </a:xfrm>
            </p:spPr>
            <p:txBody>
              <a:bodyPr>
                <a:noAutofit/>
              </a:bodyPr>
              <a:lstStyle/>
              <a:p>
                <a:pPr marL="342900" marR="0" lvl="0" indent="-342900" algn="just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1" lang="zh-CN" altLang="en-US" sz="2400" b="1" dirty="0">
                    <a:solidFill>
                      <a:prstClr val="black"/>
                    </a:solidFill>
                  </a:rPr>
                  <a:t>题目大意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：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cs"/>
                </a:endParaRPr>
              </a:p>
              <a:p>
                <a:pPr lvl="1" algn="just">
                  <a:spcBef>
                    <a:spcPts val="480"/>
                  </a:spcBef>
                  <a:defRPr/>
                </a:pPr>
                <a:r>
                  <a:rPr kumimoji="1" lang="zh-CN" altLang="en-US" sz="2000" dirty="0">
                    <a:solidFill>
                      <a:prstClr val="black"/>
                    </a:solidFill>
                  </a:rPr>
                  <a:t>给一段压缩后的数据，数据前后分为引导域和数据域。</a:t>
                </a:r>
                <a:endParaRPr kumimoji="1" lang="en-US" altLang="zh-CN" sz="2000" dirty="0">
                  <a:solidFill>
                    <a:prstClr val="black"/>
                  </a:solidFill>
                </a:endParaRPr>
              </a:p>
              <a:p>
                <a:pPr lvl="1" algn="just">
                  <a:spcBef>
                    <a:spcPts val="480"/>
                  </a:spcBef>
                  <a:defRPr/>
                </a:pPr>
                <a:r>
                  <a:rPr kumimoji="1" lang="zh-CN" altLang="en-US" sz="2000" dirty="0">
                    <a:solidFill>
                      <a:prstClr val="black"/>
                    </a:solidFill>
                  </a:rPr>
                  <a:t>引导域确定了解压缩后的数据长度。</a:t>
                </a:r>
                <a:endParaRPr kumimoji="1" lang="en-US" altLang="zh-CN" sz="2000" dirty="0">
                  <a:solidFill>
                    <a:prstClr val="black"/>
                  </a:solidFill>
                </a:endParaRPr>
              </a:p>
              <a:p>
                <a:pPr lvl="1" algn="just">
                  <a:spcBef>
                    <a:spcPts val="480"/>
                  </a:spcBef>
                  <a:defRPr/>
                </a:pPr>
                <a:r>
                  <a:rPr kumimoji="1" lang="zh-CN" altLang="en-US" sz="2000" dirty="0">
                    <a:solidFill>
                      <a:prstClr val="black"/>
                    </a:solidFill>
                  </a:rPr>
                  <a:t>数据域分为若干段，两大类：字面量和回溯引用。每一段的最低两位为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r>
                  <a:rPr kumimoji="1" lang="en-US" altLang="zh-CN" sz="2000" dirty="0">
                    <a:solidFill>
                      <a:prstClr val="black"/>
                    </a:solidFill>
                  </a:rPr>
                  <a:t> 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时，则是字面量，具体格式详见题目。当每一段的最低两位为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kumimoji="1" lang="en-US" altLang="zh-CN" sz="2000" dirty="0">
                    <a:solidFill>
                      <a:prstClr val="black"/>
                    </a:solidFill>
                  </a:rPr>
                  <a:t> 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或者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kumimoji="1" lang="en-US" altLang="zh-CN" sz="2000" dirty="0">
                    <a:solidFill>
                      <a:prstClr val="black"/>
                    </a:solidFill>
                  </a:rPr>
                  <a:t> 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时，则为回溯引用，具体格式详见题目。</a:t>
                </a:r>
                <a:endParaRPr kumimoji="1" lang="en-US" altLang="zh-CN" sz="2000" dirty="0">
                  <a:solidFill>
                    <a:prstClr val="black"/>
                  </a:solidFill>
                </a:endParaRPr>
              </a:p>
              <a:p>
                <a:pPr lvl="1" algn="just">
                  <a:spcBef>
                    <a:spcPts val="480"/>
                  </a:spcBef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题目要求根据压缩后的数据以及规定格式解压缩数据。（看具体题面）。</a:t>
                </a:r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cs"/>
                </a:endParaRPr>
              </a:p>
              <a:p>
                <a:pPr lvl="1" algn="just">
                  <a:defRPr/>
                </a:pPr>
                <a:endParaRPr kumimoji="1" lang="en-US" altLang="zh-CN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6FE475-7FC6-6285-9EA1-10EFFE03AF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041" y="1321891"/>
                <a:ext cx="8229600" cy="5059437"/>
              </a:xfrm>
              <a:blipFill>
                <a:blip r:embed="rId2"/>
                <a:stretch>
                  <a:fillRect l="-963" t="-1446" r="-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4228BF66-5C5E-5BFC-05F3-E1A4233219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099"/>
          <a:stretch/>
        </p:blipFill>
        <p:spPr>
          <a:xfrm>
            <a:off x="806569" y="4293096"/>
            <a:ext cx="7933391" cy="1753603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83CA2-07AB-305C-21FC-E4BBF4F6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02DE-F676-4162-A8F0-72D83E645F2A}" type="datetime1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F068E1-C74A-417D-9EDD-85E464416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CSP</a:t>
            </a:r>
            <a:r>
              <a:rPr lang="zh-CN" altLang="en-US"/>
              <a:t>真题选讲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3AFAEE-F0AD-B813-1DBD-762FDFEFE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C1C3-484C-4B43-A6EB-C1EB8D4E05A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641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C283EA-C793-C874-BE18-D297EDAAEC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332656"/>
                <a:ext cx="8424936" cy="6264696"/>
              </a:xfrm>
            </p:spPr>
            <p:txBody>
              <a:bodyPr>
                <a:norm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题解：</a:t>
                </a:r>
                <a:endParaRPr kumimoji="1" lang="en-US" altLang="zh-CN" sz="2000" b="1" dirty="0">
                  <a:solidFill>
                    <a:prstClr val="black"/>
                  </a:solidFill>
                </a:endParaRPr>
              </a:p>
              <a:p>
                <a:pPr lvl="1">
                  <a:defRPr/>
                </a:pPr>
                <a:r>
                  <a:rPr kumimoji="1" lang="zh-CN" altLang="en-US" sz="2000" dirty="0">
                    <a:solidFill>
                      <a:prstClr val="black"/>
                    </a:solidFill>
                  </a:rPr>
                  <a:t>满分做法：</a:t>
                </a:r>
                <a:r>
                  <a:rPr kumimoji="1" lang="zh-CN" altLang="en-US" sz="2000" dirty="0">
                    <a:solidFill>
                      <a:srgbClr val="FF0000"/>
                    </a:solidFill>
                  </a:rPr>
                  <a:t>直接模拟即可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，首先读入引导域，持续读入两个字节，并累计数据，直到最高位为 </a:t>
                </a:r>
                <a:r>
                  <a:rPr kumimoji="1" lang="en-US" altLang="zh-CN" sz="2000" dirty="0">
                    <a:solidFill>
                      <a:prstClr val="black"/>
                    </a:solidFill>
                  </a:rPr>
                  <a:t>0 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为止。接下来读入数据域，首先读入数据段的首字节最低两位，若为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r>
                  <a:rPr kumimoji="1" lang="en-US" altLang="zh-CN" sz="2000" dirty="0">
                    <a:solidFill>
                      <a:prstClr val="black"/>
                    </a:solidFill>
                  </a:rPr>
                  <a:t> 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时，说明该数据段是字面量，则判断首字节的前六位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𝑙𝑒</m:t>
                    </m:r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，当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𝑙𝑒</m:t>
                    </m:r>
                    <m:r>
                      <a:rPr kumimoji="1" lang="en-US" altLang="zh-CN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&gt;60</m:t>
                    </m:r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 时，读取接下来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𝑙𝑒</m:t>
                    </m:r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−60</m:t>
                    </m:r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 个字节为字面量长度，接下来按照其长度读入字面量。若最低两位为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 时，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zh-CN" alt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首字节第</m:t>
                    </m:r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2−4</m:t>
                    </m:r>
                    <m:r>
                      <a:rPr kumimoji="1" lang="zh-CN" alt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位</m:t>
                    </m:r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zh-CN" alt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首字节前</m:t>
                    </m:r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kumimoji="1" lang="zh-CN" alt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位</m:t>
                    </m:r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zh-CN" alt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下一个字节</m:t>
                    </m:r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。若最低两位为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kumimoji="1" lang="en-US" altLang="zh-CN" sz="2000" dirty="0">
                    <a:solidFill>
                      <a:prstClr val="black"/>
                    </a:solidFill>
                  </a:rPr>
                  <a:t> 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时，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zh-CN" alt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首字节前</m:t>
                    </m:r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zh-CN" alt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位</m:t>
                    </m:r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zh-CN" alt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接下</m:t>
                    </m:r>
                    <m:r>
                      <a:rPr kumimoji="1" lang="zh-CN" alt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来</m:t>
                    </m:r>
                  </m:oMath>
                </a14:m>
                <a:r>
                  <a:rPr kumimoji="1" lang="en-US" altLang="zh-CN" sz="2000" dirty="0">
                    <a:solidFill>
                      <a:prstClr val="black"/>
                    </a:solidFill>
                  </a:rPr>
                  <a:t>2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个字节。从而我们得到了回溯引用的参数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zh-CN" sz="2000" i="1" dirty="0" err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kumimoji="1" lang="en-US" altLang="zh-CN" sz="2000" i="1" dirty="0" err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 i="1" dirty="0" err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 。对于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&gt;=</m:t>
                    </m:r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 的回溯引用，我们从已有数据的倒数第</a:t>
                </a:r>
                <a:r>
                  <a:rPr kumimoji="1" lang="en-US" altLang="zh-CN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kumimoji="1" lang="en-US" altLang="zh-CN" sz="2000" dirty="0">
                    <a:solidFill>
                      <a:prstClr val="black"/>
                    </a:solidFill>
                  </a:rPr>
                  <a:t> 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位开始输出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kumimoji="1" lang="en-US" altLang="zh-CN" sz="2000" dirty="0">
                    <a:solidFill>
                      <a:prstClr val="black"/>
                    </a:solidFill>
                  </a:rPr>
                  <a:t> 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个字节，对于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kumimoji="1" lang="en-US" altLang="zh-CN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kumimoji="1" lang="zh-CN" altLang="en-US" sz="2000" dirty="0">
                    <a:solidFill>
                      <a:prstClr val="black"/>
                    </a:solidFill>
                  </a:rPr>
                  <a:t> 的回溯引用，我们从已有数据的倒数 𝑜 位字符串反复输出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kumimoji="1" lang="en-US" altLang="zh-CN" sz="2000" dirty="0">
                    <a:solidFill>
                      <a:prstClr val="black"/>
                    </a:solidFill>
                  </a:rPr>
                  <a:t> 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次。（</a:t>
                </a:r>
                <a:r>
                  <a:rPr kumimoji="1" lang="zh-CN" altLang="en-US" sz="2000" dirty="0">
                    <a:solidFill>
                      <a:srgbClr val="FF0000"/>
                    </a:solidFill>
                  </a:rPr>
                  <a:t>按照代码讲一下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）</a:t>
                </a:r>
                <a:endParaRPr kumimoji="1" lang="en-US" altLang="zh-CN" sz="2000" dirty="0">
                  <a:solidFill>
                    <a:prstClr val="black"/>
                  </a:solidFill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1" lang="zh-CN" altLang="en-US" sz="2400" b="1" dirty="0">
                    <a:solidFill>
                      <a:prstClr val="black"/>
                    </a:solidFill>
                  </a:rPr>
                  <a:t>点评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：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cs"/>
                </a:endParaRP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–"/>
                  <a:tabLst/>
                  <a:defRPr/>
                </a:pPr>
                <a:r>
                  <a:rPr kumimoji="1" lang="zh-CN" altLang="en-US" sz="2000" dirty="0">
                    <a:solidFill>
                      <a:prstClr val="black"/>
                    </a:solidFill>
                  </a:rPr>
                  <a:t>比较复杂的模拟题，碰到这种题第一时间不要慌，先冷静一下，相信自己可以解决，要仔细阅读题面，抓住关键信息和题面细节。</a:t>
                </a:r>
                <a:endParaRPr kumimoji="1" lang="en-US" altLang="zh-CN" sz="2000" dirty="0">
                  <a:solidFill>
                    <a:prstClr val="black"/>
                  </a:solidFill>
                </a:endParaRP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–"/>
                  <a:tabLst/>
                  <a:defRPr/>
                </a:pPr>
                <a:r>
                  <a:rPr kumimoji="1" lang="zh-CN" altLang="en-US" sz="2000" dirty="0">
                    <a:solidFill>
                      <a:prstClr val="black"/>
                    </a:solidFill>
                  </a:rPr>
                  <a:t>还考察了一些位运算的知识，一定要对位运算（左移</a:t>
                </a:r>
                <a:r>
                  <a:rPr kumimoji="1" lang="en-US" altLang="zh-CN" sz="2000" dirty="0">
                    <a:solidFill>
                      <a:prstClr val="black"/>
                    </a:solidFill>
                  </a:rPr>
                  <a:t>&lt;&lt;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，右移</a:t>
                </a:r>
                <a:r>
                  <a:rPr kumimoji="1" lang="en-US" altLang="zh-CN" sz="2000" dirty="0">
                    <a:solidFill>
                      <a:prstClr val="black"/>
                    </a:solidFill>
                  </a:rPr>
                  <a:t>&gt;&gt;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，与或非</a:t>
                </a:r>
                <a:r>
                  <a:rPr kumimoji="1" lang="en-US" altLang="zh-CN" sz="2000" dirty="0">
                    <a:solidFill>
                      <a:prstClr val="black"/>
                    </a:solidFill>
                  </a:rPr>
                  <a:t>&amp;|!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，亦或</a:t>
                </a:r>
                <a:r>
                  <a:rPr kumimoji="1" lang="en-US" altLang="zh-CN" sz="2000" dirty="0">
                    <a:solidFill>
                      <a:prstClr val="black"/>
                    </a:solidFill>
                  </a:rPr>
                  <a:t>^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等）有比较熟练的操作，不仅有些题目会考察，而且熟悉位运算还能在某些时候帮助我们更方便的操作一些数据。</a:t>
                </a:r>
                <a:endParaRPr kumimoji="1" lang="en-US" altLang="zh-CN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C283EA-C793-C874-BE18-D297EDAAEC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332656"/>
                <a:ext cx="8424936" cy="6264696"/>
              </a:xfrm>
              <a:blipFill>
                <a:blip r:embed="rId2"/>
                <a:stretch>
                  <a:fillRect l="-1013" t="-1168" r="-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994870-51AC-8277-FD95-1A2D1053D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CC0F-F9BF-4BCF-AE0C-DF42847714DF}" type="datetime1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608DC7-313D-1D6E-BC8D-2963B8902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CSP</a:t>
            </a:r>
            <a:r>
              <a:rPr lang="zh-CN" altLang="en-US"/>
              <a:t>真题选讲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634ACC-34C1-A7A1-7274-B5B150F61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C1C3-484C-4B43-A6EB-C1EB8D4E05A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262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12371-D726-BBDF-FA3B-BDF96D1D4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第四题 电力网络</a:t>
            </a:r>
            <a:endParaRPr kumimoji="1"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5272C7-3787-2BAD-C098-C69BFB400B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7816" y="1135285"/>
                <a:ext cx="8065094" cy="4525963"/>
              </a:xfrm>
            </p:spPr>
            <p:txBody>
              <a:bodyPr/>
              <a:lstStyle/>
              <a:p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题目大意：</a:t>
                </a:r>
              </a:p>
              <a:p>
                <a:pPr lvl="1"/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给定一个 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</m:oMath>
                </a14:m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 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个城镇和 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𝑚</m:t>
                    </m:r>
                  </m:oMath>
                </a14:m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 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条输电路线的电力网络图，每一个城镇共有 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𝑘</m:t>
                    </m:r>
                  </m:oMath>
                </a14:m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 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个变电站选址，要求给每个城镇选择一个变电站，使得总代价最小。总代价包括变电站建站代价和输电线代价。变电站代价：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𝑊</m:t>
                        </m:r>
                      </m:e>
                      <m:sub>
                        <m:r>
                          <a:rPr kumimoji="1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  <m:r>
                          <a:rPr kumimoji="1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1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 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表示</a:t>
                </a:r>
                <a:r>
                  <a:rPr kumimoji="1" lang="zh-CN" altLang="en-US" sz="2000" noProof="0" dirty="0">
                    <a:solidFill>
                      <a:prstClr val="black"/>
                    </a:solidFill>
                  </a:rPr>
                  <a:t>在第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zh-CN" sz="2000" noProof="0" dirty="0">
                    <a:solidFill>
                      <a:prstClr val="black"/>
                    </a:solidFill>
                  </a:rPr>
                  <a:t> </a:t>
                </a:r>
                <a:r>
                  <a:rPr kumimoji="1" lang="zh-CN" altLang="en-US" sz="2000" noProof="0" dirty="0">
                    <a:solidFill>
                      <a:prstClr val="black"/>
                    </a:solidFill>
                  </a:rPr>
                  <a:t>个城镇的第 </a:t>
                </a:r>
                <a14:m>
                  <m:oMath xmlns:m="http://schemas.openxmlformats.org/officeDocument/2006/math">
                    <m:r>
                      <a:rPr kumimoji="1" lang="en-US" altLang="zh-CN" sz="2000" i="1" noProof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1" lang="en-US" altLang="zh-CN" sz="2000" noProof="0" dirty="0">
                    <a:solidFill>
                      <a:prstClr val="black"/>
                    </a:solidFill>
                  </a:rPr>
                  <a:t> 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个变电站建站的代价，输电线代价 </a:t>
                </a:r>
                <a14:m>
                  <m:oMath xmlns:m="http://schemas.openxmlformats.org/officeDocument/2006/math">
                    <m:r>
                      <a:rPr kumimoji="1" lang="zh-CN" alt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kumimoji="1" lang="en-US" altLang="zh-CN" sz="20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zh-CN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 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表示第</a:t>
                </a:r>
                <a:r>
                  <a:rPr kumimoji="1" lang="zh-CN" altLang="en-US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1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𝑗</m:t>
                    </m:r>
                  </m:oMath>
                </a14:m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 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城镇之间有一条输电线，并且在  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𝑖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城 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𝑎</m:t>
                    </m:r>
                  </m:oMath>
                </a14:m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 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变电站和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1" lang="en-US" altLang="zh-CN" sz="2000" dirty="0">
                    <a:solidFill>
                      <a:prstClr val="black"/>
                    </a:solidFill>
                  </a:rPr>
                  <a:t> 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城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zh-CN" sz="2000" dirty="0">
                    <a:solidFill>
                      <a:prstClr val="black"/>
                    </a:solidFill>
                  </a:rPr>
                  <a:t> </a:t>
                </a:r>
                <a:r>
                  <a:rPr kumimoji="1" lang="zh-CN" altLang="en-US" sz="2000" dirty="0">
                    <a:solidFill>
                      <a:prstClr val="black"/>
                    </a:solidFill>
                  </a:rPr>
                  <a:t>变电站情况下的输电线代价。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cs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5272C7-3787-2BAD-C098-C69BFB400B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7816" y="1135285"/>
                <a:ext cx="8065094" cy="4525963"/>
              </a:xfrm>
              <a:blipFill>
                <a:blip r:embed="rId2"/>
                <a:stretch>
                  <a:fillRect l="-1058" t="-1615" r="-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CB427471-6073-85C2-8198-4236CE491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82" y="3645024"/>
            <a:ext cx="7623248" cy="2448272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D77542-6BB9-9DC8-9C92-872666FAF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1E4A-7481-4579-8905-ECB50A7E40B0}" type="datetime1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2BDC7B-EEAC-4743-20AD-B3F5E56D5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CSP</a:t>
            </a:r>
            <a:r>
              <a:rPr lang="zh-CN" altLang="en-US"/>
              <a:t>真题选讲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A0F2C-188F-65CD-6CC8-BD993C79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C1C3-484C-4B43-A6EB-C1EB8D4E05A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595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9CCB179-1DE7-346C-8B1E-CCE5E0074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548680"/>
                <a:ext cx="8229600" cy="588508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zh-CN" altLang="en-US" sz="2400" b="1" dirty="0"/>
                  <a:t>题解：</a:t>
                </a:r>
                <a:endParaRPr lang="en-US" altLang="zh-CN" sz="2400" b="1" dirty="0"/>
              </a:p>
              <a:p>
                <a:pPr lvl="1" algn="just"/>
                <a:r>
                  <a:rPr lang="zh-CN" altLang="en-US" sz="2000" dirty="0"/>
                  <a:t>前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20%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数据：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6,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lvl="1" algn="just"/>
                <a:r>
                  <a:rPr lang="zh-CN" altLang="en-US" sz="2000" dirty="0"/>
                  <a:t>由于数据范围比较小，考虑直接暴力。具体暴力的做法可以，对于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每一个城镇暴力枚举它的变电站选址</a:t>
                </a:r>
                <a:r>
                  <a:rPr lang="zh-CN" altLang="en-US" sz="2000" dirty="0"/>
                  <a:t>，最后进行统计（统计每个城镇的变电站选址代价</a:t>
                </a:r>
                <a:r>
                  <a:rPr lang="en-US" altLang="zh-CN" sz="2000" dirty="0"/>
                  <a:t>+</a:t>
                </a:r>
                <a:r>
                  <a:rPr lang="zh-CN" altLang="en-US" sz="2000" dirty="0"/>
                  <a:t>各城镇间输电站代价）。可以写爆搜，也可以写七重循环。</a:t>
                </a:r>
                <a:endParaRPr lang="en-US" altLang="zh-CN" sz="2000" dirty="0"/>
              </a:p>
              <a:p>
                <a:pPr lvl="1" algn="just"/>
                <a:r>
                  <a:rPr lang="zh-CN" altLang="en-US" sz="2000" dirty="0"/>
                  <a:t>时间复杂度：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lvl="1" algn="just"/>
                <a:r>
                  <a:rPr lang="zh-CN" altLang="en-US" sz="2000" dirty="0"/>
                  <a:t>以上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 分属于比较简单的分数。</a:t>
                </a:r>
                <a:endParaRPr lang="en-US" altLang="zh-CN" sz="2000" dirty="0"/>
              </a:p>
              <a:p>
                <a:pPr lvl="1" algn="just"/>
                <a:endParaRPr lang="en-US" altLang="zh-CN" sz="2000" dirty="0"/>
              </a:p>
              <a:p>
                <a:pPr lvl="1" algn="just"/>
                <a:r>
                  <a:rPr lang="zh-CN" altLang="en-US" sz="2000" dirty="0"/>
                  <a:t>另外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20%</m:t>
                    </m:r>
                  </m:oMath>
                </a14:m>
                <a:r>
                  <a:rPr lang="zh-CN" altLang="en-US" sz="2000" dirty="0"/>
                  <a:t> 数据：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≤10,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2000" dirty="0"/>
              </a:p>
              <a:p>
                <a:pPr lvl="1" algn="just"/>
                <a:r>
                  <a:rPr lang="zh-CN" altLang="en-US" sz="2000" dirty="0"/>
                  <a:t>可以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树形</m:t>
                    </m:r>
                    <m:r>
                      <a:rPr lang="en-US" altLang="zh-CN" sz="2000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sz="2000" dirty="0"/>
                  <a:t>，用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 表示以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 节点为根节点的子树中，当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 节点选择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为变电站选址时的最小代价，枚举儿子进行转移，对于一个特定的变电站选址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可以分开考虑各个儿子。</a:t>
                </a:r>
                <a:endParaRPr lang="en-US" altLang="zh-CN" sz="2000" dirty="0"/>
              </a:p>
              <a:p>
                <a:pPr lvl="1" algn="just"/>
                <a:r>
                  <a:rPr lang="zh-CN" altLang="en-US" sz="2000" dirty="0"/>
                  <a:t>状态转移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𝑜𝑛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dirty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</m:fName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𝑑𝑝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𝑠𝑜𝑛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nary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𝑠𝑜𝑛</m:t>
                        </m:r>
                        <m:r>
                          <a:rPr kumimoji="1" lang="en-US" altLang="zh-CN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zh-CN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],</m:t>
                        </m:r>
                        <m:r>
                          <a:rPr kumimoji="1" lang="en-US" altLang="zh-CN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}+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lvl="1" algn="just"/>
                <a:r>
                  <a:rPr lang="zh-CN" altLang="en-US" sz="2000" dirty="0"/>
                  <a:t>时间复杂度：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  <a:p>
                <a:pPr algn="just"/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9CCB179-1DE7-346C-8B1E-CCE5E0074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48680"/>
                <a:ext cx="8229600" cy="5885086"/>
              </a:xfrm>
              <a:blipFill>
                <a:blip r:embed="rId2"/>
                <a:stretch>
                  <a:fillRect l="-963" t="-1244" r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C48B98-2DB0-0874-E5AE-397D7DE6C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7C5E-07D2-43FD-9635-B7CD7533296C}" type="datetime1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F760CC-3228-6412-D070-0613C529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CSP</a:t>
            </a:r>
            <a:r>
              <a:rPr lang="zh-CN" altLang="en-US"/>
              <a:t>真题选讲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E5F58D-0F6C-E4A4-C1F6-1F6D83DD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C1C3-484C-4B43-A6EB-C1EB8D4E05A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065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1B06CE-9EFB-A9E4-2590-F3E296CD5B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332656"/>
                <a:ext cx="8064896" cy="604867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zh-CN" altLang="en-US" sz="2400" b="1" dirty="0"/>
                  <a:t>题解：</a:t>
                </a:r>
                <a:endParaRPr lang="en-US" altLang="zh-CN" sz="2400" b="1" dirty="0"/>
              </a:p>
              <a:p>
                <a:pPr lvl="1" algn="just"/>
                <a:r>
                  <a:rPr lang="zh-CN" altLang="en-US" sz="2000" dirty="0"/>
                  <a:t>另外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20%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数据：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≤10,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lvl="1" algn="just"/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000" dirty="0"/>
                  <a:t>，基环树。</a:t>
                </a:r>
                <a:endParaRPr lang="en-US" altLang="zh-CN" sz="2000" dirty="0"/>
              </a:p>
              <a:p>
                <a:pPr lvl="1" algn="just"/>
                <a:r>
                  <a:rPr lang="zh-CN" altLang="en-US" sz="2000" dirty="0"/>
                  <a:t>可以考虑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基环树上</m:t>
                    </m:r>
                    <m:r>
                      <a:rPr lang="en-US" altLang="zh-CN" sz="2000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基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环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树上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sz="2000" dirty="0"/>
                  <a:t>的做法比较多，这里只讲一种。</a:t>
                </a:r>
                <a:endParaRPr lang="en-US" altLang="zh-CN" sz="2000" dirty="0"/>
              </a:p>
              <a:p>
                <a:pPr lvl="1" algn="just"/>
                <a:r>
                  <a:rPr lang="zh-CN" altLang="en-US" sz="2000" dirty="0"/>
                  <a:t>找到基环上的任何一条边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，枚举其中一个城镇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000" dirty="0"/>
                  <a:t> 的变电站选址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000" dirty="0"/>
                  <a:t>，并从城镇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进行原来的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树形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sz="2000" dirty="0"/>
                  <a:t>，此时我们需要额外加入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之间的输电路线代价，并且只转移城镇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选址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𝑘𝑢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的状态（因为我们强制了城镇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的选址来消除这条边的影响）。</a:t>
                </a:r>
                <a:endParaRPr lang="en-US" altLang="zh-CN" sz="2000" dirty="0"/>
              </a:p>
              <a:p>
                <a:pPr lvl="1" algn="just"/>
                <a:r>
                  <a:rPr lang="zh-CN" altLang="en-US" sz="2000" dirty="0"/>
                  <a:t>时间复杂度：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  <a:p>
                <a:pPr lvl="1" algn="just"/>
                <a:endParaRPr lang="en-US" altLang="zh-CN" sz="2000" dirty="0"/>
              </a:p>
              <a:p>
                <a:pPr lvl="1" algn="just"/>
                <a:r>
                  <a:rPr lang="zh-CN" altLang="en-US" sz="2000" dirty="0"/>
                  <a:t>另外 </a:t>
                </a:r>
                <a:r>
                  <a:rPr lang="en-US" altLang="zh-CN" sz="2000" dirty="0"/>
                  <a:t>20% </a:t>
                </a:r>
                <a:r>
                  <a:rPr lang="zh-CN" altLang="en-US" sz="2000" dirty="0"/>
                  <a:t>数据：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≤10,</m:t>
                    </m:r>
                  </m:oMath>
                </a14:m>
                <a:r>
                  <a:rPr lang="zh-CN" altLang="en-US" sz="2000" dirty="0"/>
                  <a:t>图中存在两个节点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2000" dirty="0"/>
                  <a:t>，保证全图去除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2000" dirty="0"/>
                  <a:t>节点和与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2000" dirty="0"/>
                  <a:t> 节点相连的边后，可以构成以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 节点为根的一棵树，而且所有与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2000" dirty="0"/>
                  <a:t> 相连的节点都属于这棵树的叶子节点。</a:t>
                </a:r>
                <a:endParaRPr lang="en-US" altLang="zh-CN" sz="2000" dirty="0"/>
              </a:p>
              <a:p>
                <a:pPr lvl="1" algn="just"/>
                <a:r>
                  <a:rPr lang="zh-CN" altLang="en-US" sz="2000" dirty="0"/>
                  <a:t>可以使用类似前一个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20%</m:t>
                    </m:r>
                  </m:oMath>
                </a14:m>
                <a:r>
                  <a:rPr lang="zh-CN" altLang="en-US" sz="2000" dirty="0"/>
                  <a:t> 的数据点的思路，考虑把这个多余的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2000" dirty="0"/>
                  <a:t> 节点消除。</a:t>
                </a:r>
              </a:p>
              <a:p>
                <a:pPr lvl="1" algn="just"/>
                <a:endParaRPr lang="en-US" altLang="zh-CN" sz="2000" dirty="0"/>
              </a:p>
              <a:p>
                <a:pPr lvl="1" algn="just"/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1B06CE-9EFB-A9E4-2590-F3E296CD5B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332656"/>
                <a:ext cx="8064896" cy="6048672"/>
              </a:xfrm>
              <a:blipFill>
                <a:blip r:embed="rId2"/>
                <a:stretch>
                  <a:fillRect l="-1058" t="-1210" r="-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A448ED-0F84-3CAF-54C3-916E4259C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0B38-3452-42C1-A130-83F06DD68779}" type="datetime1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49FC41-2030-E566-FBA5-89089A64F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CSP</a:t>
            </a:r>
            <a:r>
              <a:rPr lang="zh-CN" altLang="en-US"/>
              <a:t>真题选讲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30E739-54C9-D3FE-A445-3DA50F67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C1C3-484C-4B43-A6EB-C1EB8D4E05A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081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1B06CE-9EFB-A9E4-2590-F3E296CD5B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476672"/>
                <a:ext cx="8064896" cy="604867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zh-CN" altLang="en-US" sz="2400" b="1" dirty="0"/>
                  <a:t>题解：</a:t>
                </a:r>
                <a:endParaRPr lang="en-US" altLang="zh-CN" sz="2400" b="1" dirty="0"/>
              </a:p>
              <a:p>
                <a:pPr lvl="1" algn="just"/>
                <a:r>
                  <a:rPr lang="zh-CN" altLang="en-US" sz="2000" dirty="0"/>
                  <a:t>具体做法是，首先寻找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节点，因为题目给出删除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节点以及相连边后为一棵树，因此可以通过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𝑑𝑒𝑔𝑟𝑒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zh-CN" altLang="en-US" sz="2000" dirty="0"/>
                  <a:t> 并且与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相连的节点都是叶子节点（删掉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点后度数为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/>
                  <a:t>）来判断，枚举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节点的变电站选址，将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节点选址的代价全部累加入相连节点中，最后再以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为根节点做一次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树形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sz="2000" dirty="0"/>
                  <a:t>（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树形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sz="2000" dirty="0"/>
                  <a:t>的细节如上）。</a:t>
                </a:r>
                <a:r>
                  <a:rPr lang="en-US" altLang="zh-CN" sz="2000" dirty="0"/>
                  <a:t> </a:t>
                </a:r>
              </a:p>
              <a:p>
                <a:pPr lvl="1" algn="just"/>
                <a:r>
                  <a:rPr lang="zh-CN" altLang="en-US" sz="2000" dirty="0"/>
                  <a:t>时间复杂度：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  <a:p>
                <a:pPr lvl="1" algn="just"/>
                <a:endParaRPr lang="en-US" altLang="zh-CN" sz="2000" dirty="0"/>
              </a:p>
              <a:p>
                <a:pPr lvl="1" algn="just"/>
                <a:r>
                  <a:rPr lang="zh-CN" altLang="en-US" sz="2000" dirty="0"/>
                  <a:t>最后 </a:t>
                </a:r>
                <a:r>
                  <a:rPr lang="en-US" altLang="zh-CN" sz="2000" dirty="0"/>
                  <a:t>20% </a:t>
                </a:r>
                <a:r>
                  <a:rPr lang="zh-CN" altLang="en-US" sz="2000" dirty="0"/>
                  <a:t>数据：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r>
                  <a:rPr lang="zh-CN" altLang="en-US" sz="2000" dirty="0"/>
                  <a:t> 且度数大于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的节点数量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≤6</m:t>
                    </m:r>
                  </m:oMath>
                </a14:m>
                <a:r>
                  <a:rPr lang="zh-CN" altLang="en-US" sz="2000" dirty="0"/>
                  <a:t>。</a:t>
                </a:r>
              </a:p>
              <a:p>
                <a:pPr lvl="1" algn="just"/>
                <a:r>
                  <a:rPr lang="zh-CN" altLang="en-US" sz="2000" dirty="0"/>
                  <a:t>可以发现这个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在最早的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数据点中出现过，其实是出题人的一种提示。</a:t>
                </a:r>
                <a:endParaRPr lang="en-US" altLang="zh-CN" sz="2000" dirty="0"/>
              </a:p>
              <a:p>
                <a:pPr lvl="1" algn="just"/>
                <a:r>
                  <a:rPr lang="zh-CN" altLang="en-US" sz="2000" dirty="0"/>
                  <a:t>考虑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把度数小于等于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的节点去掉后进行暴力</a:t>
                </a:r>
                <a:r>
                  <a:rPr lang="zh-CN" altLang="en-US" sz="2000" dirty="0"/>
                  <a:t>。</a:t>
                </a:r>
                <a:endParaRPr kumimoji="1" lang="en-US" altLang="zh-CN" sz="2000" dirty="0"/>
              </a:p>
              <a:p>
                <a:pPr lvl="1" algn="just"/>
                <a:r>
                  <a:rPr kumimoji="1" lang="zh-CN" altLang="en-US" sz="2000" dirty="0"/>
                  <a:t>对于度数为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zh-CN" sz="2000" dirty="0"/>
                  <a:t> </a:t>
                </a:r>
                <a:r>
                  <a:rPr kumimoji="1" lang="zh-CN" altLang="en-US" sz="2000" dirty="0"/>
                  <a:t>的节点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zh-CN" altLang="en-US" sz="2000" dirty="0"/>
                  <a:t> 与它的连接节点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1" lang="zh-CN" altLang="en-US" sz="2000" dirty="0"/>
                  <a:t>，直接枚举它们的选址，并将代价累加。具体做法是：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000" b="0" i="1" dirty="0" smtClean="0">
                        <a:latin typeface="Cambria Math" panose="02040503050406030204" pitchFamily="18" charset="0"/>
                      </a:rPr>
                      <m:t>+=</m:t>
                    </m:r>
                    <m:func>
                      <m:funcPr>
                        <m:ctrlP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000" b="0" i="0" dirty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kumimoji="1" lang="en-US" altLang="zh-CN" sz="2000" b="0" i="1" dirty="0" smtClean="0"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kumimoji="1" lang="en-US" altLang="zh-CN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sz="2000" b="0" i="1" dirty="0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kumimoji="1" lang="en-US" altLang="zh-CN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kumimoji="1"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i="1" dirty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zh-CN" sz="20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kumimoji="1" lang="en-US" altLang="zh-CN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20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kumimoji="1" lang="en-US" altLang="zh-CN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0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kumimoji="1" lang="en-US" altLang="zh-CN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func>
                    <m:r>
                      <a:rPr kumimoji="1" lang="en-US" altLang="zh-CN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2000" dirty="0"/>
                  <a:t>，然后把节点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删除并更新度数。这一步复杂度为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1B06CE-9EFB-A9E4-2590-F3E296CD5B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476672"/>
                <a:ext cx="8064896" cy="6048672"/>
              </a:xfrm>
              <a:blipFill>
                <a:blip r:embed="rId2"/>
                <a:stretch>
                  <a:fillRect l="-1058" t="-1210" r="-39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69FEC8-3E6C-17E0-5E1A-35944E67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50B8-CE6E-4D9F-9A85-2025E81383D1}" type="datetime1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4DE68F-0571-C043-D1B9-F0AC5535B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CSP</a:t>
            </a:r>
            <a:r>
              <a:rPr lang="zh-CN" altLang="en-US"/>
              <a:t>真题选讲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1A0357-E60E-6DAE-694B-B0E83003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C1C3-484C-4B43-A6EB-C1EB8D4E05A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462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13964</TotalTime>
  <Words>2537</Words>
  <Application>Microsoft Office PowerPoint</Application>
  <PresentationFormat>全屏显示(4:3)</PresentationFormat>
  <Paragraphs>160</Paragraphs>
  <Slides>15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黑体</vt:lpstr>
      <vt:lpstr>宋体</vt:lpstr>
      <vt:lpstr>Arial</vt:lpstr>
      <vt:lpstr>Calibri</vt:lpstr>
      <vt:lpstr>Cambria Math</vt:lpstr>
      <vt:lpstr>Office 主题​​</vt:lpstr>
      <vt:lpstr>CSP真题讲解——202305</vt:lpstr>
      <vt:lpstr>第一题 重复局面</vt:lpstr>
      <vt:lpstr>第二题 矩阵运算</vt:lpstr>
      <vt:lpstr>第三题 解压缩</vt:lpstr>
      <vt:lpstr>PowerPoint 演示文稿</vt:lpstr>
      <vt:lpstr>第四题 电力网络</vt:lpstr>
      <vt:lpstr>PowerPoint 演示文稿</vt:lpstr>
      <vt:lpstr>PowerPoint 演示文稿</vt:lpstr>
      <vt:lpstr>PowerPoint 演示文稿</vt:lpstr>
      <vt:lpstr>PowerPoint 演示文稿</vt:lpstr>
      <vt:lpstr>第五题 闪耀巡航</vt:lpstr>
      <vt:lpstr>PowerPoint 演示文稿</vt:lpstr>
      <vt:lpstr>PowerPoint 演示文稿</vt:lpstr>
      <vt:lpstr>课后作业</vt:lpstr>
      <vt:lpstr>感谢聆听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CSP真题讲解1</dc:title>
  <dc:creator>Wei You</dc:creator>
  <cp:lastModifiedBy>带 孟</cp:lastModifiedBy>
  <cp:revision>1357</cp:revision>
  <cp:lastPrinted>2022-07-11T01:02:02Z</cp:lastPrinted>
  <dcterms:created xsi:type="dcterms:W3CDTF">2021-02-27T12:43:21Z</dcterms:created>
  <dcterms:modified xsi:type="dcterms:W3CDTF">2024-08-17T11:49:10Z</dcterms:modified>
</cp:coreProperties>
</file>