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627" r:id="rId3"/>
    <p:sldId id="628" r:id="rId4"/>
    <p:sldId id="635" r:id="rId5"/>
    <p:sldId id="653" r:id="rId6"/>
    <p:sldId id="651" r:id="rId7"/>
    <p:sldId id="652" r:id="rId8"/>
    <p:sldId id="630" r:id="rId9"/>
    <p:sldId id="637" r:id="rId10"/>
    <p:sldId id="638" r:id="rId11"/>
    <p:sldId id="642" r:id="rId12"/>
    <p:sldId id="647" r:id="rId13"/>
    <p:sldId id="650" r:id="rId14"/>
    <p:sldId id="631" r:id="rId15"/>
    <p:sldId id="643" r:id="rId16"/>
    <p:sldId id="644" r:id="rId17"/>
    <p:sldId id="645" r:id="rId18"/>
    <p:sldId id="622" r:id="rId19"/>
    <p:sldId id="655" r:id="rId20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5" autoAdjust="0"/>
    <p:restoredTop sz="79318" autoAdjust="0"/>
  </p:normalViewPr>
  <p:slideViewPr>
    <p:cSldViewPr>
      <p:cViewPr varScale="1">
        <p:scale>
          <a:sx n="99" d="100"/>
          <a:sy n="99" d="100"/>
        </p:scale>
        <p:origin x="2170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4269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E5BA0A9-C240-9636-F4E3-03FB315BBF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BF2144-7BD2-EC49-C276-A72C87DB71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D9AEE-11A4-480E-9082-280FB6E1F5A4}" type="datetime1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84D5FA-7C1A-EF76-F0E3-9CEF4AA254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1E2923-2DE1-F3A2-FE12-528A871C31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B4FBE-9963-4C90-9D75-573FF1DDD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3805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10AE39E-FD72-4A82-91EE-ADB9F9251CCB}" type="datetime1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61121A3C-9051-492E-944E-5127B3779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5039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/>
            <a:endParaRPr lang="en-SG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21A3C-9051-492E-944E-5127B37799B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7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121A3C-9051-492E-944E-5127B37799B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683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121A3C-9051-492E-944E-5127B37799B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27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121A3C-9051-492E-944E-5127B37799B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211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121A3C-9051-492E-944E-5127B37799B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66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vert="horz" lIns="99075" tIns="49538" rIns="99075" bIns="49538" rtlCol="0"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21A3C-9051-492E-944E-5127B37799B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541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/>
            <a:endParaRPr lang="en-SG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21A3C-9051-492E-944E-5127B37799B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827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58CB-0307-4B0D-9CED-8AC1F07C49C6}" type="datetime1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CSP</a:t>
            </a:r>
            <a:r>
              <a:rPr lang="zh-CN" altLang="en-US"/>
              <a:t>真题选讲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C1C3-484C-4B43-A6EB-C1EB8D4E0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79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5ED26-EEEC-4BC5-BEB1-F5998472377D}" type="datetime1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CSP</a:t>
            </a:r>
            <a:r>
              <a:rPr lang="zh-CN" altLang="en-US"/>
              <a:t>真题选讲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C1C3-484C-4B43-A6EB-C1EB8D4E0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81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65E-C037-41FA-BC0F-6F83DFB06CAC}" type="datetime1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CSP</a:t>
            </a:r>
            <a:r>
              <a:rPr lang="zh-CN" altLang="en-US"/>
              <a:t>真题选讲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C1C3-484C-4B43-A6EB-C1EB8D4E0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46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4968-8763-45B6-9C18-9F3E8510E1DC}" type="datetime1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CSP</a:t>
            </a:r>
            <a:r>
              <a:rPr lang="zh-CN" altLang="en-US"/>
              <a:t>真题选讲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C1C3-484C-4B43-A6EB-C1EB8D4E0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57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E3D2-7393-4E79-87BD-D90345A86DAC}" type="datetime1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CSP</a:t>
            </a:r>
            <a:r>
              <a:rPr lang="zh-CN" altLang="en-US"/>
              <a:t>真题选讲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C1C3-484C-4B43-A6EB-C1EB8D4E0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91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DC4B-C125-4C5E-82D5-038BB7CC6906}" type="datetime1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CSP</a:t>
            </a:r>
            <a:r>
              <a:rPr lang="zh-CN" altLang="en-US"/>
              <a:t>真题选讲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C1C3-484C-4B43-A6EB-C1EB8D4E0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443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BB68-3D9E-4A95-90A5-11BC9065019E}" type="datetime1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CSP</a:t>
            </a:r>
            <a:r>
              <a:rPr lang="zh-CN" altLang="en-US"/>
              <a:t>真题选讲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C1C3-484C-4B43-A6EB-C1EB8D4E0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05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41C8-307D-4736-9D79-3A8A03892F08}" type="datetime1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CSP</a:t>
            </a:r>
            <a:r>
              <a:rPr lang="zh-CN" altLang="en-US"/>
              <a:t>真题选讲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C1C3-484C-4B43-A6EB-C1EB8D4E0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74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7C0B-9E89-452C-B0C3-BBFED17D81EF}" type="datetime1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CSP</a:t>
            </a:r>
            <a:r>
              <a:rPr lang="zh-CN" altLang="en-US"/>
              <a:t>真题选讲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C1C3-484C-4B43-A6EB-C1EB8D4E0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5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781C-4E81-4AF3-8319-93EB37EB1B1F}" type="datetime1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CSP</a:t>
            </a:r>
            <a:r>
              <a:rPr lang="zh-CN" altLang="en-US"/>
              <a:t>真题选讲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C1C3-484C-4B43-A6EB-C1EB8D4E0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04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993D-D87C-4021-8E00-47538D65B8E9}" type="datetime1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CSP</a:t>
            </a:r>
            <a:r>
              <a:rPr lang="zh-CN" altLang="en-US"/>
              <a:t>真题选讲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C1C3-484C-4B43-A6EB-C1EB8D4E0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19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CFA2E-A980-4713-B09F-000070FA919E}" type="datetime1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CSP</a:t>
            </a:r>
            <a:r>
              <a:rPr lang="zh-CN" altLang="en-US"/>
              <a:t>真题选讲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DC1C3-484C-4B43-A6EB-C1EB8D4E0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74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oi-wiki.org/misc/mo-alg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oi-wiki.org/ds/decompos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oi-wiki.org/dp/state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oi-wiki.org/search/bidirectional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cdatascience/CCF-CSP-solution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18.190.20.162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oi-wiki.org/basic/binary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391026"/>
            <a:ext cx="7772400" cy="1470025"/>
          </a:xfrm>
        </p:spPr>
        <p:txBody>
          <a:bodyPr>
            <a:normAutofit/>
          </a:bodyPr>
          <a:lstStyle/>
          <a:p>
            <a:r>
              <a:rPr lang="en-SG" altLang="zh-CN" sz="4800" dirty="0"/>
              <a:t>CSP</a:t>
            </a:r>
            <a:r>
              <a:rPr lang="zh-CN" altLang="en-US" sz="4800" dirty="0"/>
              <a:t>真题讲解</a:t>
            </a:r>
            <a:r>
              <a:rPr lang="en-US" altLang="zh-CN" sz="4800" dirty="0"/>
              <a:t>——202312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052664"/>
            <a:ext cx="6400800" cy="1752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授课教师：孙亚辉</a:t>
            </a:r>
            <a:endParaRPr lang="en-SG" altLang="zh-CN" sz="2800" dirty="0"/>
          </a:p>
          <a:p>
            <a:r>
              <a:rPr lang="zh-CN" altLang="en-US" sz="2800" dirty="0"/>
              <a:t>助教：</a:t>
            </a:r>
            <a:r>
              <a:rPr lang="en-US" altLang="zh-CN" sz="2800" dirty="0"/>
              <a:t>MDND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0FB65-9068-4A39-AC1D-FCBD0108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3"/>
            <a:ext cx="2133600" cy="365125"/>
          </a:xfrm>
        </p:spPr>
        <p:txBody>
          <a:bodyPr/>
          <a:lstStyle/>
          <a:p>
            <a:fld id="{C4A345F5-E39B-4C55-9853-310E505BCAEF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 flipV="1">
            <a:off x="1" y="1772816"/>
            <a:ext cx="9144000" cy="0"/>
          </a:xfrm>
          <a:prstGeom prst="line">
            <a:avLst/>
          </a:prstGeom>
          <a:noFill/>
          <a:ln w="28575">
            <a:solidFill>
              <a:srgbClr val="9E0848"/>
            </a:solidFill>
            <a:round/>
          </a:ln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6380" y="41887"/>
            <a:ext cx="2251239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9">
            <a:extLst>
              <a:ext uri="{FF2B5EF4-FFF2-40B4-BE49-F238E27FC236}">
                <a16:creationId xmlns:a16="http://schemas.microsoft.com/office/drawing/2014/main" id="{A9CBBF55-D0BC-4737-97B8-72AA0D98E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169" y="692698"/>
            <a:ext cx="2731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程序设计实践</a:t>
            </a:r>
            <a:endParaRPr lang="zh-CN" altLang="en-US" sz="2400" dirty="0">
              <a:ea typeface="黑体" panose="02010609060101010101" pitchFamily="49" charset="-122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31388B-667C-B01A-7381-AF78C674D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FEDC-5FFC-4422-9B4C-96A8CE5CBA62}" type="datetime1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99B81F-9320-D632-1B66-3949DF43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CSP</a:t>
            </a:r>
            <a:r>
              <a:rPr lang="zh-CN" altLang="en-US" dirty="0"/>
              <a:t>真题选讲</a:t>
            </a:r>
          </a:p>
        </p:txBody>
      </p:sp>
    </p:spTree>
    <p:extLst>
      <p:ext uri="{BB962C8B-B14F-4D97-AF65-F5344CB8AC3E}">
        <p14:creationId xmlns:p14="http://schemas.microsoft.com/office/powerpoint/2010/main" val="512621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9CCB179-1DE7-346C-8B1E-CCE5E0074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404664"/>
                <a:ext cx="8229600" cy="590465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zh-CN" altLang="en-US" sz="2400" b="1" dirty="0"/>
                  <a:t>题解：</a:t>
                </a:r>
                <a:endParaRPr lang="en-US" altLang="zh-CN" sz="2400" b="1" dirty="0"/>
              </a:p>
              <a:p>
                <a:pPr lvl="1" algn="just"/>
                <a:r>
                  <a:rPr lang="zh-CN" altLang="en-US" sz="2000" dirty="0"/>
                  <a:t>测试点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1∼7</m:t>
                    </m:r>
                  </m:oMath>
                </a14:m>
                <a:r>
                  <a:rPr lang="zh-CN" altLang="en-US" sz="2000" dirty="0"/>
                  <a:t>：直接按题意暴力模拟，对于每一个修改操作直接修改操作序列内容，对于每一个查询操作，模拟过程进行入队出队，最后扫一遍队列求答案即可，时间复杂度为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𝑛𝑚</m:t>
                        </m:r>
                      </m:e>
                    </m:d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lvl="1" algn="just"/>
                <a:r>
                  <a:rPr lang="zh-CN" altLang="en-US" sz="2000" dirty="0"/>
                  <a:t>以上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35</m:t>
                    </m:r>
                  </m:oMath>
                </a14:m>
                <a:r>
                  <a:rPr lang="zh-CN" altLang="en-US" sz="2000" dirty="0"/>
                  <a:t>分属于比较简单的分数。</a:t>
                </a:r>
                <a:endParaRPr lang="en-US" altLang="zh-CN" sz="2000" dirty="0"/>
              </a:p>
              <a:p>
                <a:pPr lvl="1" algn="just"/>
                <a:endParaRPr lang="en-US" altLang="zh-CN" sz="2000" dirty="0"/>
              </a:p>
              <a:p>
                <a:pPr lvl="1" algn="just"/>
                <a:r>
                  <a:rPr lang="zh-CN" altLang="en-US" sz="2000" dirty="0"/>
                  <a:t>测试点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8,  9</m:t>
                    </m:r>
                  </m:oMath>
                </a14:m>
                <a:r>
                  <a:rPr lang="zh-CN" altLang="en-US" sz="2000" dirty="0"/>
                  <a:t>：所有指令形式为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/>
                  <a:t>，本质上就是一个求矩阵区间乘积并且带修的问题，拿一个线段树或者分块即可做到。</a:t>
                </a:r>
                <a:endParaRPr lang="en-US" altLang="zh-CN" sz="2000" dirty="0"/>
              </a:p>
              <a:p>
                <a:pPr lvl="1" algn="just"/>
                <a:endParaRPr lang="en-US" altLang="zh-CN" sz="2000" dirty="0"/>
              </a:p>
              <a:p>
                <a:pPr lvl="1" algn="just"/>
                <a:r>
                  <a:rPr lang="zh-CN" altLang="en-US" sz="2000" dirty="0"/>
                  <a:t>测试点 </a:t>
                </a:r>
                <a:r>
                  <a:rPr lang="en-US" altLang="zh-CN" sz="2000" dirty="0"/>
                  <a:t>10, 11</a:t>
                </a:r>
                <a:r>
                  <a:rPr lang="zh-CN" altLang="en-US" sz="2000" dirty="0"/>
                  <a:t>：此时有队首和队尾两种插入操作。考虑指令的化简，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指令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1, 2 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</a:rPr>
                  <a:t>可以进行合并</a:t>
                </a:r>
                <a:r>
                  <a:rPr lang="zh-CN" altLang="en-US" sz="2000" dirty="0"/>
                  <a:t>，例如指令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/>
                  <a:t>，在队列的头部插入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的同时，在队列的尾部同时插入单位阵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；指令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同理。此时，可以按照测试点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8, 9 </m:t>
                    </m:r>
                  </m:oMath>
                </a14:m>
                <a:r>
                  <a:rPr lang="zh-CN" altLang="en-US" sz="2000" dirty="0"/>
                  <a:t>的操作维护两个队列。</a:t>
                </a:r>
                <a:endParaRPr lang="en-US" altLang="zh-CN" sz="2000" dirty="0"/>
              </a:p>
              <a:p>
                <a:pPr marL="457189" lvl="1" indent="0" algn="just">
                  <a:buNone/>
                </a:pPr>
                <a:endParaRPr lang="en-US" altLang="zh-CN" sz="2000" dirty="0"/>
              </a:p>
              <a:p>
                <a:pPr lvl="1" algn="just"/>
                <a:r>
                  <a:rPr lang="zh-CN" altLang="en-US" sz="2000" dirty="0"/>
                  <a:t>测试点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12∼15</m:t>
                    </m:r>
                  </m:oMath>
                </a14:m>
                <a:r>
                  <a:rPr lang="zh-CN" altLang="en-US" sz="2000" dirty="0"/>
                  <a:t>：事件类型均为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000" dirty="0"/>
                  <a:t>，由于没有指令的改变，只有查询。可以考虑使用莫队算法 </a:t>
                </a:r>
                <a:r>
                  <a:rPr lang="en-US" altLang="zh-CN" sz="2000" dirty="0">
                    <a:hlinkClick r:id="rId2"/>
                  </a:rPr>
                  <a:t>https://oi-wiki.org/misc/mo-algo/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9CCB179-1DE7-346C-8B1E-CCE5E0074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04664"/>
                <a:ext cx="8229600" cy="5904656"/>
              </a:xfrm>
              <a:blipFill>
                <a:blip r:embed="rId3"/>
                <a:stretch>
                  <a:fillRect l="-963" t="-1238" r="-3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5467EC-F5E5-7D7E-48FD-84744084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C6C6-10D0-45F1-B983-F4CA67BF2253}" type="datetime1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CFA443-EE25-B935-2A15-E76F20043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CSP</a:t>
            </a:r>
            <a:r>
              <a:rPr lang="zh-CN" altLang="en-US"/>
              <a:t>真题选讲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ECAA44-137A-D443-2104-A523660B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C1C3-484C-4B43-A6EB-C1EB8D4E05A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065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97608F-D49C-9AD0-C393-75475B1A35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9552" y="800708"/>
                <a:ext cx="7859216" cy="5256584"/>
              </a:xfrm>
            </p:spPr>
            <p:txBody>
              <a:bodyPr>
                <a:noAutofit/>
              </a:bodyPr>
              <a:lstStyle/>
              <a:p>
                <a:r>
                  <a:rPr kumimoji="1" lang="zh-CN" altLang="en-US" sz="2400" b="1" dirty="0"/>
                  <a:t>题解：满分做法 </a:t>
                </a:r>
                <a:r>
                  <a:rPr kumimoji="1" lang="en-US" altLang="zh-CN" sz="2400" b="1" dirty="0"/>
                  <a:t>1</a:t>
                </a:r>
              </a:p>
              <a:p>
                <a:pPr lvl="1"/>
                <a:r>
                  <a:rPr kumimoji="1" lang="zh-CN" altLang="en-US" sz="2000" dirty="0"/>
                  <a:t>考虑通过线段树维护队首队尾两个队列。</a:t>
                </a:r>
                <a:endParaRPr kumimoji="1" lang="en-US" altLang="zh-CN" sz="2000" dirty="0"/>
              </a:p>
              <a:p>
                <a:pPr lvl="1"/>
                <a:r>
                  <a:rPr kumimoji="1" lang="zh-CN" altLang="en-US" sz="2000" dirty="0"/>
                  <a:t>线段树每个节点维护对应区间（在末尾没有任何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kumimoji="1" lang="en-US" altLang="zh-CN" sz="2000" dirty="0"/>
                  <a:t> </a:t>
                </a:r>
                <a:r>
                  <a:rPr kumimoji="1" lang="zh-CN" altLang="en-US" sz="2000" dirty="0"/>
                  <a:t>操作的情况下）的如下信息：区间矩阵乘积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𝑝𝑟𝑜𝑑</m:t>
                    </m:r>
                  </m:oMath>
                </a14:m>
                <a:r>
                  <a:rPr kumimoji="1" lang="zh-CN" altLang="en-US" sz="2000" dirty="0"/>
                  <a:t>，区间有效矩阵（未被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kumimoji="1" lang="en-US" altLang="zh-CN" sz="2000" dirty="0"/>
                  <a:t> </a:t>
                </a:r>
                <a:r>
                  <a:rPr kumimoji="1" lang="zh-CN" altLang="en-US" sz="2000" dirty="0"/>
                  <a:t>操作删除的矩阵）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𝑟𝑒𝑠</m:t>
                    </m:r>
                  </m:oMath>
                </a14:m>
                <a:r>
                  <a:rPr kumimoji="1" lang="zh-CN" altLang="en-US" sz="2000" dirty="0"/>
                  <a:t>，区间操作完毕后剩余的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3 </m:t>
                    </m:r>
                  </m:oMath>
                </a14:m>
                <a:r>
                  <a:rPr kumimoji="1" lang="zh-CN" altLang="en-US" sz="2000" dirty="0"/>
                  <a:t>操作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𝑠𝑢𝑚</m:t>
                    </m:r>
                  </m:oMath>
                </a14:m>
                <a:r>
                  <a:rPr kumimoji="1" lang="zh-CN" altLang="en-US" sz="2000" dirty="0"/>
                  <a:t>。</a:t>
                </a:r>
                <a:endParaRPr kumimoji="1" lang="en-US" altLang="zh-CN" sz="2000" dirty="0"/>
              </a:p>
              <a:p>
                <a:pPr lvl="1"/>
                <a:r>
                  <a:rPr kumimoji="1" lang="zh-CN" altLang="en-US" sz="2000" dirty="0"/>
                  <a:t>线段树上左右子区间合并时，可以先取得右子区间操作完毕后的剩余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kumimoji="1" lang="en-US" altLang="zh-CN" sz="2000" dirty="0"/>
                  <a:t> </a:t>
                </a:r>
                <a:r>
                  <a:rPr kumimoji="1" lang="zh-CN" altLang="en-US" sz="2000" dirty="0"/>
                  <a:t>操作，再递归查询左子区间在剩余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kumimoji="1" lang="en-US" altLang="zh-CN" sz="2000" dirty="0"/>
                  <a:t> </a:t>
                </a:r>
                <a:r>
                  <a:rPr kumimoji="1" lang="zh-CN" altLang="en-US" sz="2000" dirty="0"/>
                  <a:t>操作下的答案，将两者合并即可。</a:t>
                </a:r>
                <a:endParaRPr kumimoji="1" lang="en-US" altLang="zh-CN" sz="2000" dirty="0"/>
              </a:p>
              <a:p>
                <a:pPr lvl="1"/>
                <a:r>
                  <a:rPr kumimoji="1" lang="zh-CN" altLang="en-US" sz="2000" dirty="0"/>
                  <a:t>在修改操作时，由于是单点修改，直接更改单点操作，递归时合并左右儿子，合并方法如上。</a:t>
                </a:r>
                <a:endParaRPr kumimoji="1" lang="en-US" altLang="zh-CN" sz="2000" dirty="0"/>
              </a:p>
              <a:p>
                <a:pPr lvl="1"/>
                <a:r>
                  <a:rPr kumimoji="1" lang="zh-CN" altLang="en-US" sz="2000" dirty="0"/>
                  <a:t>在查询时，首先对右区间进行查询，得到做区间操作完毕后剩余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kumimoji="1" lang="zh-CN" altLang="en-US" sz="2000" dirty="0"/>
                  <a:t> 操作数，再对左区间进行查询。</a:t>
                </a:r>
                <a:endParaRPr kumimoji="1" lang="en-US" altLang="zh-CN" sz="2000" dirty="0"/>
              </a:p>
              <a:p>
                <a:pPr lvl="1"/>
                <a:r>
                  <a:rPr kumimoji="1" lang="zh-CN" altLang="en-US" sz="2000" dirty="0"/>
                  <a:t>可以看一下具体代码写法。</a:t>
                </a:r>
                <a:endParaRPr kumimoji="1" lang="en-US" altLang="zh-CN" sz="2000" dirty="0"/>
              </a:p>
              <a:p>
                <a:pPr lvl="1"/>
                <a:r>
                  <a:rPr kumimoji="1" lang="zh-CN" altLang="en-US" sz="2000" dirty="0"/>
                  <a:t>时间复杂度 ：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𝑛𝑙𝑜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lvl="1"/>
                <a:endParaRPr kumimoji="1"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97608F-D49C-9AD0-C393-75475B1A35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800708"/>
                <a:ext cx="7859216" cy="5256584"/>
              </a:xfrm>
              <a:blipFill>
                <a:blip r:embed="rId2"/>
                <a:stretch>
                  <a:fillRect l="-1086" t="-1390" r="-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8687E4-3EB0-5850-9A83-BC0BF606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6DBF-13E6-4A4F-94FA-156138A54787}" type="datetime1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8ECD01-DDF6-2A1A-8EF3-240BE1103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CSP</a:t>
            </a:r>
            <a:r>
              <a:rPr lang="zh-CN" altLang="en-US"/>
              <a:t>真题选讲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8019A6-2B40-86CB-A52E-432DBFAF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C1C3-484C-4B43-A6EB-C1EB8D4E05A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114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97608F-D49C-9AD0-C393-75475B1A35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692696"/>
                <a:ext cx="8229600" cy="5472608"/>
              </a:xfrm>
            </p:spPr>
            <p:txBody>
              <a:bodyPr>
                <a:noAutofit/>
              </a:bodyPr>
              <a:lstStyle/>
              <a:p>
                <a:r>
                  <a:rPr kumimoji="1" lang="zh-CN" altLang="en-US" sz="2400" b="1" dirty="0"/>
                  <a:t>题解：满分做法 </a:t>
                </a:r>
                <a:r>
                  <a:rPr kumimoji="1" lang="en-US" altLang="zh-CN" sz="2400" b="1" dirty="0"/>
                  <a:t>2</a:t>
                </a:r>
              </a:p>
              <a:p>
                <a:pPr lvl="1"/>
                <a:r>
                  <a:rPr kumimoji="1" lang="zh-CN" altLang="en-US" sz="2000" dirty="0"/>
                  <a:t>也可以考虑分块实现。</a:t>
                </a:r>
                <a:endParaRPr kumimoji="1" lang="en-US" altLang="zh-CN" sz="2000" dirty="0"/>
              </a:p>
              <a:p>
                <a:pPr lvl="1"/>
                <a:r>
                  <a:rPr kumimoji="1" lang="zh-CN" altLang="en-US" sz="2000" dirty="0"/>
                  <a:t>将原先给的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zh-CN" sz="2000" dirty="0"/>
                  <a:t> </a:t>
                </a:r>
                <a:r>
                  <a:rPr kumimoji="1" lang="zh-CN" altLang="en-US" sz="2000" dirty="0"/>
                  <a:t>个操作分成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2000" dirty="0"/>
                  <a:t>个块，每个块长度也为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2000" dirty="0"/>
                  <a:t>。对于每个块记录以下信息：块内经过 </a:t>
                </a:r>
                <a:r>
                  <a:rPr kumimoji="1" lang="en-US" altLang="zh-CN" sz="2000" dirty="0"/>
                  <a:t>3 </a:t>
                </a:r>
                <a:r>
                  <a:rPr kumimoji="1" lang="zh-CN" altLang="en-US" sz="2000" dirty="0"/>
                  <a:t>操作后剩余的元素的乘积、块内剩余元素数、块内剩余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kumimoji="1" lang="en-US" altLang="zh-CN" sz="2000" dirty="0"/>
                  <a:t> </a:t>
                </a:r>
                <a:r>
                  <a:rPr kumimoji="1" lang="zh-CN" altLang="en-US" sz="2000" dirty="0"/>
                  <a:t>操作数。</a:t>
                </a:r>
                <a:endParaRPr kumimoji="1" lang="en-US" altLang="zh-CN" sz="2000" dirty="0"/>
              </a:p>
              <a:p>
                <a:pPr lvl="1"/>
                <a:r>
                  <a:rPr kumimoji="1" lang="zh-CN" altLang="en-US" sz="2000" dirty="0"/>
                  <a:t>对于初始的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zh-CN" altLang="en-US" sz="2000" dirty="0"/>
                  <a:t> 条操作指令，按照上面的信息维护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2000" dirty="0"/>
                  <a:t>个块。</a:t>
                </a:r>
                <a:endParaRPr kumimoji="1" lang="en-US" altLang="zh-CN" sz="2000" dirty="0"/>
              </a:p>
              <a:p>
                <a:pPr lvl="1"/>
                <a:r>
                  <a:rPr kumimoji="1" lang="zh-CN" altLang="en-US" sz="2000" dirty="0"/>
                  <a:t>接下来的事件中，对于更新操作，使用新指令替换原指令初始化所在块信息。由于块长是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000" dirty="0"/>
                  <a:t>​ </a:t>
                </a:r>
                <a:r>
                  <a:rPr kumimoji="1" lang="zh-CN" altLang="en-US" sz="2000" dirty="0"/>
                  <a:t>，单次更新的时间复杂度是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rad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2000" dirty="0"/>
                  <a:t>。</a:t>
                </a:r>
                <a:endParaRPr kumimoji="1" lang="en-US" altLang="zh-CN" sz="2000" dirty="0"/>
              </a:p>
              <a:p>
                <a:pPr lvl="1"/>
                <a:r>
                  <a:rPr kumimoji="1" lang="zh-CN" altLang="en-US" sz="2000" dirty="0"/>
                  <a:t>对于事件中的查询操作，可以把查询区间分成两头不超过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kumimoji="1" lang="zh-CN" altLang="en-US" sz="2000" dirty="0"/>
                  <a:t> 长度的小段和中间不超过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kumimoji="1" lang="zh-CN" altLang="en-US" sz="2000" dirty="0"/>
                  <a:t> 个块。左右两端的小段可以在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rad>
                      </m:e>
                    </m:d>
                  </m:oMath>
                </a14:m>
                <a:r>
                  <a:rPr kumimoji="1" lang="zh-CN" altLang="en-US" sz="2000" dirty="0"/>
                  <a:t> 复杂度内暴力查询。而其中的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kumimoji="1" lang="zh-CN" altLang="en-US" sz="2000" dirty="0"/>
                  <a:t> 个块也可以在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rad>
                      </m:e>
                    </m:d>
                  </m:oMath>
                </a14:m>
                <a:r>
                  <a:rPr kumimoji="1" lang="zh-CN" altLang="en-US" sz="2000" dirty="0"/>
                  <a:t> 复杂度内暴力合并。</a:t>
                </a:r>
                <a:endParaRPr kumimoji="1" lang="en-US" altLang="zh-CN" sz="2000" dirty="0"/>
              </a:p>
              <a:p>
                <a:pPr lvl="1"/>
                <a:r>
                  <a:rPr kumimoji="1" lang="zh-CN" altLang="en-US" sz="2000" dirty="0"/>
                  <a:t>时间复杂度：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  <m:rad>
                          <m:radPr>
                            <m:deg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lvl="1"/>
                <a:r>
                  <a:rPr lang="en-US" altLang="zh-CN" sz="2000" dirty="0">
                    <a:hlinkClick r:id="rId2"/>
                  </a:rPr>
                  <a:t>https://oi-wiki.org/ds/decompose/</a:t>
                </a:r>
                <a:endParaRPr lang="en-US" altLang="zh-CN" sz="2000" dirty="0"/>
              </a:p>
              <a:p>
                <a:pPr lvl="1"/>
                <a:endParaRPr kumimoji="1"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97608F-D49C-9AD0-C393-75475B1A35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692696"/>
                <a:ext cx="8229600" cy="5472608"/>
              </a:xfrm>
              <a:blipFill>
                <a:blip r:embed="rId3"/>
                <a:stretch>
                  <a:fillRect l="-1037" t="-1338" r="-3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2DB9A8-5408-0C9F-7E6C-9A092D610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728B-3CDB-489F-B812-B3BFDF6305DB}" type="datetime1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227EFA-423C-9369-D216-AD6591C9A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CSP</a:t>
            </a:r>
            <a:r>
              <a:rPr lang="zh-CN" altLang="en-US"/>
              <a:t>真题选讲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13FFE9-EBBA-9759-C16C-A54337B44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C1C3-484C-4B43-A6EB-C1EB8D4E05A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373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97608F-D49C-9AD0-C393-75475B1A35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3568" y="1628800"/>
                <a:ext cx="7776864" cy="5112568"/>
              </a:xfrm>
            </p:spPr>
            <p:txBody>
              <a:bodyPr>
                <a:noAutofit/>
              </a:bodyPr>
              <a:lstStyle/>
              <a:p>
                <a:r>
                  <a:rPr kumimoji="1" lang="zh-CN" altLang="en-US" sz="2400" b="1" dirty="0"/>
                  <a:t>点评：</a:t>
                </a:r>
                <a:endParaRPr kumimoji="1" lang="en-US" altLang="zh-CN" sz="2400" b="1" dirty="0"/>
              </a:p>
              <a:p>
                <a:pPr lvl="1"/>
                <a:r>
                  <a:rPr kumimoji="1" lang="zh-CN" altLang="en-US" sz="2000" dirty="0"/>
                  <a:t>这道题主要考察数据结构，对于莫队、分块、线段树等数据结构的掌握要求都比较高，也有一定的代码量，想要满分有难度。大家在考场上如果遇到这种题要学会从部分分入手，一方面能先拿到一些分数，另一方面部分分的数据范围和特殊约定实际上也是满分做法的提示。</a:t>
                </a:r>
                <a:endParaRPr kumimoji="1" lang="en-US" altLang="zh-CN" sz="2000" dirty="0"/>
              </a:p>
              <a:p>
                <a:pPr lvl="1"/>
                <a:r>
                  <a:rPr kumimoji="1" lang="zh-CN" altLang="en-US" sz="2000" dirty="0"/>
                  <a:t>测试点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1~7</m:t>
                    </m:r>
                  </m:oMath>
                </a14:m>
                <a:r>
                  <a:rPr kumimoji="1" lang="zh-CN" altLang="en-US" sz="2000" dirty="0"/>
                  <a:t> 属于比较简单的分数应该要拿下，对于会简单数据结构操作的同学可以争取拿下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8~15</m:t>
                    </m:r>
                  </m:oMath>
                </a14:m>
                <a:r>
                  <a:rPr kumimoji="1" lang="zh-CN" altLang="en-US" sz="2000" dirty="0"/>
                  <a:t> 的测试点分数。</a:t>
                </a:r>
                <a:endParaRPr kumimoji="1"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97608F-D49C-9AD0-C393-75475B1A35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628800"/>
                <a:ext cx="7776864" cy="5112568"/>
              </a:xfrm>
              <a:blipFill>
                <a:blip r:embed="rId2"/>
                <a:stretch>
                  <a:fillRect l="-1019" t="-14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BD35F0-CC94-AA46-71B3-7039EDB97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EB1E-14F2-488E-A018-D0064F62EDE3}" type="datetime1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6F4B00-CE6E-5C6C-AD13-C7132C46B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CSP</a:t>
            </a:r>
            <a:r>
              <a:rPr lang="zh-CN" altLang="en-US"/>
              <a:t>真题选讲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50C41F-7D26-84B1-171D-17CAFF248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C1C3-484C-4B43-A6EB-C1EB8D4E05A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060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12371-D726-BBDF-FA3B-BDF96D1D4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2"/>
            <a:ext cx="8229600" cy="885703"/>
          </a:xfrm>
        </p:spPr>
        <p:txBody>
          <a:bodyPr>
            <a:noAutofit/>
          </a:bodyPr>
          <a:lstStyle/>
          <a:p>
            <a:r>
              <a:rPr kumimoji="1"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第五题 彩色路径</a:t>
            </a:r>
            <a:endParaRPr kumimoji="1"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5272C7-3787-2BAD-C098-C69BFB400B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6714"/>
                <a:ext cx="8229600" cy="4525963"/>
              </a:xfrm>
            </p:spPr>
            <p:txBody>
              <a:bodyPr/>
              <a:lstStyle/>
              <a:p>
                <a:pPr algn="just"/>
                <a:r>
                  <a:rPr kumimoji="1" lang="zh-CN" altLang="en-US" sz="2400" b="1" dirty="0">
                    <a:solidFill>
                      <a:prstClr val="black"/>
                    </a:solidFill>
                  </a:rPr>
                  <a:t>题目大意：</a:t>
                </a:r>
                <a:endParaRPr kumimoji="1" lang="en-US" altLang="zh-CN" sz="2400" b="1" dirty="0">
                  <a:solidFill>
                    <a:prstClr val="black"/>
                  </a:solidFill>
                </a:endParaRPr>
              </a:p>
              <a:p>
                <a:pPr lvl="1" algn="just"/>
                <a:r>
                  <a:rPr kumimoji="1" lang="zh-CN" altLang="en-US" sz="2000" dirty="0">
                    <a:solidFill>
                      <a:prstClr val="black"/>
                    </a:solidFill>
                  </a:rPr>
                  <a:t>给定一个有向带权图，点数为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，边数为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，每个点有颜色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，要求从点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en-US" altLang="zh-CN" sz="2000" dirty="0">
                    <a:solidFill>
                      <a:prstClr val="black"/>
                    </a:solidFill>
                  </a:rPr>
                  <a:t> 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到点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en-US" altLang="zh-CN" sz="2000" dirty="0">
                    <a:solidFill>
                      <a:prstClr val="black"/>
                    </a:solidFill>
                  </a:rPr>
                  <a:t> 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的最长路径，要求该路径包含节点数小于等于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，并且各点颜色均不相同。</a:t>
                </a:r>
                <a:endParaRPr kumimoji="1" lang="en-US" altLang="zh-CN" sz="2000" dirty="0">
                  <a:solidFill>
                    <a:prstClr val="black"/>
                  </a:solidFill>
                </a:endParaRPr>
              </a:p>
              <a:p>
                <a:pPr algn="just">
                  <a:defRPr/>
                </a:pPr>
                <a:endParaRPr kumimoji="1" lang="en-US" altLang="zh-CN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5272C7-3787-2BAD-C098-C69BFB400B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6714"/>
                <a:ext cx="8229600" cy="4525963"/>
              </a:xfrm>
              <a:blipFill>
                <a:blip r:embed="rId2"/>
                <a:stretch>
                  <a:fillRect l="-963" t="-1615" r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A214FA90-CBC0-1345-0236-06429E003A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0" t="1739"/>
          <a:stretch/>
        </p:blipFill>
        <p:spPr>
          <a:xfrm>
            <a:off x="1619672" y="2320147"/>
            <a:ext cx="5904656" cy="4133191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21B526-8016-A2F1-22DE-BE8843E7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007B-E977-4D12-A85C-B85EDCF8B70B}" type="datetime1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7DF619-6B97-B708-C6E9-822030FF3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CSP</a:t>
            </a:r>
            <a:r>
              <a:rPr lang="zh-CN" altLang="en-US"/>
              <a:t>真题选讲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AB9C3C-66D1-A993-FC85-95C190CE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C1C3-484C-4B43-A6EB-C1EB8D4E05A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752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E660A0-45F8-097F-F289-BCD197D1B7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544" y="476672"/>
                <a:ext cx="7992888" cy="612068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𝟐𝟎</m:t>
                    </m:r>
                  </m:oMath>
                </a14:m>
                <a:r>
                  <a:rPr kumimoji="1" lang="zh-CN" altLang="en-US" sz="2400" b="1" dirty="0"/>
                  <a:t>分解法：颜色标签和边都有单向性</a:t>
                </a:r>
                <a:endParaRPr kumimoji="1" lang="en-US" altLang="zh-CN" sz="2400" b="1" dirty="0"/>
              </a:p>
              <a:p>
                <a:pPr lvl="1"/>
                <a:r>
                  <a:rPr kumimoji="1" lang="zh-CN" altLang="en-US" sz="2000" dirty="0"/>
                  <a:t>用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][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kumimoji="1" lang="zh-CN" altLang="en-US" sz="2000" dirty="0"/>
                  <a:t>表示到达从 </a:t>
                </a:r>
                <a:r>
                  <a:rPr kumimoji="1" lang="en-US" altLang="zh-CN" sz="2000" dirty="0"/>
                  <a:t>0 </a:t>
                </a:r>
                <a:r>
                  <a:rPr kumimoji="1" lang="zh-CN" altLang="en-US" sz="2000" dirty="0"/>
                  <a:t>点到达第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zh-CN" sz="2000" dirty="0"/>
                  <a:t> </a:t>
                </a:r>
                <a:r>
                  <a:rPr kumimoji="1" lang="zh-CN" altLang="en-US" sz="2000" dirty="0"/>
                  <a:t>点，且经过节点数为</a:t>
                </a:r>
                <a14:m>
                  <m:oMath xmlns:m="http://schemas.openxmlformats.org/officeDocument/2006/math">
                    <m:r>
                      <a:rPr kumimoji="1" lang="zh-CN" alt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2000" dirty="0"/>
                  <a:t>时的最长路径长度。转移即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][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]=</m:t>
                    </m:r>
                    <m:r>
                      <m:rPr>
                        <m:sty m:val="p"/>
                      </m:rPr>
                      <a:rPr kumimoji="1" lang="en-US" altLang="zh-CN" sz="2000" i="1" dirty="0">
                        <a:latin typeface="Cambria Math" panose="02040503050406030204" pitchFamily="18" charset="0"/>
                      </a:rPr>
                      <m:t>max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⁡{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][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−1]+</m:t>
                    </m:r>
                    <m:sSub>
                      <m:sSubPr>
                        <m:ctrlP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kumimoji="1" lang="en-US" altLang="zh-CN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zh-CN" altLang="en-US" sz="2000" dirty="0"/>
                  <a:t>。</a:t>
                </a:r>
                <a:endParaRPr kumimoji="1" lang="en-US" altLang="zh-CN" sz="2000" dirty="0"/>
              </a:p>
              <a:p>
                <a:pPr lvl="1"/>
                <a:r>
                  <a:rPr kumimoji="1" lang="zh-CN" altLang="en-US" sz="2000" dirty="0"/>
                  <a:t>分层图跑最短路应该也行。</a:t>
                </a:r>
                <a:endParaRPr kumimoji="1" lang="en-US" altLang="zh-CN" sz="2000" dirty="0"/>
              </a:p>
              <a:p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𝟓𝟎</m:t>
                    </m:r>
                  </m:oMath>
                </a14:m>
                <a:r>
                  <a:rPr kumimoji="1" lang="zh-CN" altLang="en-US" sz="2400" b="1" dirty="0"/>
                  <a:t>分解法：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𝟏𝟓</m:t>
                    </m:r>
                  </m:oMath>
                </a14:m>
                <a:endParaRPr kumimoji="1" lang="en-US" altLang="zh-CN" sz="2400" b="1" dirty="0"/>
              </a:p>
              <a:p>
                <a:pPr lvl="1"/>
                <a:r>
                  <a:rPr kumimoji="1" lang="zh-CN" altLang="en-US" sz="2000" dirty="0"/>
                  <a:t>考虑状压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kumimoji="1" lang="zh-CN" altLang="en-US" sz="2000" dirty="0"/>
                  <a:t>。记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𝑑𝑝</m:t>
                    </m:r>
                    <m:r>
                      <a:rPr kumimoji="1" lang="en-US" altLang="zh-CN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2000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kumimoji="1" lang="en-US" altLang="zh-CN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kumimoji="1" lang="zh-CN" altLang="en-US" sz="2000" dirty="0">
                    <a:solidFill>
                      <a:srgbClr val="FF0000"/>
                    </a:solidFill>
                  </a:rPr>
                  <a:t>表示从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zh-CN" altLang="en-US" sz="2000" dirty="0">
                    <a:solidFill>
                      <a:srgbClr val="FF0000"/>
                    </a:solidFill>
                  </a:rPr>
                  <a:t> 节点出发，经过颜色编号状态为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1" lang="zh-CN" altLang="en-US" sz="2000" dirty="0">
                    <a:solidFill>
                      <a:srgbClr val="FF0000"/>
                    </a:solidFill>
                  </a:rPr>
                  <a:t>（状态压缩）的节点</a:t>
                </a:r>
                <a:r>
                  <a:rPr kumimoji="1" lang="zh-CN" altLang="en-US" sz="2000" dirty="0"/>
                  <a:t>，最终到达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zh-CN" sz="2000" dirty="0"/>
                  <a:t> </a:t>
                </a:r>
                <a:r>
                  <a:rPr kumimoji="1" lang="zh-CN" altLang="en-US" sz="2000" dirty="0"/>
                  <a:t>点的最长路径长度。其中，如果最长路径中经过了颜色为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en-US" altLang="zh-CN" sz="2000" dirty="0"/>
                  <a:t> </a:t>
                </a:r>
                <a:r>
                  <a:rPr kumimoji="1" lang="zh-CN" altLang="en-US" sz="2000" dirty="0"/>
                  <a:t>的节点，那么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1" lang="en-US" altLang="zh-CN" sz="2000" dirty="0"/>
                  <a:t> </a:t>
                </a:r>
                <a:r>
                  <a:rPr kumimoji="1" lang="zh-CN" altLang="en-US" sz="2000" dirty="0"/>
                  <a:t>的二进制表示中，从右往左第 </a:t>
                </a:r>
                <a:r>
                  <a:rPr kumimoji="1" lang="en-US" altLang="zh-CN" sz="2000" dirty="0"/>
                  <a:t>c </a:t>
                </a:r>
                <a:r>
                  <a:rPr kumimoji="1" lang="zh-CN" altLang="en-US" sz="2000" dirty="0"/>
                  <a:t>位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zh-CN" altLang="en-US" sz="2000" dirty="0"/>
                  <a:t>，否则为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zh-CN" altLang="en-US" sz="2000" dirty="0"/>
                  <a:t>。初始状态为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[0][1&lt;&lt;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[0]] = 0</m:t>
                    </m:r>
                  </m:oMath>
                </a14:m>
                <a:r>
                  <a:rPr kumimoji="1" lang="zh-CN" altLang="en-US" sz="2000" dirty="0"/>
                  <a:t>，表示从</a:t>
                </a:r>
                <a14:m>
                  <m:oMath xmlns:m="http://schemas.openxmlformats.org/officeDocument/2006/math">
                    <m:r>
                      <a:rPr kumimoji="1" lang="zh-CN" alt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kumimoji="1" lang="zh-CN" altLang="en-US" sz="2000" dirty="0"/>
                  <a:t>点出发，</a:t>
                </a:r>
                <a:endParaRPr kumimoji="1" lang="en-US" altLang="zh-CN" sz="2000" dirty="0"/>
              </a:p>
              <a:p>
                <a:pPr lvl="1"/>
                <a:r>
                  <a:rPr kumimoji="1" lang="zh-CN" altLang="en-US" sz="2000" dirty="0"/>
                  <a:t>转移方程为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][</m:t>
                    </m:r>
                    <m:r>
                      <a:rPr kumimoji="1" lang="en-US" altLang="zh-CN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|(1&lt;&lt;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])]=</m:t>
                    </m:r>
                    <m:r>
                      <m:rPr>
                        <m:sty m:val="p"/>
                      </m:rPr>
                      <a:rPr kumimoji="1" lang="en-US" altLang="zh-CN" sz="2000" i="1" dirty="0">
                        <a:latin typeface="Cambria Math" panose="02040503050406030204" pitchFamily="18" charset="0"/>
                      </a:rPr>
                      <m:t>max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][</m:t>
                    </m:r>
                    <m:r>
                      <a:rPr kumimoji="1" lang="en-US" altLang="zh-CN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|(1&lt;&lt;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])], </m:t>
                    </m:r>
                    <m:r>
                      <a:rPr kumimoji="1" lang="en-US" altLang="zh-CN" sz="2000" i="1" dirty="0" err="1">
                        <a:latin typeface="Cambria Math" panose="02040503050406030204" pitchFamily="18" charset="0"/>
                      </a:rPr>
                      <m:t>𝑑𝑝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][</m:t>
                    </m:r>
                    <m:r>
                      <a:rPr kumimoji="1" lang="en-US" altLang="zh-CN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]+</m:t>
                    </m:r>
                    <m:sSub>
                      <m:sSubPr>
                        <m:ctrlP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1" lang="zh-CN" altLang="en-US" sz="2000" dirty="0"/>
                  <a:t>（存在 </a:t>
                </a:r>
                <a:r>
                  <a:rPr kumimoji="1" lang="en-US" altLang="zh-CN" sz="2000" dirty="0"/>
                  <a:t>u  </a:t>
                </a:r>
                <a:r>
                  <a:rPr kumimoji="1" lang="zh-CN" altLang="en-US" sz="2000" dirty="0"/>
                  <a:t>到 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en-US" altLang="zh-CN" sz="2000" dirty="0"/>
                  <a:t> </a:t>
                </a:r>
                <a:r>
                  <a:rPr kumimoji="1" lang="zh-CN" altLang="en-US" sz="2000" dirty="0"/>
                  <a:t>的长度为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1" lang="en-US" altLang="zh-CN" sz="2000" dirty="0"/>
                  <a:t> </a:t>
                </a:r>
                <a:r>
                  <a:rPr kumimoji="1" lang="zh-CN" altLang="en-US" sz="2000" dirty="0"/>
                  <a:t>的边）</a:t>
                </a:r>
                <a:endParaRPr kumimoji="1" lang="en-US" altLang="zh-CN" sz="2000" dirty="0"/>
              </a:p>
              <a:p>
                <a:pPr lvl="1"/>
                <a:r>
                  <a:rPr kumimoji="1" lang="zh-CN" altLang="en-US" sz="2000" dirty="0"/>
                  <a:t>最终结果为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𝑑𝑝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 − 1][</m:t>
                    </m:r>
                    <m:r>
                      <a:rPr kumimoji="1" lang="en-US" altLang="zh-CN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kumimoji="1" lang="zh-CN" altLang="en-US" sz="2000" dirty="0"/>
                  <a:t>中的最大值，表示抵达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en-US" altLang="zh-CN" sz="2000" dirty="0"/>
                  <a:t> </a:t>
                </a:r>
                <a:r>
                  <a:rPr kumimoji="1" lang="zh-CN" altLang="en-US" sz="2000" dirty="0"/>
                  <a:t>节点，经过的节点颜色编号状态任意的情况下的最长路。</a:t>
                </a:r>
                <a:endParaRPr kumimoji="1" lang="en-US" altLang="zh-CN" sz="2000" dirty="0"/>
              </a:p>
              <a:p>
                <a:pPr lvl="1"/>
                <a:r>
                  <a:rPr kumimoji="1" lang="zh-CN" altLang="en-US" sz="2000" dirty="0"/>
                  <a:t>时间复杂度：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K</m:t>
                            </m:r>
                          </m:sup>
                        </m:s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kumimoji="1" lang="zh-CN" altLang="en-US" sz="2000" dirty="0"/>
                  <a:t>。</a:t>
                </a:r>
                <a:endParaRPr kumimoji="1" lang="en-US" altLang="zh-CN" sz="2000" dirty="0"/>
              </a:p>
              <a:p>
                <a:pPr lvl="1"/>
                <a:r>
                  <a:rPr kumimoji="1" lang="zh-CN" altLang="en-US" sz="2000" dirty="0"/>
                  <a:t>状压</a:t>
                </a:r>
                <a:r>
                  <a:rPr kumimoji="1" lang="en-US" altLang="zh-CN" sz="2000" dirty="0"/>
                  <a:t>DP</a:t>
                </a:r>
                <a:r>
                  <a:rPr kumimoji="1" lang="zh-CN" altLang="en-US" sz="2000" dirty="0"/>
                  <a:t>的相关知识可以参考 </a:t>
                </a:r>
                <a:r>
                  <a:rPr kumimoji="1" lang="en-US" altLang="zh-CN" sz="2000" dirty="0">
                    <a:hlinkClick r:id="rId2"/>
                  </a:rPr>
                  <a:t>https://oi-wiki.org/dp/state/</a:t>
                </a:r>
                <a:endParaRPr kumimoji="1" lang="en-US" altLang="zh-CN" sz="2000" dirty="0"/>
              </a:p>
              <a:p>
                <a:pPr lvl="1"/>
                <a:endParaRPr kumimoji="1" lang="en-US" altLang="zh-CN" sz="2000" dirty="0"/>
              </a:p>
              <a:p>
                <a:endParaRPr kumimoji="1"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E660A0-45F8-097F-F289-BCD197D1B7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476672"/>
                <a:ext cx="7992888" cy="6120680"/>
              </a:xfrm>
              <a:blipFill>
                <a:blip r:embed="rId3"/>
                <a:stretch>
                  <a:fillRect l="-1068" t="-1195" r="-3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F8E948-A4D5-9469-772B-867F0520E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3C77-711B-4E1C-A938-AB26BB58C829}" type="datetime1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D035FD-FFD0-BC65-65BA-B53AB6E91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CSP</a:t>
            </a:r>
            <a:r>
              <a:rPr lang="zh-CN" altLang="en-US"/>
              <a:t>真题选讲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455CB4-EC15-210D-19E6-1D96BD03D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C1C3-484C-4B43-A6EB-C1EB8D4E05A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245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FD87E5A1-5496-5DA0-C4B1-75BBCB2F72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548680"/>
                <a:ext cx="8229600" cy="5976664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fr-FR" sz="2400" b="1" dirty="0"/>
                  <a:t>满分</a:t>
                </a:r>
                <a:r>
                  <a:rPr kumimoji="1" lang="zh-CN" altLang="en-US" sz="2400" b="1" dirty="0"/>
                  <a:t>解法：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𝟑𝟎</m:t>
                    </m:r>
                  </m:oMath>
                </a14:m>
                <a:endParaRPr kumimoji="1" lang="fr-FR" altLang="zh-CN" sz="2400" b="1" dirty="0"/>
              </a:p>
              <a:p>
                <a:pPr lvl="1"/>
                <a:r>
                  <a:rPr kumimoji="1" lang="zh-CN" altLang="en-US" sz="2000" dirty="0"/>
                  <a:t>此时数据范围最大时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kumimoji="1" lang="zh-CN" altLang="en-US" sz="2000" dirty="0"/>
                  <a:t>，无法再用简单的二进制来压缩整个状态了。此时共有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kumimoji="1" lang="zh-CN" altLang="en-US" sz="2000" dirty="0"/>
                  <a:t>个状态，光是遍历都超出时间限制了。</a:t>
                </a:r>
                <a:endParaRPr kumimoji="1" lang="en-US" altLang="zh-CN" sz="2000" dirty="0"/>
              </a:p>
              <a:p>
                <a:pPr lvl="1"/>
                <a:r>
                  <a:rPr kumimoji="1" lang="zh-CN" altLang="en-US" sz="2000" dirty="0"/>
                  <a:t>由于最后的路径一定是从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en-US" altLang="zh-CN" sz="2000" dirty="0"/>
                  <a:t> </a:t>
                </a:r>
                <a:r>
                  <a:rPr kumimoji="1" lang="zh-CN" altLang="en-US" sz="2000" dirty="0"/>
                  <a:t>节点遍历抵达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zh-CN" altLang="en-US" sz="2000" dirty="0"/>
                  <a:t> 节点，考虑可以</a:t>
                </a:r>
                <a:r>
                  <a:rPr kumimoji="1" lang="en-US" altLang="zh-CN" sz="2000" dirty="0"/>
                  <a:t>meet in middle</a:t>
                </a:r>
                <a:r>
                  <a:rPr kumimoji="1" lang="zh-CN" altLang="en-US" sz="2000" dirty="0"/>
                  <a:t>，即</a:t>
                </a:r>
                <a:r>
                  <a:rPr kumimoji="1" lang="zh-CN" altLang="en-US" sz="2000" dirty="0">
                    <a:solidFill>
                      <a:srgbClr val="FF0000"/>
                    </a:solidFill>
                  </a:rPr>
                  <a:t>遍历从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en-US" altLang="zh-CN" sz="2000" dirty="0">
                    <a:solidFill>
                      <a:srgbClr val="FF0000"/>
                    </a:solidFill>
                  </a:rPr>
                  <a:t> </a:t>
                </a:r>
                <a:r>
                  <a:rPr kumimoji="1" lang="zh-CN" altLang="en-US" sz="2000" dirty="0">
                    <a:solidFill>
                      <a:srgbClr val="FF0000"/>
                    </a:solidFill>
                  </a:rPr>
                  <a:t>节点出发遍历一半长（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kumimoji="1"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zh-CN" altLang="en-US" sz="2000" dirty="0">
                    <a:solidFill>
                      <a:srgbClr val="FF0000"/>
                    </a:solidFill>
                  </a:rPr>
                  <a:t>）路径的各状态，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zh-CN" altLang="en-US" sz="2000" dirty="0">
                    <a:solidFill>
                      <a:srgbClr val="FF0000"/>
                    </a:solidFill>
                  </a:rPr>
                  <a:t> 节点在反向图上做一样的操作，然后合并两者状态</a:t>
                </a:r>
                <a:r>
                  <a:rPr kumimoji="1" lang="zh-CN" altLang="en-US" sz="2000" dirty="0"/>
                  <a:t>。</a:t>
                </a:r>
                <a:endParaRPr kumimoji="1" lang="en-US" altLang="zh-CN" sz="2000" dirty="0"/>
              </a:p>
              <a:p>
                <a:pPr lvl="1"/>
                <a:r>
                  <a:rPr kumimoji="1" lang="zh-CN" altLang="en-US" sz="2000" dirty="0"/>
                  <a:t>具体做法类似</a:t>
                </a:r>
                <a:r>
                  <a:rPr kumimoji="1" lang="en-US" altLang="zh-CN" sz="2000" dirty="0"/>
                  <a:t>50</a:t>
                </a:r>
                <a:r>
                  <a:rPr kumimoji="1" lang="zh-CN" altLang="en-US" sz="2000" dirty="0"/>
                  <a:t>分做法，我们用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𝑑𝑝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1[</m:t>
                    </m:r>
                    <m:r>
                      <a:rPr kumimoji="1" lang="en-US" altLang="zh-CN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][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kumimoji="1" lang="zh-CN" altLang="en-US" sz="2000" dirty="0"/>
                  <a:t>表示从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en-US" altLang="zh-CN" sz="2000" dirty="0"/>
                  <a:t> </a:t>
                </a:r>
                <a:r>
                  <a:rPr kumimoji="1" lang="zh-CN" altLang="en-US" sz="2000" dirty="0"/>
                  <a:t>节点出发经过颜色编号状态为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1" lang="zh-CN" altLang="en-US" sz="2000" dirty="0"/>
                  <a:t>（状态压缩）的节点，最终到达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zh-CN" sz="2000" dirty="0"/>
                  <a:t> </a:t>
                </a:r>
                <a:r>
                  <a:rPr kumimoji="1" lang="zh-CN" altLang="en-US" sz="2000" dirty="0"/>
                  <a:t>点的最长路径长度。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𝑑𝑝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2[</m:t>
                    </m:r>
                    <m:r>
                      <a:rPr kumimoji="1" lang="en-US" altLang="zh-CN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][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kumimoji="1" lang="zh-CN" altLang="en-US" sz="2000" dirty="0"/>
                  <a:t>表示反向图上从</a:t>
                </a:r>
                <a14:m>
                  <m:oMath xmlns:m="http://schemas.openxmlformats.org/officeDocument/2006/math">
                    <m:r>
                      <a:rPr kumimoji="1" lang="zh-CN" alt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kumimoji="1" lang="zh-CN" altLang="en-US" sz="2000" dirty="0"/>
                  <a:t>节点出发，颜色状态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1" lang="zh-CN" altLang="en-US" sz="2000" dirty="0"/>
                  <a:t>，到达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zh-CN" sz="2000" dirty="0"/>
                  <a:t> </a:t>
                </a:r>
                <a:r>
                  <a:rPr kumimoji="1" lang="zh-CN" altLang="en-US" sz="2000" dirty="0"/>
                  <a:t>节点的最长路径。转移一样。 这个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kumimoji="1" lang="zh-CN" altLang="en-US" sz="2000" dirty="0"/>
                  <a:t> 过程只进行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zh-CN" altLang="en-US" sz="2000" dirty="0"/>
                  <a:t>轮，这样就限制了路径边数。</a:t>
                </a:r>
                <a:endParaRPr kumimoji="1" lang="en-US" altLang="zh-CN" sz="2000" dirty="0"/>
              </a:p>
              <a:p>
                <a:pPr lvl="1"/>
                <a:r>
                  <a:rPr kumimoji="1" lang="zh-CN" altLang="en-US" sz="2000" dirty="0"/>
                  <a:t>在合并中遍历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𝑑𝑝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1[</m:t>
                    </m:r>
                    <m:r>
                      <a:rPr kumimoji="1" lang="en-US" altLang="zh-CN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][…]</m:t>
                    </m:r>
                  </m:oMath>
                </a14:m>
                <a:r>
                  <a:rPr kumimoji="1" lang="zh-CN" altLang="en-US" sz="2000" dirty="0"/>
                  <a:t> 和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𝑑𝑝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2[</m:t>
                    </m:r>
                    <m:r>
                      <a:rPr kumimoji="1" lang="en-US" altLang="zh-CN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][…]</m:t>
                    </m:r>
                  </m:oMath>
                </a14:m>
                <a:r>
                  <a:rPr kumimoji="1" lang="zh-CN" altLang="en-US" sz="2000" dirty="0"/>
                  <a:t> 中的状态，当两者状态除了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zh-CN" altLang="en-US" sz="2000" dirty="0"/>
                  <a:t> 节点颜色标签之外没有重复时，即是一种可行状态。</a:t>
                </a:r>
                <a:endParaRPr kumimoji="1" lang="en-US" altLang="zh-CN" sz="2000" dirty="0"/>
              </a:p>
              <a:p>
                <a:pPr lvl="1"/>
                <a:r>
                  <a:rPr kumimoji="1" lang="zh-CN" altLang="en-US" sz="2000" dirty="0"/>
                  <a:t>时间复杂度：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 (</m:t>
                    </m:r>
                    <m:sSubSup>
                      <m:sSubSupPr>
                        <m:ctrlP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kumimoji="1" lang="en-US" altLang="zh-CN" sz="2000" dirty="0"/>
              </a:p>
              <a:p>
                <a:pPr lvl="1"/>
                <a:r>
                  <a:rPr kumimoji="1" lang="en-US" altLang="zh-CN" sz="2000" dirty="0"/>
                  <a:t>meet in middle </a:t>
                </a:r>
                <a:r>
                  <a:rPr kumimoji="1" lang="zh-CN" altLang="en-US" sz="2000" dirty="0"/>
                  <a:t>知识点参考 </a:t>
                </a:r>
                <a:r>
                  <a:rPr kumimoji="1" lang="en-US" altLang="zh-CN" sz="2000" dirty="0">
                    <a:hlinkClick r:id="rId2"/>
                  </a:rPr>
                  <a:t>https://oi-wiki.org/search/bidirectional/</a:t>
                </a:r>
                <a:endParaRPr kumimoji="1" lang="en-US" altLang="zh-CN" sz="200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FD87E5A1-5496-5DA0-C4B1-75BBCB2F72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48680"/>
                <a:ext cx="8229600" cy="5976664"/>
              </a:xfrm>
              <a:blipFill>
                <a:blip r:embed="rId3"/>
                <a:stretch>
                  <a:fillRect l="-963" t="-1224" r="-3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F73B10-FD39-4BD9-B018-BC530D2F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AEB7-FA13-4FDF-B93F-B47C8CF4DE02}" type="datetime1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8F03A4-ADD1-CF18-E5AB-226646D34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CSP</a:t>
            </a:r>
            <a:r>
              <a:rPr lang="zh-CN" altLang="en-US"/>
              <a:t>真题选讲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6EDC75-2E94-D824-B0C3-2C6DC347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C1C3-484C-4B43-A6EB-C1EB8D4E05A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490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D87E5A1-5496-5DA0-C4B1-75BBCB2F7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384" y="1844824"/>
            <a:ext cx="8003232" cy="3816424"/>
          </a:xfrm>
        </p:spPr>
        <p:txBody>
          <a:bodyPr>
            <a:normAutofit/>
          </a:bodyPr>
          <a:lstStyle/>
          <a:p>
            <a:pPr algn="just"/>
            <a:r>
              <a:rPr kumimoji="1" lang="zh-CN" altLang="en-US" sz="2400" b="1" dirty="0"/>
              <a:t>点评：</a:t>
            </a:r>
            <a:endParaRPr kumimoji="1" lang="en-US" altLang="zh-CN" sz="2400" b="1" dirty="0"/>
          </a:p>
          <a:p>
            <a:pPr lvl="1" algn="just"/>
            <a:r>
              <a:rPr kumimoji="1" lang="zh-CN" altLang="en-US" sz="2000" dirty="0"/>
              <a:t>此题题意比较简单，而且由于特殊的数据范围，容易想到状压的思路。前面的</a:t>
            </a:r>
            <a:r>
              <a:rPr kumimoji="1" lang="en-US" altLang="zh-CN" sz="2000" dirty="0"/>
              <a:t>20</a:t>
            </a:r>
            <a:r>
              <a:rPr kumimoji="1" lang="zh-CN" altLang="en-US" sz="2000" dirty="0"/>
              <a:t>分部分分需要大家比较熟悉动态规划方法，或者熟练掌握最短路径算法。</a:t>
            </a:r>
            <a:endParaRPr kumimoji="1" lang="en-US" altLang="zh-CN" sz="2000" dirty="0"/>
          </a:p>
          <a:p>
            <a:pPr lvl="1" algn="just"/>
            <a:r>
              <a:rPr kumimoji="1" lang="zh-CN" altLang="en-US" sz="2000" dirty="0"/>
              <a:t>中间</a:t>
            </a:r>
            <a:r>
              <a:rPr kumimoji="1" lang="en-US" altLang="zh-CN" sz="2000" dirty="0"/>
              <a:t>30</a:t>
            </a:r>
            <a:r>
              <a:rPr kumimoji="1" lang="zh-CN" altLang="en-US" sz="2000" dirty="0"/>
              <a:t>分的部分分需要大家掌握状压动态规划算法。</a:t>
            </a:r>
            <a:endParaRPr kumimoji="1" lang="en-US" altLang="zh-CN" sz="2000" dirty="0"/>
          </a:p>
          <a:p>
            <a:pPr lvl="1" algn="just"/>
            <a:r>
              <a:rPr kumimoji="1" lang="zh-CN" altLang="en-US" sz="2000" dirty="0"/>
              <a:t>本题的满分做法只要能够考虑到折半搜索的做法应该也不是很难。</a:t>
            </a:r>
            <a:endParaRPr kumimoji="1" lang="en-US" altLang="zh-CN" sz="20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593AEC-8E51-A455-A1EC-25A37788D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E8CF-23A2-4137-94FA-DE6B4CA21668}" type="datetime1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7FC034-8A40-8632-B1B3-CCFF11CA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CSP</a:t>
            </a:r>
            <a:r>
              <a:rPr lang="zh-CN" altLang="en-US"/>
              <a:t>真题选讲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ED1143-B018-D84C-B6A9-574C5B941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C1C3-484C-4B43-A6EB-C1EB8D4E05A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276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课后作业</a:t>
            </a:r>
            <a:endParaRPr lang="en-SG" altLang="zh-C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0FB65-9068-4A39-AC1D-FCBD0108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3"/>
            <a:ext cx="2133600" cy="365125"/>
          </a:xfrm>
        </p:spPr>
        <p:txBody>
          <a:bodyPr/>
          <a:lstStyle/>
          <a:p>
            <a:fld id="{C4A345F5-E39B-4C55-9853-310E505BCAEF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ACC6F3D-9F70-4F36-93B9-1A3138D98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420" y="1624014"/>
            <a:ext cx="7355160" cy="4525963"/>
          </a:xfrm>
        </p:spPr>
        <p:txBody>
          <a:bodyPr>
            <a:normAutofit/>
          </a:bodyPr>
          <a:lstStyle/>
          <a:p>
            <a:pPr algn="just"/>
            <a:r>
              <a:rPr lang="zh-CN" altLang="en-US" sz="2200" dirty="0"/>
              <a:t>练习上述第</a:t>
            </a:r>
            <a:r>
              <a:rPr lang="en-SG" altLang="zh-CN" sz="2200" dirty="0"/>
              <a:t>1</a:t>
            </a:r>
            <a:r>
              <a:rPr lang="en-US" altLang="zh-CN" sz="2200" dirty="0"/>
              <a:t>-3</a:t>
            </a:r>
            <a:r>
              <a:rPr lang="zh-CN" altLang="en-US" sz="2200" dirty="0"/>
              <a:t>题（选做第</a:t>
            </a:r>
            <a:r>
              <a:rPr lang="en-US" altLang="zh-CN" sz="2200" dirty="0"/>
              <a:t>4</a:t>
            </a:r>
            <a:r>
              <a:rPr lang="zh-CN" altLang="en-US" sz="2200" dirty="0"/>
              <a:t>、</a:t>
            </a:r>
            <a:r>
              <a:rPr lang="en-SG" altLang="zh-CN" sz="2200" dirty="0"/>
              <a:t>5</a:t>
            </a:r>
            <a:r>
              <a:rPr lang="zh-CN" altLang="en-US" sz="2200" dirty="0"/>
              <a:t>题），编写相关代码，注释说明每部分代码的作用。将上述代码及其注释说明整理成一份报告提交至</a:t>
            </a:r>
            <a:r>
              <a:rPr lang="en-US" altLang="zh-CN" sz="2200" dirty="0"/>
              <a:t>YOJ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algn="just" latinLnBrk="1"/>
            <a:r>
              <a:rPr lang="zh-CN" altLang="en-US" sz="2200" dirty="0"/>
              <a:t>代码可以参考 </a:t>
            </a:r>
            <a:r>
              <a:rPr lang="en-US" altLang="zh-CN" sz="2200" dirty="0">
                <a:hlinkClick r:id="rId3"/>
              </a:rPr>
              <a:t>https://github.com/rucdatascience/CCF-CSP-solutions</a:t>
            </a:r>
            <a:r>
              <a:rPr lang="en-US" altLang="zh-CN" sz="2200" dirty="0"/>
              <a:t> 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algn="just" latinLnBrk="1"/>
            <a:r>
              <a:rPr lang="zh-CN" altLang="en-US" sz="2200" dirty="0"/>
              <a:t>也可以在</a:t>
            </a:r>
            <a:r>
              <a:rPr lang="en-US" altLang="zh-CN" sz="2200" dirty="0" err="1"/>
              <a:t>csp</a:t>
            </a:r>
            <a:r>
              <a:rPr lang="zh-CN" altLang="en-US" sz="2200" dirty="0"/>
              <a:t>官网上提交代码测试 </a:t>
            </a:r>
            <a:r>
              <a:rPr lang="en-US" altLang="zh-CN" sz="2200" dirty="0">
                <a:hlinkClick r:id="rId4"/>
              </a:rPr>
              <a:t>http://118.190.20.162</a:t>
            </a:r>
            <a:r>
              <a:rPr lang="en-US" altLang="zh-CN" sz="2200" dirty="0"/>
              <a:t> </a:t>
            </a:r>
            <a:r>
              <a:rPr lang="zh-CN" altLang="en-US" sz="2200" dirty="0"/>
              <a:t>。</a:t>
            </a:r>
            <a:endParaRPr lang="en-SG" altLang="zh-CN" sz="2200" dirty="0"/>
          </a:p>
          <a:p>
            <a:pPr algn="just"/>
            <a:endParaRPr lang="en-SG" sz="2200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4EDA4A-0980-62CE-208A-A82AE3A8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9BE7-2E1E-47E2-A8AA-0FC8B6F96BC9}" type="datetime1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68E6D4-1398-1C1C-208F-52C518A3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CSP</a:t>
            </a:r>
            <a:r>
              <a:rPr lang="zh-CN" altLang="en-US"/>
              <a:t>真题选讲</a:t>
            </a:r>
          </a:p>
        </p:txBody>
      </p:sp>
    </p:spTree>
    <p:extLst>
      <p:ext uri="{BB962C8B-B14F-4D97-AF65-F5344CB8AC3E}">
        <p14:creationId xmlns:p14="http://schemas.microsoft.com/office/powerpoint/2010/main" val="3871793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391026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感谢聆听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052664"/>
            <a:ext cx="6400800" cy="1752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授课教师：孙亚辉</a:t>
            </a:r>
            <a:endParaRPr lang="en-SG" altLang="zh-CN" sz="2800" dirty="0"/>
          </a:p>
          <a:p>
            <a:r>
              <a:rPr lang="zh-CN" altLang="en-US" sz="2800" dirty="0"/>
              <a:t>助教：</a:t>
            </a:r>
            <a:r>
              <a:rPr lang="en-US" altLang="zh-CN" sz="2800" dirty="0"/>
              <a:t>MDND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0FB65-9068-4A39-AC1D-FCBD0108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3"/>
            <a:ext cx="2133600" cy="365125"/>
          </a:xfrm>
        </p:spPr>
        <p:txBody>
          <a:bodyPr/>
          <a:lstStyle/>
          <a:p>
            <a:fld id="{C4A345F5-E39B-4C55-9853-310E505BCAEF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 flipV="1">
            <a:off x="1" y="1793877"/>
            <a:ext cx="9144000" cy="0"/>
          </a:xfrm>
          <a:prstGeom prst="line">
            <a:avLst/>
          </a:prstGeom>
          <a:noFill/>
          <a:ln w="28575">
            <a:solidFill>
              <a:srgbClr val="9E0848"/>
            </a:solidFill>
            <a:round/>
          </a:ln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6383" y="95436"/>
            <a:ext cx="2251239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9">
            <a:extLst>
              <a:ext uri="{FF2B5EF4-FFF2-40B4-BE49-F238E27FC236}">
                <a16:creationId xmlns:a16="http://schemas.microsoft.com/office/drawing/2014/main" id="{A9CBBF55-D0BC-4737-97B8-72AA0D98E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169" y="692698"/>
            <a:ext cx="2731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程序设计实践</a:t>
            </a:r>
            <a:endParaRPr lang="zh-CN" altLang="en-US" sz="2400" dirty="0">
              <a:ea typeface="黑体" panose="02010609060101010101" pitchFamily="49" charset="-122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31388B-667C-B01A-7381-AF78C674D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FEDC-5FFC-4422-9B4C-96A8CE5CBA62}" type="datetime1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99B81F-9320-D632-1B66-3949DF43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CSP</a:t>
            </a:r>
            <a:r>
              <a:rPr lang="zh-CN" altLang="en-US" dirty="0"/>
              <a:t>真题选讲</a:t>
            </a:r>
          </a:p>
        </p:txBody>
      </p:sp>
    </p:spTree>
    <p:extLst>
      <p:ext uri="{BB962C8B-B14F-4D97-AF65-F5344CB8AC3E}">
        <p14:creationId xmlns:p14="http://schemas.microsoft.com/office/powerpoint/2010/main" val="480556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DEF87-4DC7-63F5-0B37-0A1CA4F97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3729"/>
            <a:ext cx="8229600" cy="1143000"/>
          </a:xfrm>
        </p:spPr>
        <p:txBody>
          <a:bodyPr/>
          <a:lstStyle/>
          <a:p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第一题仓库规划</a:t>
            </a:r>
            <a:endParaRPr kumimoji="1"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B9E6D9-48C1-3D49-7535-89C74F0E11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0364" y="1124744"/>
                <a:ext cx="8363272" cy="5257800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sz="2400" b="1" dirty="0"/>
                  <a:t>题目大意：</a:t>
                </a:r>
                <a:endParaRPr kumimoji="1" lang="en-US" altLang="zh-CN" sz="2400" b="1" dirty="0"/>
              </a:p>
              <a:p>
                <a:pPr lvl="1"/>
                <a:r>
                  <a:rPr kumimoji="1" lang="zh-CN" altLang="en-US" sz="2000" dirty="0"/>
                  <a:t>给定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2000" dirty="0"/>
                  <a:t>个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zh-CN" altLang="en-US" sz="2000" dirty="0"/>
                  <a:t> 维编码，定义两个编码间的关系为上下级当且仅当，定义编码方式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kumimoji="1" lang="zh-CN" altLang="en-US" sz="2000" dirty="0"/>
                  <a:t> ，其中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sz="2000" dirty="0"/>
                  <a:t> 为数组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sz="2000" dirty="0"/>
                  <a:t> 的前缀乘积，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kumimoji="1" lang="zh-CN" altLang="en-US" sz="2000" dirty="0"/>
                  <a:t> 且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sz="2000" dirty="0"/>
                  <a:t>。现给定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zh-CN" altLang="en-US" sz="2000" dirty="0"/>
                  <a:t> 及数组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sz="2000" dirty="0"/>
                  <a:t>，求数组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sz="2000" dirty="0"/>
                  <a:t>。</a:t>
                </a:r>
                <a:endParaRPr kumimoji="1" lang="en-US" altLang="zh-CN" sz="2000" dirty="0"/>
              </a:p>
              <a:p>
                <a:r>
                  <a:rPr kumimoji="1" lang="zh-CN" altLang="en-US" sz="2400" b="1" dirty="0"/>
                  <a:t>数据范围与约定：</a:t>
                </a:r>
                <a:endParaRPr kumimoji="1" lang="en-US" altLang="zh-CN" sz="2400" b="1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0&lt;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≤10, 0&lt;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≤1000</m:t>
                    </m:r>
                    <m:r>
                      <a:rPr kumimoji="1" lang="zh-CN" altLang="en-US" sz="20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kumimoji="1" lang="en-SG" altLang="zh-CN" sz="2000" dirty="0"/>
              </a:p>
              <a:p>
                <a:pPr lvl="1"/>
                <a:r>
                  <a:rPr kumimoji="1" lang="zh-CN" altLang="en-US" sz="2000" dirty="0"/>
                  <a:t>对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50%</m:t>
                    </m:r>
                  </m:oMath>
                </a14:m>
                <a:r>
                  <a:rPr kumimoji="1" lang="zh-CN" altLang="en-US" sz="2000" dirty="0"/>
                  <a:t>的数据，</a:t>
                </a:r>
                <a:r>
                  <a:rPr kumimoji="1"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kumimoji="1" lang="zh-CN" altLang="en-US" sz="2000" dirty="0"/>
                  <a:t>。</a:t>
                </a:r>
                <a:endParaRPr kumimoji="1" lang="en-US" altLang="zh-CN" sz="2000" dirty="0"/>
              </a:p>
              <a:p>
                <a:r>
                  <a:rPr kumimoji="1" lang="zh-CN" altLang="en-US" sz="2400" b="1" dirty="0"/>
                  <a:t>题解：</a:t>
                </a:r>
                <a:endParaRPr kumimoji="1" lang="en-US" altLang="zh-CN" sz="2400" b="1" dirty="0"/>
              </a:p>
              <a:p>
                <a:pPr lvl="1"/>
                <a:r>
                  <a:rPr kumimoji="1" lang="zh-CN" altLang="en-US" sz="2000" dirty="0"/>
                  <a:t>当</a:t>
                </a:r>
                <a:r>
                  <a:rPr kumimoji="1"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kumimoji="1" lang="zh-CN" altLang="en-US" sz="2000" dirty="0"/>
                  <a:t>时，将每个仓库连向编码小于它的编号最小仓库即可。</a:t>
                </a:r>
                <a:endParaRPr kumimoji="1" lang="en-US" altLang="zh-CN" sz="2000" dirty="0"/>
              </a:p>
              <a:p>
                <a:pPr lvl="1"/>
                <a:r>
                  <a:rPr kumimoji="1" lang="zh-CN" altLang="en-US" sz="2000" dirty="0"/>
                  <a:t>当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2000" dirty="0"/>
                  <a:t>不为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zh-CN" altLang="en-US" sz="2000" dirty="0"/>
                  <a:t> 时，将原来的一维时的比较扩展到</a:t>
                </a:r>
                <a:r>
                  <a:rPr kumimoji="1"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zh-CN" altLang="en-US" sz="2000" dirty="0"/>
                  <a:t> 维即可。</a:t>
                </a:r>
                <a:endParaRPr kumimoji="1" lang="en-US" altLang="zh-CN" sz="2000" dirty="0">
                  <a:solidFill>
                    <a:srgbClr val="00B0F0"/>
                  </a:solidFill>
                </a:endParaRPr>
              </a:p>
              <a:p>
                <a:pPr lvl="1"/>
                <a:r>
                  <a:rPr kumimoji="1" lang="zh-CN" altLang="en-US" sz="2000" dirty="0"/>
                  <a:t>时间复杂度：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kumimoji="1" lang="zh-CN" altLang="en-US" sz="2000" dirty="0"/>
                  <a:t>。</a:t>
                </a:r>
                <a:endParaRPr kumimoji="1" lang="en-US" altLang="zh-CN" sz="2000" dirty="0"/>
              </a:p>
              <a:p>
                <a:r>
                  <a:rPr kumimoji="1" lang="zh-CN" altLang="en-US" sz="2400" b="1" dirty="0"/>
                  <a:t>点评：</a:t>
                </a:r>
                <a:endParaRPr kumimoji="1" lang="en-US" altLang="zh-CN" sz="2400" b="1" dirty="0"/>
              </a:p>
              <a:p>
                <a:pPr lvl="1"/>
                <a:r>
                  <a:rPr kumimoji="1" lang="zh-CN" altLang="en-US" sz="2000" dirty="0"/>
                  <a:t>签到题，考虑到数据范围较小，直接暴力即可。</a:t>
                </a:r>
                <a:endParaRPr kumimoji="1"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B9E6D9-48C1-3D49-7535-89C74F0E11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0364" y="1124744"/>
                <a:ext cx="8363272" cy="5257800"/>
              </a:xfrm>
              <a:blipFill>
                <a:blip r:embed="rId3"/>
                <a:stretch>
                  <a:fillRect l="-948" t="-1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3903F9-D95E-7015-01FE-E485BA361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AFF9-09EE-4F8F-9F26-37793F6B1FB9}" type="datetime1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F5E805-2A42-3BDE-D46B-763D9F7BB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CSP</a:t>
            </a:r>
            <a:r>
              <a:rPr lang="zh-CN" altLang="en-US"/>
              <a:t>真题选讲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4DF0E-2EBD-2D19-5401-7A77F98A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C1C3-484C-4B43-A6EB-C1EB8D4E05A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576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3A0ED-28D6-A3BD-8DEB-FBEB1F420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7"/>
            <a:ext cx="8229600" cy="1026989"/>
          </a:xfrm>
        </p:spPr>
        <p:txBody>
          <a:bodyPr/>
          <a:lstStyle/>
          <a:p>
            <a:r>
              <a:rPr lang="zh-CN" altLang="en-US" b="1" i="0" u="none" strike="noStrike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第二题 </a:t>
            </a:r>
            <a:r>
              <a:rPr lang="zh-CN" alt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因子化简</a:t>
            </a:r>
            <a:endParaRPr kumimoji="1"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6FE475-7FC6-6285-9EA1-10EFFE03AF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6855" y="836712"/>
                <a:ext cx="8229600" cy="5661248"/>
              </a:xfrm>
            </p:spPr>
            <p:txBody>
              <a:bodyPr>
                <a:noAutofit/>
              </a:bodyPr>
              <a:lstStyle/>
              <a:p>
                <a:pPr>
                  <a:defRPr/>
                </a:pPr>
                <a:r>
                  <a:rPr kumimoji="1" lang="zh-CN" altLang="en-US" sz="2400" b="1" dirty="0">
                    <a:solidFill>
                      <a:prstClr val="black"/>
                    </a:solidFill>
                  </a:rPr>
                  <a:t>题目大意：</a:t>
                </a:r>
                <a:endParaRPr kumimoji="1" lang="en-US" altLang="zh-CN" sz="2400" b="1" dirty="0">
                  <a:solidFill>
                    <a:prstClr val="black"/>
                  </a:solidFill>
                </a:endParaRPr>
              </a:p>
              <a:p>
                <a:pPr lvl="1">
                  <a:defRPr/>
                </a:pPr>
                <a:r>
                  <a:rPr kumimoji="1" lang="zh-CN" altLang="en-US" sz="2000" dirty="0">
                    <a:solidFill>
                      <a:prstClr val="black"/>
                    </a:solidFill>
                  </a:rPr>
                  <a:t>给出</a:t>
                </a:r>
                <a14:m>
                  <m:oMath xmlns:m="http://schemas.openxmlformats.org/officeDocument/2006/math">
                    <m:r>
                      <a:rPr kumimoji="1" lang="en-US" altLang="zh-CN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 组查询，每组查询给一个数字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 和一个阈值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 。要求将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 中所有幂小于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素数因子约去后的值。</a:t>
                </a:r>
                <a:endParaRPr kumimoji="1" lang="en-US" altLang="zh-CN" sz="2000" dirty="0">
                  <a:solidFill>
                    <a:prstClr val="black"/>
                  </a:solidFill>
                </a:endParaRPr>
              </a:p>
              <a:p>
                <a:pPr>
                  <a:defRPr/>
                </a:pPr>
                <a:r>
                  <a:rPr kumimoji="1" lang="zh-CN" altLang="en-US" sz="2400" b="1" dirty="0">
                    <a:solidFill>
                      <a:prstClr val="black"/>
                    </a:solidFill>
                  </a:rPr>
                  <a:t>数据范围与约定：</a:t>
                </a:r>
                <a:endParaRPr kumimoji="1" lang="en-US" altLang="zh-CN" sz="2400" b="1" dirty="0">
                  <a:solidFill>
                    <a:prstClr val="black"/>
                  </a:solidFill>
                </a:endParaRPr>
              </a:p>
              <a:p>
                <a:pPr lvl="1">
                  <a:defRPr/>
                </a:pPr>
                <a:r>
                  <a:rPr kumimoji="1" lang="zh-CN" altLang="en-US" sz="2000" dirty="0">
                    <a:solidFill>
                      <a:prstClr val="black"/>
                    </a:solidFill>
                  </a:rPr>
                  <a:t>对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40%</m:t>
                    </m:r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的数据，</a:t>
                </a:r>
                <a:r>
                  <a:rPr kumimoji="1" lang="en-US" altLang="zh-CN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。</a:t>
                </a:r>
                <a:endParaRPr kumimoji="1" lang="en-US" altLang="zh-CN" sz="2000" dirty="0">
                  <a:solidFill>
                    <a:prstClr val="black"/>
                  </a:solidFill>
                </a:endParaRPr>
              </a:p>
              <a:p>
                <a:pPr lvl="1">
                  <a:defRPr/>
                </a:pPr>
                <a:r>
                  <a:rPr kumimoji="1" lang="zh-CN" altLang="en-US" sz="2000" dirty="0">
                    <a:solidFill>
                      <a:prstClr val="black"/>
                    </a:solidFill>
                  </a:rPr>
                  <a:t>对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80%</m:t>
                    </m:r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的数据，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kumimoji="1"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。</a:t>
                </a:r>
                <a:endParaRPr kumimoji="1" lang="en-US" altLang="zh-CN" sz="2000" dirty="0">
                  <a:solidFill>
                    <a:prstClr val="black"/>
                  </a:solidFill>
                </a:endParaRPr>
              </a:p>
              <a:p>
                <a:pPr lvl="1">
                  <a:defRPr/>
                </a:pPr>
                <a:r>
                  <a:rPr kumimoji="1" lang="zh-CN" altLang="en-US" sz="2000" dirty="0">
                    <a:solidFill>
                      <a:prstClr val="black"/>
                    </a:solidFill>
                  </a:rPr>
                  <a:t>对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kumimoji="1"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0%</m:t>
                    </m:r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的数据，</a:t>
                </a:r>
                <a14:m>
                  <m:oMath xmlns:m="http://schemas.openxmlformats.org/officeDocument/2006/math">
                    <m:r>
                      <a:rPr kumimoji="1" lang="en-US" altLang="zh-CN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kumimoji="1"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kumimoji="1" lang="zh-CN" alt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且</m:t>
                    </m:r>
                    <m:r>
                      <a:rPr kumimoji="1"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1&lt;</m:t>
                    </m:r>
                    <m:r>
                      <a:rPr kumimoji="1"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。</a:t>
                </a:r>
                <a:endParaRPr kumimoji="1" lang="en-US" altLang="zh-CN" sz="2000" dirty="0">
                  <a:solidFill>
                    <a:prstClr val="black"/>
                  </a:solidFill>
                </a:endParaRPr>
              </a:p>
              <a:p>
                <a:pPr>
                  <a:defRPr/>
                </a:pPr>
                <a:r>
                  <a:rPr kumimoji="1" lang="zh-CN" altLang="en-US" sz="2400" b="1" dirty="0">
                    <a:solidFill>
                      <a:prstClr val="black"/>
                    </a:solidFill>
                  </a:rPr>
                  <a:t>题解：</a:t>
                </a:r>
                <a:endParaRPr kumimoji="1" lang="en-US" altLang="zh-CN" sz="2400" b="1" dirty="0">
                  <a:solidFill>
                    <a:prstClr val="black"/>
                  </a:solidFill>
                </a:endParaRPr>
              </a:p>
              <a:p>
                <a:pPr lvl="1">
                  <a:defRPr/>
                </a:pPr>
                <a:r>
                  <a:rPr kumimoji="1" lang="en-US" altLang="zh-CN" sz="2000" dirty="0">
                    <a:solidFill>
                      <a:prstClr val="black"/>
                    </a:solidFill>
                  </a:rPr>
                  <a:t>40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分：先找出一个死循环，枚举 </a:t>
                </a:r>
                <a14:m>
                  <m:oMath xmlns:m="http://schemas.openxmlformats.org/officeDocument/2006/math">
                    <m:r>
                      <a:rPr kumimoji="1" lang="en-US" altLang="zh-CN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2~</m:t>
                    </m:r>
                    <m:r>
                      <m:rPr>
                        <m:sty m:val="p"/>
                      </m:rPr>
                      <a:rPr kumimoji="1" lang="en-US" altLang="zh-CN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 之间。</a:t>
                </a:r>
                <a:endParaRPr kumimoji="1" lang="en-US" altLang="zh-CN" sz="2000" dirty="0">
                  <a:solidFill>
                    <a:prstClr val="black"/>
                  </a:solidFill>
                </a:endParaRPr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80</m:t>
                    </m:r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分：每一次查询枚举</a:t>
                </a:r>
                <a:r>
                  <a:rPr kumimoji="1" lang="en-US" altLang="zh-CN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2~</m:t>
                    </m:r>
                    <m:r>
                      <m:rPr>
                        <m:sty m:val="p"/>
                      </m:rPr>
                      <a:rPr kumimoji="1" lang="en-US" altLang="zh-CN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 作为因子，对</a:t>
                </a:r>
                <a:r>
                  <a:rPr kumimoji="1" lang="en-US" altLang="zh-CN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 进行质因数分解并求约去幂小于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 的因子后的值。时间复杂度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qn</m:t>
                        </m:r>
                      </m:e>
                    </m:d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。</a:t>
                </a:r>
                <a:endParaRPr kumimoji="1" lang="en-US" altLang="zh-CN" sz="2000" dirty="0">
                  <a:solidFill>
                    <a:prstClr val="black"/>
                  </a:solidFill>
                </a:endParaRPr>
              </a:p>
              <a:p>
                <a:pPr lvl="1">
                  <a:defRPr/>
                </a:pPr>
                <a:r>
                  <a:rPr kumimoji="1" lang="zh-CN" altLang="en-US" sz="2000" dirty="0">
                    <a:solidFill>
                      <a:prstClr val="black"/>
                    </a:solidFill>
                  </a:rPr>
                  <a:t>考虑大于等于</a:t>
                </a:r>
                <a14:m>
                  <m:oMath xmlns:m="http://schemas.openxmlformats.org/officeDocument/2006/math">
                    <m:r>
                      <a:rPr kumimoji="1" lang="en-US" altLang="zh-CN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kumimoji="1" lang="zh-CN" alt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 的素数因子至多只有一个，且幂为 </a:t>
                </a:r>
                <a14:m>
                  <m:oMath xmlns:m="http://schemas.openxmlformats.org/officeDocument/2006/math">
                    <m:r>
                      <a:rPr kumimoji="1" lang="en-US" altLang="zh-CN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zh-CN" sz="2000" dirty="0">
                    <a:solidFill>
                      <a:prstClr val="black"/>
                    </a:solidFill>
                  </a:rPr>
                  <a:t> 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。</a:t>
                </a:r>
                <a:endParaRPr kumimoji="1" lang="en-US" altLang="zh-CN" sz="2000" dirty="0">
                  <a:solidFill>
                    <a:prstClr val="black"/>
                  </a:solidFill>
                </a:endParaRPr>
              </a:p>
              <a:p>
                <a:pPr lvl="1">
                  <a:defRPr/>
                </a:pPr>
                <a:r>
                  <a:rPr kumimoji="1" lang="zh-CN" altLang="en-US" sz="2000" dirty="0">
                    <a:solidFill>
                      <a:prstClr val="black"/>
                    </a:solidFill>
                  </a:rPr>
                  <a:t>只需要</a:t>
                </a:r>
                <a:r>
                  <a:rPr kumimoji="1" lang="zh-CN" altLang="en-US" sz="2000" dirty="0">
                    <a:solidFill>
                      <a:srgbClr val="FF0000"/>
                    </a:solidFill>
                  </a:rPr>
                  <a:t>枚举</a:t>
                </a:r>
                <a14:m>
                  <m:oMath xmlns:m="http://schemas.openxmlformats.org/officeDocument/2006/math">
                    <m:r>
                      <a:rPr kumimoji="1" lang="en-US" altLang="zh-CN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2~</m:t>
                    </m:r>
                    <m:rad>
                      <m:radPr>
                        <m:degHide m:val="on"/>
                        <m:ctrlPr>
                          <a:rPr kumimoji="1"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kumimoji="1" lang="zh-CN" altLang="en-US" sz="2000" dirty="0">
                    <a:solidFill>
                      <a:srgbClr val="FF0000"/>
                    </a:solidFill>
                  </a:rPr>
                  <a:t> 的因子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即可，分解完后的数要么为 </a:t>
                </a:r>
                <a14:m>
                  <m:oMath xmlns:m="http://schemas.openxmlformats.org/officeDocument/2006/math">
                    <m:r>
                      <a:rPr kumimoji="1" lang="en-US" altLang="zh-CN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zh-CN" sz="2000" dirty="0">
                    <a:solidFill>
                      <a:prstClr val="black"/>
                    </a:solidFill>
                  </a:rPr>
                  <a:t> 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，要么为一个大质数因子，特判一下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kumimoji="1" lang="en-US" altLang="zh-CN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 的情况即可。</a:t>
                </a:r>
                <a:endParaRPr kumimoji="1" lang="en-US" altLang="zh-CN" sz="2000" dirty="0">
                  <a:solidFill>
                    <a:prstClr val="black"/>
                  </a:solidFill>
                </a:endParaRPr>
              </a:p>
              <a:p>
                <a:pPr lvl="1">
                  <a:defRPr/>
                </a:pPr>
                <a:r>
                  <a:rPr kumimoji="1" lang="zh-CN" altLang="en-US" sz="2000" dirty="0">
                    <a:solidFill>
                      <a:prstClr val="black"/>
                    </a:solidFill>
                  </a:rPr>
                  <a:t>时间复杂度</a:t>
                </a:r>
                <a:r>
                  <a:rPr kumimoji="1" lang="zh-CN" altLang="en-US" sz="2000" dirty="0"/>
                  <a:t>：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q</m:t>
                        </m:r>
                        <m:rad>
                          <m:radPr>
                            <m:degHide m:val="on"/>
                            <m:ctrlPr>
                              <a:rPr kumimoji="1"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。</a:t>
                </a:r>
                <a:endParaRPr kumimoji="1" lang="en-US" altLang="zh-CN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6FE475-7FC6-6285-9EA1-10EFFE03AF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855" y="836712"/>
                <a:ext cx="8229600" cy="5661248"/>
              </a:xfrm>
              <a:blipFill>
                <a:blip r:embed="rId3"/>
                <a:stretch>
                  <a:fillRect l="-1037" t="-1292" b="-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A892FF-200B-6411-0DA0-B4FCF4A18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FCF6-C4ED-4EC7-9285-8744F18C92D1}" type="datetime1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2ADBB1-2687-F832-8598-04BC1DEB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CSP</a:t>
            </a:r>
            <a:r>
              <a:rPr lang="zh-CN" altLang="en-US" dirty="0"/>
              <a:t>真题选讲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DBCDE5-E543-50E9-0077-9278F94E0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C1C3-484C-4B43-A6EB-C1EB8D4E05A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394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3A0ED-28D6-A3BD-8DEB-FBEB1F420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09801"/>
            <a:ext cx="8229600" cy="1143000"/>
          </a:xfrm>
        </p:spPr>
        <p:txBody>
          <a:bodyPr/>
          <a:lstStyle/>
          <a:p>
            <a:r>
              <a:rPr lang="zh-CN" altLang="en-US" b="1" i="0" u="none" strike="noStrike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第三题 树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上搜索</a:t>
            </a:r>
            <a:endParaRPr kumimoji="1"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6FE475-7FC6-6285-9EA1-10EFFE03AF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600" y="1086951"/>
                <a:ext cx="8380805" cy="5661248"/>
              </a:xfrm>
            </p:spPr>
            <p:txBody>
              <a:bodyPr>
                <a:noAutofit/>
              </a:bodyPr>
              <a:lstStyle/>
              <a:p>
                <a:pPr algn="just">
                  <a:defRPr/>
                </a:pPr>
                <a:r>
                  <a:rPr kumimoji="1" lang="zh-CN" altLang="en-US" sz="2400" b="1" dirty="0">
                    <a:solidFill>
                      <a:prstClr val="black"/>
                    </a:solidFill>
                  </a:rPr>
                  <a:t>题目大意：</a:t>
                </a:r>
                <a:endParaRPr kumimoji="1" lang="en-US" altLang="zh-CN" sz="2400" b="1" dirty="0">
                  <a:solidFill>
                    <a:prstClr val="black"/>
                  </a:solidFill>
                </a:endParaRPr>
              </a:p>
              <a:p>
                <a:pPr lvl="1" algn="just">
                  <a:defRPr/>
                </a:pPr>
                <a:r>
                  <a:rPr kumimoji="1" lang="zh-CN" altLang="en-US" sz="2000" dirty="0">
                    <a:solidFill>
                      <a:prstClr val="black"/>
                    </a:solidFill>
                  </a:rPr>
                  <a:t>模拟决策树，给出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altLang="zh-CN" sz="2000" dirty="0">
                    <a:solidFill>
                      <a:prstClr val="black"/>
                    </a:solidFill>
                  </a:rPr>
                  <a:t> 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个查询和一棵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zh-CN" sz="2000" dirty="0">
                    <a:solidFill>
                      <a:prstClr val="black"/>
                    </a:solidFill>
                  </a:rPr>
                  <a:t> 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个节点带权树，对于每个查询，每次寻找带权树中子树权值和与子树外权值和差距最小的节点，若查询节点在该节点子树内，则在子树内继续查询，否则在子树外继续查询，直到最后剩下的点即为查询点。</a:t>
                </a:r>
                <a:endParaRPr kumimoji="1" lang="en-US" altLang="zh-CN" sz="2000" dirty="0">
                  <a:solidFill>
                    <a:prstClr val="black"/>
                  </a:solidFill>
                </a:endParaRPr>
              </a:p>
              <a:p>
                <a:pPr algn="just">
                  <a:defRPr/>
                </a:pPr>
                <a:r>
                  <a:rPr kumimoji="1" lang="zh-CN" altLang="en-US" sz="2400" b="1" dirty="0">
                    <a:solidFill>
                      <a:prstClr val="black"/>
                    </a:solidFill>
                  </a:rPr>
                  <a:t>数据范围与约定：</a:t>
                </a:r>
                <a:endParaRPr kumimoji="1" lang="en-US" altLang="zh-CN" sz="2400" b="1" dirty="0">
                  <a:solidFill>
                    <a:prstClr val="black"/>
                  </a:solidFill>
                </a:endParaRPr>
              </a:p>
              <a:p>
                <a:pPr lvl="1" algn="just">
                  <a:defRPr/>
                </a:pPr>
                <a:r>
                  <a:rPr kumimoji="1" lang="zh-CN" altLang="en-US" sz="2000" dirty="0">
                    <a:solidFill>
                      <a:prstClr val="black"/>
                    </a:solidFill>
                  </a:rPr>
                  <a:t>对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20%</m:t>
                    </m:r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数据，各类别权重相等，且每个类别的上级类别都是根类别。</a:t>
                </a:r>
                <a:endParaRPr kumimoji="1" lang="en-US" altLang="zh-CN" sz="2000" dirty="0">
                  <a:solidFill>
                    <a:prstClr val="black"/>
                  </a:solidFill>
                </a:endParaRPr>
              </a:p>
              <a:p>
                <a:pPr lvl="1" algn="just">
                  <a:defRPr/>
                </a:pPr>
                <a:r>
                  <a:rPr kumimoji="1" lang="zh-CN" altLang="en-US" sz="2000" dirty="0">
                    <a:solidFill>
                      <a:prstClr val="black"/>
                    </a:solidFill>
                  </a:rPr>
                  <a:t>对另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20%</m:t>
                    </m:r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数据，各类别权重相等，且每个类别至多有一个下级类别。</a:t>
                </a:r>
                <a:endParaRPr kumimoji="1" lang="en-US" altLang="zh-CN" sz="2000" dirty="0">
                  <a:solidFill>
                    <a:prstClr val="black"/>
                  </a:solidFill>
                </a:endParaRPr>
              </a:p>
              <a:p>
                <a:pPr lvl="1" algn="just">
                  <a:defRPr/>
                </a:pPr>
                <a:r>
                  <a:rPr kumimoji="1" lang="zh-CN" altLang="en-US" sz="2000" dirty="0">
                    <a:solidFill>
                      <a:prstClr val="black"/>
                    </a:solidFill>
                  </a:rPr>
                  <a:t>对前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60%</m:t>
                    </m:r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的数据，</a:t>
                </a:r>
                <a:r>
                  <a:rPr kumimoji="1" lang="en-US" altLang="zh-CN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≤100 </m:t>
                    </m:r>
                    <m:r>
                      <a:rPr kumimoji="1" lang="zh-CN" alt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且</m:t>
                    </m:r>
                    <m:r>
                      <a:rPr kumimoji="1"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kumimoji="1"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≤10 </m:t>
                    </m:r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。</a:t>
                </a:r>
                <a:endParaRPr kumimoji="1" lang="en-US" altLang="zh-CN" sz="2000" dirty="0">
                  <a:solidFill>
                    <a:prstClr val="black"/>
                  </a:solidFill>
                </a:endParaRPr>
              </a:p>
              <a:p>
                <a:pPr lvl="1" algn="just">
                  <a:defRPr/>
                </a:pPr>
                <a:r>
                  <a:rPr kumimoji="1" lang="zh-CN" altLang="en-US" sz="2000" dirty="0">
                    <a:solidFill>
                      <a:prstClr val="black"/>
                    </a:solidFill>
                  </a:rPr>
                  <a:t>对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100%</m:t>
                    </m:r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的数据，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≤2000 </m:t>
                    </m:r>
                    <m:r>
                      <a:rPr kumimoji="1" lang="zh-CN" alt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且</m:t>
                    </m:r>
                    <m:r>
                      <a:rPr kumimoji="1"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kumimoji="1"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≤100 </m:t>
                    </m:r>
                    <m:r>
                      <a:rPr kumimoji="1" lang="zh-CN" alt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且</m:t>
                    </m:r>
                    <m:r>
                      <a:rPr kumimoji="1"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zh-CN" alt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kumimoji="1"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kumimoji="1"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。</a:t>
                </a:r>
                <a:endParaRPr kumimoji="1" lang="en-US" altLang="zh-CN" sz="2000" dirty="0">
                  <a:solidFill>
                    <a:prstClr val="black"/>
                  </a:solidFill>
                </a:endParaRPr>
              </a:p>
              <a:p>
                <a:pPr algn="just">
                  <a:defRPr/>
                </a:pPr>
                <a:r>
                  <a:rPr kumimoji="1" lang="zh-CN" altLang="en-US" sz="2400" b="1" dirty="0">
                    <a:solidFill>
                      <a:prstClr val="black"/>
                    </a:solidFill>
                  </a:rPr>
                  <a:t>题解：</a:t>
                </a:r>
                <a:endParaRPr kumimoji="1" lang="en-US" altLang="zh-CN" sz="2400" b="1" dirty="0">
                  <a:solidFill>
                    <a:prstClr val="black"/>
                  </a:solidFill>
                </a:endParaRPr>
              </a:p>
              <a:p>
                <a:pPr lvl="1" algn="just">
                  <a:defRPr/>
                </a:pP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20 </m:t>
                    </m:r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分：就是一颗菊花树，按照编号最小的叶子节点逐个查询。</a:t>
                </a:r>
                <a:endParaRPr kumimoji="1" lang="en-US" altLang="zh-CN" sz="2000" dirty="0">
                  <a:solidFill>
                    <a:prstClr val="black"/>
                  </a:solidFill>
                </a:endParaRPr>
              </a:p>
              <a:p>
                <a:pPr lvl="1" algn="just">
                  <a:defRPr/>
                </a:pPr>
                <a14:m>
                  <m:oMath xmlns:m="http://schemas.openxmlformats.org/officeDocument/2006/math">
                    <m:r>
                      <a:rPr kumimoji="1" lang="zh-CN" alt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另外</m:t>
                    </m:r>
                    <m:r>
                      <a:rPr kumimoji="1"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20 </m:t>
                    </m:r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分：就是一条链的情况，肯定是先找出链上的中点，然后考虑查询节点是在中点的哪一半边，后继续递归查询即可。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6FE475-7FC6-6285-9EA1-10EFFE03AF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600" y="1086951"/>
                <a:ext cx="8380805" cy="5661248"/>
              </a:xfrm>
              <a:blipFill>
                <a:blip r:embed="rId2"/>
                <a:stretch>
                  <a:fillRect l="-1019" t="-1292" r="-3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14F99-F7F9-DFDA-DF8F-8CAE6B9FC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E2A2-4506-4EDC-9101-83DF7AB0201E}" type="datetime1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BE3C01-7CC2-F281-33AA-C2A3104B4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CSP</a:t>
            </a:r>
            <a:r>
              <a:rPr lang="zh-CN" altLang="en-US"/>
              <a:t>真题选讲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719FB-4463-B9B8-0AAE-41192532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C1C3-484C-4B43-A6EB-C1EB8D4E05A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641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E660A0-45F8-097F-F289-BCD197D1B7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544" y="476672"/>
                <a:ext cx="7992888" cy="612068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𝟔𝟎</m:t>
                    </m:r>
                  </m:oMath>
                </a14:m>
                <a:r>
                  <a:rPr kumimoji="1" lang="zh-CN" altLang="en-US" sz="2400" b="1" dirty="0"/>
                  <a:t>分解法：</a:t>
                </a:r>
                <a:r>
                  <a:rPr kumimoji="1" lang="en-US" altLang="zh-CN" sz="240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kumimoji="1"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  <m:r>
                      <a:rPr kumimoji="1"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且</m:t>
                    </m:r>
                    <m:r>
                      <a:rPr kumimoji="1"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kumimoji="1"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kumimoji="1"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sz="2400" b="1" dirty="0"/>
              </a:p>
              <a:p>
                <a:pPr lvl="1"/>
                <a:r>
                  <a:rPr kumimoji="1" lang="zh-CN" altLang="en-US" sz="2000" dirty="0">
                    <a:solidFill>
                      <a:prstClr val="black"/>
                    </a:solidFill>
                  </a:rPr>
                  <a:t>根据题意暴力，对于每一个询问，</a:t>
                </a:r>
                <a:r>
                  <a:rPr kumimoji="1" lang="zh-CN" altLang="en-US" sz="2000" dirty="0">
                    <a:solidFill>
                      <a:srgbClr val="FF0000"/>
                    </a:solidFill>
                  </a:rPr>
                  <a:t>暴力模拟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查询过程（</a:t>
                </a:r>
                <a:r>
                  <a:rPr kumimoji="1" lang="en-US" altLang="zh-CN" sz="2000" dirty="0">
                    <a:solidFill>
                      <a:prstClr val="black"/>
                    </a:solidFill>
                  </a:rPr>
                  <a:t>1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、统计树上个节点权重，</a:t>
                </a:r>
                <a:r>
                  <a:rPr kumimoji="1" lang="en-US" altLang="zh-CN" sz="2000" dirty="0">
                    <a:solidFill>
                      <a:prstClr val="black"/>
                    </a:solidFill>
                  </a:rPr>
                  <a:t>2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、选择权重最小点，</a:t>
                </a:r>
                <a:r>
                  <a:rPr kumimoji="1" lang="en-US" altLang="zh-CN" sz="2000" dirty="0">
                    <a:solidFill>
                      <a:prstClr val="black"/>
                    </a:solidFill>
                  </a:rPr>
                  <a:t>3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、判断查询点位置，</a:t>
                </a:r>
                <a:r>
                  <a:rPr kumimoji="1" lang="en-US" altLang="zh-CN" sz="2000" dirty="0">
                    <a:solidFill>
                      <a:prstClr val="black"/>
                    </a:solidFill>
                  </a:rPr>
                  <a:t>4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、重复以上步骤）。时间复杂度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 ，不过这题开的比较宽，常数小的话能直接过。</a:t>
                </a:r>
                <a:endParaRPr kumimoji="1" lang="en-US" altLang="zh-CN" sz="2000" dirty="0">
                  <a:solidFill>
                    <a:prstClr val="black"/>
                  </a:solidFill>
                </a:endParaRPr>
              </a:p>
              <a:p>
                <a:pPr marL="457189" lvl="1" indent="0">
                  <a:buNone/>
                </a:pPr>
                <a:endParaRPr kumimoji="1" lang="en-US" altLang="zh-CN" sz="2000" dirty="0"/>
              </a:p>
              <a:p>
                <a:r>
                  <a:rPr kumimoji="1" lang="zh-CN" altLang="en-US" sz="2400" b="1" dirty="0"/>
                  <a:t>满分做法</a:t>
                </a:r>
                <a:r>
                  <a:rPr kumimoji="1" lang="en-US" altLang="zh-CN" sz="2400" b="1" dirty="0"/>
                  <a:t>1</a:t>
                </a:r>
                <a:r>
                  <a:rPr kumimoji="1" lang="zh-CN" altLang="en-US" sz="2400" b="1" dirty="0"/>
                  <a:t>：暴力优化</a:t>
                </a:r>
                <a:endParaRPr kumimoji="1" lang="en-US" altLang="zh-CN" sz="2400" b="1" dirty="0"/>
              </a:p>
              <a:p>
                <a:pPr lvl="1"/>
                <a:r>
                  <a:rPr kumimoji="1" lang="zh-CN" altLang="en-US" sz="2000" dirty="0"/>
                  <a:t>可以发现在不同询问的查询中有相当一部分是</a:t>
                </a:r>
                <a:r>
                  <a:rPr kumimoji="1" lang="zh-CN" altLang="en-US" sz="2000" dirty="0">
                    <a:solidFill>
                      <a:srgbClr val="FF0000"/>
                    </a:solidFill>
                  </a:rPr>
                  <a:t>重复冗余</a:t>
                </a:r>
                <a:r>
                  <a:rPr kumimoji="1" lang="zh-CN" altLang="en-US" sz="2000" dirty="0"/>
                  <a:t>的。每一次查询的值记录下来。避免重复计算。</a:t>
                </a:r>
                <a:endParaRPr kumimoji="1" lang="en-US" altLang="zh-CN" sz="2000" dirty="0"/>
              </a:p>
              <a:p>
                <a:pPr lvl="1"/>
                <a:endParaRPr kumimoji="1" lang="en-US" altLang="zh-CN" sz="2000" dirty="0"/>
              </a:p>
              <a:p>
                <a:pPr lvl="1"/>
                <a:endParaRPr kumimoji="1" lang="en-US" altLang="zh-CN" sz="2000" dirty="0"/>
              </a:p>
              <a:p>
                <a:pPr lvl="1"/>
                <a:endParaRPr kumimoji="1" lang="en-US" altLang="zh-CN" sz="2000" dirty="0"/>
              </a:p>
              <a:p>
                <a:pPr lvl="1"/>
                <a:endParaRPr kumimoji="1" lang="en-US" altLang="zh-CN" sz="2000" dirty="0"/>
              </a:p>
              <a:p>
                <a:pPr lvl="1"/>
                <a:endParaRPr kumimoji="1" lang="en-US" altLang="zh-CN" sz="2000" dirty="0"/>
              </a:p>
              <a:p>
                <a:pPr lvl="1"/>
                <a:r>
                  <a:rPr kumimoji="1" lang="zh-CN" altLang="en-US" sz="2000" dirty="0"/>
                  <a:t>时间复杂度为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𝑛𝑚</m:t>
                        </m:r>
                      </m:e>
                    </m:d>
                  </m:oMath>
                </a14:m>
                <a:r>
                  <a:rPr kumimoji="1" lang="zh-CN" altLang="en-US" sz="2000" dirty="0"/>
                  <a:t>。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E660A0-45F8-097F-F289-BCD197D1B7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476672"/>
                <a:ext cx="7992888" cy="6120680"/>
              </a:xfrm>
              <a:blipFill>
                <a:blip r:embed="rId2"/>
                <a:stretch>
                  <a:fillRect l="-1068" t="-1195" r="-3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E117A862-B140-A4BE-775F-833E2A695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747" y="3789040"/>
            <a:ext cx="5580511" cy="1519376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295A6-A616-2560-F844-298223CB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7FDC-0663-4F19-9D17-AA004F362EFE}" type="datetime1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7B63E0-EA4E-8541-A309-5F6F4BA37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CSP</a:t>
            </a:r>
            <a:r>
              <a:rPr lang="zh-CN" altLang="en-US"/>
              <a:t>真题选讲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0EEB8D-5437-D3DC-B825-1F4E7057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C1C3-484C-4B43-A6EB-C1EB8D4E05A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385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97608F-D49C-9AD0-C393-75475B1A35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404664"/>
                <a:ext cx="8229600" cy="6264696"/>
              </a:xfrm>
            </p:spPr>
            <p:txBody>
              <a:bodyPr>
                <a:noAutofit/>
              </a:bodyPr>
              <a:lstStyle/>
              <a:p>
                <a:r>
                  <a:rPr kumimoji="1" lang="zh-CN" altLang="en-US" sz="2400" b="1" dirty="0"/>
                  <a:t>题解：满分做法 </a:t>
                </a:r>
                <a:r>
                  <a:rPr kumimoji="1" lang="en-US" altLang="zh-CN" sz="2400" b="1" dirty="0"/>
                  <a:t>2</a:t>
                </a:r>
              </a:p>
              <a:p>
                <a:pPr lvl="1"/>
                <a:r>
                  <a:rPr kumimoji="1" lang="zh-CN" altLang="en-US" sz="2000" dirty="0"/>
                  <a:t>可以发现，每次查询中，搜索的路径其实是固定的。每一次都是从根节点开始寻找权重最小点，然后分两边（一边是权重最小点，一边是根节点）继续查询。</a:t>
                </a:r>
                <a:endParaRPr kumimoji="1" lang="en-US" altLang="zh-CN" sz="2000" dirty="0"/>
              </a:p>
              <a:p>
                <a:pPr lvl="1"/>
                <a:endParaRPr kumimoji="1" lang="en-US" altLang="zh-CN" sz="2000" dirty="0"/>
              </a:p>
              <a:p>
                <a:pPr lvl="1"/>
                <a:endParaRPr kumimoji="1" lang="en-US" altLang="zh-CN" sz="2000" dirty="0"/>
              </a:p>
              <a:p>
                <a:pPr lvl="1"/>
                <a:endParaRPr kumimoji="1" lang="en-US" altLang="zh-CN" sz="2000" dirty="0"/>
              </a:p>
              <a:p>
                <a:pPr marL="457189" lvl="1" indent="0">
                  <a:buNone/>
                </a:pPr>
                <a:endParaRPr kumimoji="1" lang="en-US" altLang="zh-CN" sz="2000" dirty="0"/>
              </a:p>
              <a:p>
                <a:pPr marL="457189" lvl="1" indent="0">
                  <a:buNone/>
                </a:pPr>
                <a:endParaRPr kumimoji="1" lang="en-US" altLang="zh-CN" sz="2000" dirty="0"/>
              </a:p>
              <a:p>
                <a:pPr lvl="1"/>
                <a:r>
                  <a:rPr kumimoji="1" lang="zh-CN" altLang="en-US" sz="2000" dirty="0"/>
                  <a:t>因此可以考虑</a:t>
                </a:r>
                <a:r>
                  <a:rPr kumimoji="1" lang="zh-CN" altLang="en-US" sz="2000" dirty="0">
                    <a:solidFill>
                      <a:srgbClr val="FF0000"/>
                    </a:solidFill>
                  </a:rPr>
                  <a:t>先构建出来搜索树</a:t>
                </a:r>
                <a:r>
                  <a:rPr kumimoji="1" lang="zh-CN" altLang="en-US" sz="2000" dirty="0"/>
                  <a:t>。最后在构建出来的搜索树中快速查询即可。建树过程为：</a:t>
                </a:r>
                <a:r>
                  <a:rPr kumimoji="1" lang="en-US" altLang="zh-CN" sz="2000" dirty="0"/>
                  <a:t>1</a:t>
                </a:r>
                <a:r>
                  <a:rPr kumimoji="1" lang="zh-CN" altLang="en-US" sz="2000" dirty="0"/>
                  <a:t>、以当前递归子树根为根节点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𝑟𝑡</m:t>
                    </m:r>
                  </m:oMath>
                </a14:m>
                <a:r>
                  <a:rPr kumimoji="1" lang="zh-CN" altLang="en-US" sz="2000" dirty="0"/>
                  <a:t>；</a:t>
                </a:r>
                <a:r>
                  <a:rPr kumimoji="1" lang="en-US" altLang="zh-CN" sz="2000" dirty="0"/>
                  <a:t>2</a:t>
                </a:r>
                <a:r>
                  <a:rPr kumimoji="1" lang="zh-CN" altLang="en-US" sz="2000" dirty="0"/>
                  <a:t>、寻找子树中权重最小点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zh-CN" altLang="en-US" sz="2000" i="1" dirty="0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r>
                  <a:rPr kumimoji="1" lang="en-US" altLang="zh-CN" sz="2000" dirty="0"/>
                  <a:t>3</a:t>
                </a:r>
                <a:r>
                  <a:rPr kumimoji="1" lang="zh-CN" altLang="en-US" sz="2000" dirty="0"/>
                  <a:t>、寻找子树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zh-CN" altLang="en-US" sz="2000" dirty="0"/>
                  <a:t> 中的权重最小点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kumimoji="1" lang="zh-CN" altLang="en-US" sz="2000" dirty="0"/>
                  <a:t>记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][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]=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zh-CN" altLang="en-US" sz="2000" dirty="0"/>
                  <a:t> ，递归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zh-CN" altLang="en-US" sz="20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kumimoji="1" lang="en-US" altLang="zh-CN" sz="2000" dirty="0"/>
                  <a:t>4</a:t>
                </a:r>
                <a:r>
                  <a:rPr kumimoji="1" lang="zh-CN" altLang="en-US" sz="2000" dirty="0"/>
                  <a:t>、删除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zh-CN" altLang="en-US" sz="2000" dirty="0"/>
                  <a:t> 子树，并在剩余</a:t>
                </a:r>
                <a:r>
                  <a:rPr kumimoji="1" lang="en-US" altLang="zh-CN" sz="2000" dirty="0"/>
                  <a:t>rt</a:t>
                </a:r>
                <a:r>
                  <a:rPr kumimoji="1" lang="zh-CN" altLang="en-US" sz="2000" dirty="0"/>
                  <a:t>子树中寻找另一个权重最小点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zh-CN" altLang="en-US" sz="20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kumimoji="1" lang="zh-CN" altLang="en-US" sz="2000" dirty="0"/>
                  <a:t>记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][</m:t>
                    </m:r>
                    <m:r>
                      <m:rPr>
                        <m:sty m:val="p"/>
                      </m:rPr>
                      <a:rPr kumimoji="1" lang="en-US" altLang="zh-CN" sz="2000" i="1" dirty="0">
                        <a:latin typeface="Cambria Math" panose="02040503050406030204" pitchFamily="18" charset="0"/>
                      </a:rPr>
                      <m:t>false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]=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1" lang="zh-CN" altLang="en-US" sz="2000" dirty="0"/>
                  <a:t> ，递归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1" lang="zh-CN" altLang="en-US" sz="2000" dirty="0"/>
                  <a:t>。</a:t>
                </a:r>
                <a:endParaRPr kumimoji="1" lang="en-US" altLang="zh-CN" sz="2000" dirty="0"/>
              </a:p>
              <a:p>
                <a:pPr lvl="1"/>
                <a:r>
                  <a:rPr kumimoji="1" lang="zh-CN" altLang="en-US" sz="2000" dirty="0"/>
                  <a:t>由于这样的递归最多</a:t>
                </a:r>
                <a14:m>
                  <m:oMath xmlns:m="http://schemas.openxmlformats.org/officeDocument/2006/math">
                    <m:r>
                      <a:rPr kumimoji="1" lang="en-US" altLang="zh-CN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zh-CN" altLang="en-US" sz="2000" dirty="0"/>
                  <a:t> 次，并且每次递归操作复杂度为</a:t>
                </a:r>
                <a:r>
                  <a:rPr kumimoji="1"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000" dirty="0"/>
                  <a:t>，则搜索树构建复杂度为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kumimoji="1" lang="zh-CN" altLang="en-US" sz="2000" dirty="0"/>
                  <a:t>之后每一次查询还需要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000" dirty="0"/>
                  <a:t>的时间，因此总体时间复杂度为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𝑛𝑚</m:t>
                        </m:r>
                      </m:e>
                    </m:d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lvl="1"/>
                <a:endParaRPr kumimoji="1"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97608F-D49C-9AD0-C393-75475B1A35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04664"/>
                <a:ext cx="8229600" cy="6264696"/>
              </a:xfrm>
              <a:blipFill>
                <a:blip r:embed="rId3"/>
                <a:stretch>
                  <a:fillRect l="-963" t="-1167" r="-3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4AC99656-711D-7619-CF16-250949A02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7" y="2054183"/>
            <a:ext cx="5580511" cy="1519376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CEBAEB-3ED6-157A-55CC-927AD1071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93D2-0309-48C5-8B05-2EC3EF6BDF45}" type="datetime1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8D93B4-D091-DCC8-273A-81B05180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CSP</a:t>
            </a:r>
            <a:r>
              <a:rPr lang="zh-CN" altLang="en-US" dirty="0"/>
              <a:t>真题选讲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58097F-9AF5-D258-D679-502CD2048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C1C3-484C-4B43-A6EB-C1EB8D4E05A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031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97608F-D49C-9AD0-C393-75475B1A35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332656"/>
                <a:ext cx="8229600" cy="6264696"/>
              </a:xfrm>
            </p:spPr>
            <p:txBody>
              <a:bodyPr>
                <a:noAutofit/>
              </a:bodyPr>
              <a:lstStyle/>
              <a:p>
                <a:r>
                  <a:rPr kumimoji="1" lang="zh-CN" altLang="en-US" sz="2400" b="1" dirty="0"/>
                  <a:t>题解：满分做法 </a:t>
                </a:r>
                <a:r>
                  <a:rPr kumimoji="1" lang="en-US" altLang="zh-CN" sz="2400" b="1" dirty="0"/>
                  <a:t>3</a:t>
                </a:r>
              </a:p>
              <a:p>
                <a:pPr lvl="1"/>
                <a:r>
                  <a:rPr kumimoji="1" lang="zh-CN" altLang="en-US" sz="2000" dirty="0"/>
                  <a:t>可以发现查询是离线的，可以考虑类似整体二分的思路。整体二分参考内容 </a:t>
                </a:r>
                <a:r>
                  <a:rPr kumimoji="1" lang="en-US" altLang="zh-CN" sz="2000" dirty="0">
                    <a:hlinkClick r:id="rId2"/>
                  </a:rPr>
                  <a:t>https://oi-wiki.org/basic/binary/</a:t>
                </a:r>
                <a:r>
                  <a:rPr kumimoji="1" lang="zh-CN" altLang="en-US" sz="2000" dirty="0"/>
                  <a:t>。整体二分的主要思路就是</a:t>
                </a:r>
                <a:r>
                  <a:rPr kumimoji="1" lang="zh-CN" altLang="en-US" sz="2000" dirty="0">
                    <a:solidFill>
                      <a:srgbClr val="FF0000"/>
                    </a:solidFill>
                  </a:rPr>
                  <a:t>把多个查询一起解决</a:t>
                </a:r>
                <a:r>
                  <a:rPr kumimoji="1" lang="zh-CN" altLang="en-US" sz="2000" dirty="0"/>
                  <a:t>。</a:t>
                </a:r>
                <a:endParaRPr kumimoji="1" lang="en-US" altLang="zh-CN" sz="2000" dirty="0"/>
              </a:p>
              <a:p>
                <a:pPr lvl="1"/>
                <a:r>
                  <a:rPr kumimoji="1" lang="zh-CN" altLang="en-US" sz="2000" dirty="0"/>
                  <a:t>考虑如下过程，对于所有的询问，我们首先选择权重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kumimoji="1" lang="zh-CN" alt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kumimoji="1" lang="zh-CN" altLang="en-US" sz="2000" dirty="0"/>
                  <a:t> 最小的类别点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zh-CN" altLang="en-US" sz="2000" dirty="0"/>
                  <a:t>，此时我们可以将查询分成两类，一类是存在于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CN" sz="2000" dirty="0"/>
                  <a:t> </a:t>
                </a:r>
                <a:r>
                  <a:rPr kumimoji="1" lang="zh-CN" altLang="en-US" sz="2000" dirty="0"/>
                  <a:t>的子树内，一类是存在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CN" sz="2000" dirty="0"/>
                  <a:t> </a:t>
                </a:r>
                <a:r>
                  <a:rPr kumimoji="1" lang="zh-CN" altLang="en-US" sz="2000" dirty="0"/>
                  <a:t>的子树外。此时我们将这些查询分成两类，并进行递归查询。在递归的查询过程中，需要维护一下查询路径。</a:t>
                </a:r>
                <a:endParaRPr kumimoji="1" lang="en-US" altLang="zh-CN" sz="2000" dirty="0"/>
              </a:p>
              <a:p>
                <a:pPr lvl="1"/>
                <a:r>
                  <a:rPr kumimoji="1" lang="zh-CN" altLang="en-US" sz="2000" dirty="0"/>
                  <a:t>当最后只剩下一个点时，则查询路径已经确认。</a:t>
                </a:r>
                <a:endParaRPr kumimoji="1" lang="en-US" altLang="zh-CN" sz="2000" dirty="0"/>
              </a:p>
              <a:p>
                <a:pPr lvl="1"/>
                <a:r>
                  <a:rPr kumimoji="1" lang="zh-CN" altLang="en-US" sz="2000" dirty="0"/>
                  <a:t>时间复杂度：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𝑛𝑚</m:t>
                        </m:r>
                      </m:e>
                    </m:d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457189" lvl="1" indent="0">
                  <a:spcBef>
                    <a:spcPts val="100"/>
                  </a:spcBef>
                  <a:buNone/>
                </a:pPr>
                <a:endParaRPr kumimoji="1" lang="en-US" altLang="zh-CN" sz="1600" dirty="0"/>
              </a:p>
              <a:p>
                <a:r>
                  <a:rPr kumimoji="1" lang="zh-CN" altLang="en-US" sz="2400" b="1" dirty="0"/>
                  <a:t>点评：</a:t>
                </a:r>
                <a:endParaRPr kumimoji="1" lang="en-US" altLang="zh-CN" sz="2400" b="1" dirty="0"/>
              </a:p>
              <a:p>
                <a:pPr lvl="1"/>
                <a:r>
                  <a:rPr kumimoji="1" lang="zh-CN" altLang="en-US" sz="2000" dirty="0"/>
                  <a:t>这道题出的我认为还是比较好的，首先模型比较经典，就是一个决策树，其次部分分比较足，而且菊花树，链的部分分都有。</a:t>
                </a:r>
                <a:endParaRPr kumimoji="1" lang="en-US" altLang="zh-CN" sz="2000" dirty="0"/>
              </a:p>
              <a:p>
                <a:pPr lvl="1"/>
                <a:r>
                  <a:rPr kumimoji="1" lang="zh-CN" altLang="en-US" sz="2000" dirty="0"/>
                  <a:t>此外，这道题做法还是非常多的，有暴力的记忆化优化，有提前构建搜索树，还有类似整体二分的做法来缩小查询规模。网上似乎还有些别的做法，感兴趣的同学可以去了解一下。</a:t>
                </a:r>
                <a:endParaRPr kumimoji="1"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97608F-D49C-9AD0-C393-75475B1A35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32656"/>
                <a:ext cx="8229600" cy="6264696"/>
              </a:xfrm>
              <a:blipFill>
                <a:blip r:embed="rId3"/>
                <a:stretch>
                  <a:fillRect l="-963" t="-1168" r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4CB2D4-A5EF-EF31-D360-05A74D71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7B01-32B2-4FDF-9BD4-85DC9A577BDD}" type="datetime1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9E86EF-87A4-D2F7-B544-7C933E10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CSP</a:t>
            </a:r>
            <a:r>
              <a:rPr lang="zh-CN" altLang="en-US"/>
              <a:t>真题选讲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42FC54-5743-1D74-0887-31BBEFCD0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C1C3-484C-4B43-A6EB-C1EB8D4E05A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07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12371-D726-BBDF-FA3B-BDF96D1D4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1189"/>
            <a:ext cx="8229600" cy="1143000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第四题 宝藏</a:t>
            </a:r>
            <a:endParaRPr kumimoji="1"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5272C7-3787-2BAD-C098-C69BFB400B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347" y="1412778"/>
                <a:ext cx="7992888" cy="4525963"/>
              </a:xfrm>
            </p:spPr>
            <p:txBody>
              <a:bodyPr/>
              <a:lstStyle/>
              <a:p>
                <a:r>
                  <a:rPr kumimoji="1" lang="zh-CN" altLang="en-US" sz="2400" b="1" dirty="0">
                    <a:solidFill>
                      <a:prstClr val="black"/>
                    </a:solidFill>
                  </a:rPr>
                  <a:t>题目大意：</a:t>
                </a:r>
                <a:endParaRPr kumimoji="1" lang="en-US" altLang="zh-CN" sz="2400" b="1" dirty="0">
                  <a:solidFill>
                    <a:prstClr val="black"/>
                  </a:solidFill>
                </a:endParaRPr>
              </a:p>
              <a:p>
                <a:pPr lvl="1"/>
                <a:r>
                  <a:rPr kumimoji="1" lang="zh-CN" altLang="en-US" sz="2000" dirty="0">
                    <a:solidFill>
                      <a:prstClr val="black"/>
                    </a:solidFill>
                  </a:rPr>
                  <a:t>要求维护编号为</a:t>
                </a:r>
                <a14:m>
                  <m:oMath xmlns:m="http://schemas.openxmlformats.org/officeDocument/2006/math">
                    <m:r>
                      <a:rPr kumimoji="1" lang="en-US" altLang="zh-CN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1∼</m:t>
                    </m:r>
                    <m:r>
                      <a:rPr kumimoji="1"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 的操作序列，序列中包含以下三种操作：</a:t>
                </a:r>
                <a:endParaRPr kumimoji="1" lang="en-US" altLang="zh-CN" sz="2000" dirty="0">
                  <a:solidFill>
                    <a:prstClr val="black"/>
                  </a:solidFill>
                </a:endParaRPr>
              </a:p>
              <a:p>
                <a:pPr lvl="1"/>
                <a:r>
                  <a:rPr kumimoji="1" lang="en-US" altLang="zh-CN" sz="2000" dirty="0">
                    <a:solidFill>
                      <a:prstClr val="black"/>
                    </a:solidFill>
                  </a:rPr>
                  <a:t>1.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 在队列队首插入一个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2∗2</m:t>
                    </m:r>
                  </m:oMath>
                </a14:m>
                <a:r>
                  <a:rPr kumimoji="1" lang="en-US" altLang="zh-CN" sz="2000" dirty="0">
                    <a:solidFill>
                      <a:prstClr val="black"/>
                    </a:solidFill>
                  </a:rPr>
                  <a:t> 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的矩阵。</a:t>
                </a:r>
                <a:endParaRPr kumimoji="1" lang="en-US" altLang="zh-CN" sz="2000" dirty="0">
                  <a:solidFill>
                    <a:prstClr val="black"/>
                  </a:solidFill>
                </a:endParaRPr>
              </a:p>
              <a:p>
                <a:pPr lvl="1"/>
                <a:r>
                  <a:rPr kumimoji="1" lang="en-US" altLang="zh-CN" sz="2000" dirty="0">
                    <a:solidFill>
                      <a:prstClr val="black"/>
                    </a:solidFill>
                  </a:rPr>
                  <a:t>2. 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在队列队尾插入一个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2∗2</m:t>
                    </m:r>
                  </m:oMath>
                </a14:m>
                <a:r>
                  <a:rPr kumimoji="1" lang="en-US" altLang="zh-CN" sz="2000" dirty="0">
                    <a:solidFill>
                      <a:prstClr val="black"/>
                    </a:solidFill>
                  </a:rPr>
                  <a:t> 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的矩阵。</a:t>
                </a:r>
                <a:endParaRPr kumimoji="1" lang="en-US" altLang="zh-CN" sz="2000" dirty="0">
                  <a:solidFill>
                    <a:prstClr val="black"/>
                  </a:solidFill>
                </a:endParaRPr>
              </a:p>
              <a:p>
                <a:pPr lvl="1"/>
                <a:r>
                  <a:rPr kumimoji="1" lang="en-US" altLang="zh-CN" sz="2000" dirty="0">
                    <a:solidFill>
                      <a:prstClr val="black"/>
                    </a:solidFill>
                  </a:rPr>
                  <a:t>3. 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删除队列中最晚被插入的矩阵。</a:t>
                </a:r>
                <a:endParaRPr kumimoji="1" lang="en-US" altLang="zh-CN" sz="2000" dirty="0">
                  <a:solidFill>
                    <a:prstClr val="black"/>
                  </a:solidFill>
                </a:endParaRPr>
              </a:p>
              <a:p>
                <a:pPr lvl="1"/>
                <a:r>
                  <a:rPr kumimoji="1" lang="zh-CN" altLang="en-US" sz="2000" dirty="0">
                    <a:solidFill>
                      <a:prstClr val="black"/>
                    </a:solidFill>
                  </a:rPr>
                  <a:t>另有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 次修改查询操作，分别是：</a:t>
                </a:r>
                <a:endParaRPr kumimoji="1" lang="en-US" altLang="zh-CN" sz="2000" dirty="0">
                  <a:solidFill>
                    <a:prstClr val="black"/>
                  </a:solidFill>
                </a:endParaRPr>
              </a:p>
              <a:p>
                <a:pPr lvl="1"/>
                <a:r>
                  <a:rPr kumimoji="1" lang="en-US" altLang="zh-CN" sz="2000" dirty="0">
                    <a:solidFill>
                      <a:prstClr val="black"/>
                    </a:solidFill>
                  </a:rPr>
                  <a:t>1. 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修改操作：改变第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zh-CN" sz="2000" dirty="0">
                    <a:solidFill>
                      <a:prstClr val="black"/>
                    </a:solidFill>
                  </a:rPr>
                  <a:t> 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条操作。</a:t>
                </a:r>
                <a:endParaRPr kumimoji="1" lang="en-US" altLang="zh-CN" sz="2000" dirty="0">
                  <a:solidFill>
                    <a:prstClr val="black"/>
                  </a:solidFill>
                </a:endParaRPr>
              </a:p>
              <a:p>
                <a:pPr lvl="1"/>
                <a:r>
                  <a:rPr kumimoji="1" lang="en-US" altLang="zh-CN" sz="2000" dirty="0">
                    <a:solidFill>
                      <a:prstClr val="black"/>
                    </a:solidFill>
                  </a:rPr>
                  <a:t>2. 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查询指令区间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2000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kumimoji="1" lang="en-US" altLang="zh-CN" sz="2000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操作完毕后，队列中矩阵从头到尾相乘的结果，结果对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998244353</m:t>
                    </m:r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 取模。</a:t>
                </a:r>
                <a:endParaRPr kumimoji="1" lang="en-US" altLang="zh-CN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5272C7-3787-2BAD-C098-C69BFB400B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347" y="1412778"/>
                <a:ext cx="7992888" cy="4525963"/>
              </a:xfrm>
              <a:blipFill>
                <a:blip r:embed="rId3"/>
                <a:stretch>
                  <a:fillRect l="-1068" t="-1617" r="-38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B5EF568F-930F-C959-5DD8-2F36F3586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9" y="4869160"/>
            <a:ext cx="8019289" cy="1143000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661C26-F91B-5D44-210A-94E781C1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6B59-2C1F-412A-8F54-C047A2A71B67}" type="datetime1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66BC74-6F69-F52B-2BCE-1DF0808DF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CSP</a:t>
            </a:r>
            <a:r>
              <a:rPr lang="zh-CN" altLang="en-US"/>
              <a:t>真题选讲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11A155-8134-0202-2A11-A0053DF6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C1C3-484C-4B43-A6EB-C1EB8D4E05A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595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633E1A3-91DB-FD06-F0B1-7DEC0704B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143" y="476672"/>
            <a:ext cx="6437719" cy="5472608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61E1DC-B1A6-BEF3-81BB-2992CB618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00BE-A4A3-42DE-AC40-0B057AB9B133}" type="datetime1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B00F21-5547-1DCE-6655-427F5A76D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CSP</a:t>
            </a:r>
            <a:r>
              <a:rPr lang="zh-CN" altLang="en-US"/>
              <a:t>真题选讲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451894-7DA0-5BD8-45E3-0B514D01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C1C3-484C-4B43-A6EB-C1EB8D4E05A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78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13961</TotalTime>
  <Words>2896</Words>
  <Application>Microsoft Office PowerPoint</Application>
  <PresentationFormat>全屏显示(4:3)</PresentationFormat>
  <Paragraphs>201</Paragraphs>
  <Slides>19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黑体</vt:lpstr>
      <vt:lpstr>宋体</vt:lpstr>
      <vt:lpstr>Arial</vt:lpstr>
      <vt:lpstr>Calibri</vt:lpstr>
      <vt:lpstr>Cambria Math</vt:lpstr>
      <vt:lpstr>Office 主题​​</vt:lpstr>
      <vt:lpstr>CSP真题讲解——202312</vt:lpstr>
      <vt:lpstr>第一题仓库规划</vt:lpstr>
      <vt:lpstr>第二题 因子化简</vt:lpstr>
      <vt:lpstr>第三题 树上搜索</vt:lpstr>
      <vt:lpstr>PowerPoint 演示文稿</vt:lpstr>
      <vt:lpstr>PowerPoint 演示文稿</vt:lpstr>
      <vt:lpstr>PowerPoint 演示文稿</vt:lpstr>
      <vt:lpstr>第四题 宝藏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第五题 彩色路径</vt:lpstr>
      <vt:lpstr>PowerPoint 演示文稿</vt:lpstr>
      <vt:lpstr>PowerPoint 演示文稿</vt:lpstr>
      <vt:lpstr>PowerPoint 演示文稿</vt:lpstr>
      <vt:lpstr>课后作业</vt:lpstr>
      <vt:lpstr>感谢聆听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CSP真题讲解1</dc:title>
  <dc:creator>Wei You</dc:creator>
  <cp:lastModifiedBy>带 孟</cp:lastModifiedBy>
  <cp:revision>1283</cp:revision>
  <cp:lastPrinted>2022-07-11T01:02:02Z</cp:lastPrinted>
  <dcterms:created xsi:type="dcterms:W3CDTF">2021-02-27T12:43:21Z</dcterms:created>
  <dcterms:modified xsi:type="dcterms:W3CDTF">2024-08-17T11:49:25Z</dcterms:modified>
</cp:coreProperties>
</file>