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notesMasterIdLst>
    <p:notesMasterId r:id="rId11"/>
  </p:notesMasterIdLst>
  <p:sldIdLst>
    <p:sldId id="256" r:id="rId2"/>
    <p:sldId id="261" r:id="rId3"/>
    <p:sldId id="257" r:id="rId4"/>
    <p:sldId id="262" r:id="rId5"/>
    <p:sldId id="258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4739" autoAdjust="0"/>
  </p:normalViewPr>
  <p:slideViewPr>
    <p:cSldViewPr snapToGrid="0" snapToObjects="1">
      <p:cViewPr varScale="1">
        <p:scale>
          <a:sx n="83" d="100"/>
          <a:sy n="83" d="100"/>
        </p:scale>
        <p:origin x="1554" y="78"/>
      </p:cViewPr>
      <p:guideLst/>
    </p:cSldViewPr>
  </p:slideViewPr>
  <p:notesTextViewPr>
    <p:cViewPr>
      <p:scale>
        <a:sx n="1" d="1"/>
        <a:sy n="1" d="1"/>
      </p:scale>
      <p:origin x="0" y="-54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D34-F03A-B74D-BD84-85DDAED0CF5A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F09C6-ACC4-2747-A2F7-589569AEB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18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Medical Science = three categories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Understanding disease biology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Developing effective therapies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Ensuring therapies are delivered effectively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This last one is dramatically under-researched!  Viewed as the art of medicine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09C6-ACC4-2747-A2F7-589569AEBF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52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quality?  What are the components of quality?</a:t>
            </a:r>
          </a:p>
          <a:p>
            <a:endParaRPr lang="en-US" dirty="0"/>
          </a:p>
          <a:p>
            <a:r>
              <a:rPr lang="en-US" dirty="0"/>
              <a:t>Value/cost</a:t>
            </a:r>
          </a:p>
          <a:p>
            <a:endParaRPr lang="en-US" dirty="0"/>
          </a:p>
          <a:p>
            <a:r>
              <a:rPr lang="en-US" dirty="0"/>
              <a:t>Crossing the Quality Chasm (2001)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Safe</a:t>
            </a:r>
            <a:r>
              <a:rPr lang="en-US" dirty="0"/>
              <a:t>: avoiding injuries to patients from the care that is intended to help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Effective</a:t>
            </a:r>
            <a:r>
              <a:rPr lang="en-US" dirty="0"/>
              <a:t>: providing services based on scientific knowledge to all who could benefit, and refraining from providing services to those not likely to benefit.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Patient-centered</a:t>
            </a:r>
            <a:r>
              <a:rPr lang="en-US" dirty="0"/>
              <a:t>: providing care that is respectful of and responsive to individual patient preferences, needs, and values, and ensuring that patient values guide all clinical decisions.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Timely</a:t>
            </a:r>
            <a:r>
              <a:rPr lang="en-US" dirty="0"/>
              <a:t>: reducing waits and sometimes harmful delays for both those who receive and those who give care.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Efficient</a:t>
            </a:r>
            <a:r>
              <a:rPr lang="en-US" dirty="0"/>
              <a:t>: avoiding waste, including waste of equipment, supplies, ideas, and energy.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Equitable</a:t>
            </a:r>
            <a:r>
              <a:rPr lang="en-US" dirty="0"/>
              <a:t>: providing care that does not vary in quality because of personal characteristics such as gender, ethnicity, geographic location, and socioeconomic status.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09C6-ACC4-2747-A2F7-589569AEBF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00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Emergency medicine is where serious</a:t>
            </a:r>
            <a:r>
              <a:rPr lang="en-US" baseline="0" dirty="0"/>
              <a:t> illnesses get diagnosed and treated in today’s healthcare system.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Diagnosis is often secondary to treatment of a specific problem </a:t>
            </a:r>
            <a:r>
              <a:rPr lang="mr-IN" baseline="0" dirty="0"/>
              <a:t>–</a:t>
            </a:r>
            <a:r>
              <a:rPr lang="en-US" baseline="0" dirty="0"/>
              <a:t> this is contrary to many other specialties, though by treating a problem you are by definition making a diagnosis (though this may be preliminary)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Because EM does not always have the luxury of seeing patients over multiple visits and establishing a long-term relationship, it is critical that quality improvement be incorporated into the practice of emergency medicine.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="1" baseline="0" dirty="0"/>
              <a:t>Ernest Codman </a:t>
            </a:r>
            <a:r>
              <a:rPr lang="en-US" baseline="0" dirty="0"/>
              <a:t>(1869 – 1940) – </a:t>
            </a:r>
            <a:r>
              <a:rPr lang="en-US" baseline="0" dirty="0" err="1"/>
              <a:t>codman’s</a:t>
            </a:r>
            <a:r>
              <a:rPr lang="en-US" baseline="0" dirty="0"/>
              <a:t> triangle as well as an insistence on recording and reporting outcomes of individual docs.  Was also one of the first to institute M&amp;Ms.  Lost admitting privileges to MGH for his efforts.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="1" baseline="0" dirty="0"/>
              <a:t>Joseph </a:t>
            </a:r>
            <a:r>
              <a:rPr lang="en-US" b="1" baseline="0" dirty="0" err="1"/>
              <a:t>Juran</a:t>
            </a:r>
            <a:r>
              <a:rPr lang="en-US" b="1" baseline="0" dirty="0"/>
              <a:t> </a:t>
            </a:r>
            <a:r>
              <a:rPr lang="en-US" baseline="0" dirty="0"/>
              <a:t>(1904 – 2008) – EE from UMN - applied statistics to quality control but also recognized the importance of human factors and ability to apply quality control principles to service industries.  Pareto principle or 80/20 rule = “the vital few and the useful many”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="1" baseline="0" dirty="0"/>
              <a:t>Donald Berwick </a:t>
            </a:r>
            <a:r>
              <a:rPr lang="en-US" baseline="0" dirty="0"/>
              <a:t>(1980s-) – Pediatrician from Harvard – Crossing the Quality Chasm (2001),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="1" baseline="0" dirty="0"/>
              <a:t>Peter </a:t>
            </a:r>
            <a:r>
              <a:rPr lang="en-US" b="1" baseline="0" dirty="0" err="1"/>
              <a:t>Provonost</a:t>
            </a:r>
            <a:r>
              <a:rPr lang="en-US" b="1" baseline="0" dirty="0"/>
              <a:t> </a:t>
            </a:r>
            <a:r>
              <a:rPr lang="en-US" baseline="0" dirty="0"/>
              <a:t>(2000s-) – critical care physician at Hopkins – ICU checklist saves 1500 lives over 18 months (Keystone ICU project).  Included more than just a checklist – daily monitoring and discussion of central lines, changes to culture,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09C6-ACC4-2747-A2F7-589569AEBF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Defined as “freedom</a:t>
            </a:r>
            <a:r>
              <a:rPr lang="en-US" baseline="0" dirty="0"/>
              <a:t> from accidental injury”</a:t>
            </a:r>
          </a:p>
          <a:p>
            <a:endParaRPr lang="en-US" baseline="0" dirty="0"/>
          </a:p>
          <a:p>
            <a:r>
              <a:rPr lang="en-US" baseline="0" dirty="0"/>
              <a:t>Working against safety: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 patient volume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patient acuity and complexity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constraints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interruptions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disrupted sleep cycles for health care workers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 risk diagnostic and therapeutic interventions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09C6-ACC4-2747-A2F7-589569AEBF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43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Fordyce</a:t>
            </a:r>
            <a:r>
              <a:rPr lang="en-US" dirty="0"/>
              <a:t> queried</a:t>
            </a:r>
            <a:r>
              <a:rPr lang="en-US" baseline="0" dirty="0"/>
              <a:t> nurses, techs, physicians </a:t>
            </a:r>
            <a:r>
              <a:rPr lang="en-US" baseline="0" dirty="0" err="1"/>
              <a:t>etc</a:t>
            </a:r>
            <a:r>
              <a:rPr lang="en-US" baseline="0" dirty="0"/>
              <a:t> during shifts to catch errors/mishaps/mismanagement. 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Reviewed them and decided whether it represented a true error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346 errors logged over a 7 day period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98% of those errors were not associated with an adverse outcome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Seizure after delay in obtaining antiepileptic levels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Needlestick</a:t>
            </a:r>
            <a:r>
              <a:rPr lang="en-US" dirty="0"/>
              <a:t> while drawing from HIV+ patient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Incorrect eye meds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Respiratory distress after patient taken off </a:t>
            </a:r>
            <a:r>
              <a:rPr lang="en-US" dirty="0" err="1"/>
              <a:t>BiPAP</a:t>
            </a:r>
            <a:r>
              <a:rPr lang="en-US" dirty="0"/>
              <a:t> during transport to ICU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Pulmonary edema after too-rapid NS infusion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Vomiting after esophageal intubation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2 IVs removed, necessitating emergent central line placement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---------------------------------------------------------------------------</a:t>
            </a:r>
          </a:p>
          <a:p>
            <a:pPr marL="0" indent="0">
              <a:buFontTx/>
              <a:buNone/>
            </a:pPr>
            <a:r>
              <a:rPr lang="en-US" baseline="0" dirty="0"/>
              <a:t>Calder – 503 patients over 4 months.  In Canada.  More intense follow-up of patients included calling 14 days after discharge or reviewing inpatient admission records.</a:t>
            </a:r>
          </a:p>
          <a:p>
            <a:pPr marL="0" indent="0">
              <a:buFontTx/>
              <a:buNone/>
            </a:pPr>
            <a:r>
              <a:rPr lang="en-US" baseline="0" dirty="0"/>
              <a:t>- 6% of all discharged patients had some form of adverse event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09C6-ACC4-2747-A2F7-589569AEBF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00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Wears, 2003:  editorial outlining some of the practices of atomic energy,</a:t>
            </a:r>
            <a:r>
              <a:rPr lang="en-US" baseline="0" dirty="0"/>
              <a:t> mass transit, and other high-reliability organizations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Model for processes</a:t>
            </a:r>
            <a:r>
              <a:rPr lang="en-US" baseline="0" dirty="0"/>
              <a:t> needed to perform any action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Where do we focus our training?  Processing &amp; Decision-Making, Taking Action (e.g. learning to put in a chest tube).  One could argue that taking action is not as well researched in terms of *safely* taking action.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But do we focus completely on sensing &amp; perception?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09C6-ACC4-2747-A2F7-589569AEBF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06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</a:t>
            </a:r>
            <a:r>
              <a:rPr lang="en-US" baseline="0" dirty="0"/>
              <a:t> and contrast the industrial ergonomics of car interiors vs. ultrasound machines/drug pumps/EMRs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09C6-ACC4-2747-A2F7-589569AEBF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34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67AFA-D415-F34B-A398-A97AF733D07C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A9B4-AE58-6145-8946-446914096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54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67AFA-D415-F34B-A398-A97AF733D07C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A9B4-AE58-6145-8946-446914096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8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67AFA-D415-F34B-A398-A97AF733D07C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A9B4-AE58-6145-8946-44691409679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0793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67AFA-D415-F34B-A398-A97AF733D07C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A9B4-AE58-6145-8946-446914096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08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67AFA-D415-F34B-A398-A97AF733D07C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A9B4-AE58-6145-8946-44691409679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8770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67AFA-D415-F34B-A398-A97AF733D07C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A9B4-AE58-6145-8946-446914096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76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67AFA-D415-F34B-A398-A97AF733D07C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A9B4-AE58-6145-8946-446914096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45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67AFA-D415-F34B-A398-A97AF733D07C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A9B4-AE58-6145-8946-446914096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3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67AFA-D415-F34B-A398-A97AF733D07C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A9B4-AE58-6145-8946-446914096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1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67AFA-D415-F34B-A398-A97AF733D07C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A9B4-AE58-6145-8946-446914096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3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67AFA-D415-F34B-A398-A97AF733D07C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A9B4-AE58-6145-8946-446914096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4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67AFA-D415-F34B-A398-A97AF733D07C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A9B4-AE58-6145-8946-446914096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1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67AFA-D415-F34B-A398-A97AF733D07C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A9B4-AE58-6145-8946-446914096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8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67AFA-D415-F34B-A398-A97AF733D07C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A9B4-AE58-6145-8946-446914096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96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67AFA-D415-F34B-A398-A97AF733D07C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A9B4-AE58-6145-8946-446914096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3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A9B4-AE58-6145-8946-44691409679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67AFA-D415-F34B-A398-A97AF733D07C}" type="datetimeFigureOut">
              <a:rPr lang="en-US" smtClean="0"/>
              <a:t>7/25/2017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3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67AFA-D415-F34B-A398-A97AF733D07C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881A9B4-AE58-6145-8946-446914096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3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Safety in the Emergency Department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8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Pioneers of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Ernest Codman </a:t>
            </a:r>
            <a:r>
              <a:rPr lang="en-US" dirty="0"/>
              <a:t>– recording &amp; reporting of individual physician outcomes</a:t>
            </a:r>
          </a:p>
          <a:p>
            <a:r>
              <a:rPr lang="en-US" sz="3600" dirty="0"/>
              <a:t>Joseph </a:t>
            </a:r>
            <a:r>
              <a:rPr lang="en-US" sz="3600" dirty="0" err="1"/>
              <a:t>Juran</a:t>
            </a:r>
            <a:r>
              <a:rPr lang="en-US" sz="3600" dirty="0"/>
              <a:t> </a:t>
            </a:r>
            <a:r>
              <a:rPr lang="en-US" dirty="0"/>
              <a:t>– established the field of quality management, statistical control processes, and the Pareto Principle</a:t>
            </a:r>
          </a:p>
          <a:p>
            <a:r>
              <a:rPr lang="en-US" sz="3600" dirty="0"/>
              <a:t>Donald Berwick </a:t>
            </a:r>
            <a:r>
              <a:rPr lang="en-US" dirty="0"/>
              <a:t>– one of the first to apply business quality management practices to healthcare</a:t>
            </a:r>
          </a:p>
          <a:p>
            <a:r>
              <a:rPr lang="en-US" sz="3600" dirty="0"/>
              <a:t>Peter </a:t>
            </a:r>
            <a:r>
              <a:rPr lang="en-US" sz="3600" dirty="0" err="1"/>
              <a:t>Provonost</a:t>
            </a:r>
            <a:r>
              <a:rPr lang="en-US" sz="3600" dirty="0"/>
              <a:t> </a:t>
            </a:r>
            <a:r>
              <a:rPr lang="en-US" dirty="0"/>
              <a:t>– ICU checklists</a:t>
            </a:r>
          </a:p>
        </p:txBody>
      </p:sp>
    </p:spTree>
    <p:extLst>
      <p:ext uri="{BB962C8B-B14F-4D97-AF65-F5344CB8AC3E}">
        <p14:creationId xmlns:p14="http://schemas.microsoft.com/office/powerpoint/2010/main" val="40376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60982" y="3622074"/>
            <a:ext cx="49771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High patient volume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High acuity and complexity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Time constraints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 interruptions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Disrupted sleep cycles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High risk diagnostic/therapeutic interventions</a:t>
            </a:r>
          </a:p>
        </p:txBody>
      </p:sp>
    </p:spTree>
    <p:extLst>
      <p:ext uri="{BB962C8B-B14F-4D97-AF65-F5344CB8AC3E}">
        <p14:creationId xmlns:p14="http://schemas.microsoft.com/office/powerpoint/2010/main" val="137594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in the Emergency Department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Fordyce et al, 2003</a:t>
            </a:r>
            <a:r>
              <a:rPr lang="en-US" dirty="0"/>
              <a:t>: errors occurred at a rate of 1 for every 5 patients</a:t>
            </a:r>
          </a:p>
          <a:p>
            <a:r>
              <a:rPr lang="en-US" sz="3600" dirty="0"/>
              <a:t>Calder et al, 2010</a:t>
            </a:r>
            <a:r>
              <a:rPr lang="en-US" dirty="0"/>
              <a:t>: adverse events occurred in 8.5% of patient visits</a:t>
            </a:r>
          </a:p>
        </p:txBody>
      </p:sp>
    </p:spTree>
    <p:extLst>
      <p:ext uri="{BB962C8B-B14F-4D97-AF65-F5344CB8AC3E}">
        <p14:creationId xmlns:p14="http://schemas.microsoft.com/office/powerpoint/2010/main" val="97528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Wears, 2003: </a:t>
            </a:r>
          </a:p>
          <a:p>
            <a:pPr lvl="1"/>
            <a:r>
              <a:rPr lang="en-US" dirty="0"/>
              <a:t>Investigate accidents</a:t>
            </a:r>
            <a:endParaRPr lang="en-US" sz="2800" b="1" dirty="0"/>
          </a:p>
          <a:p>
            <a:pPr lvl="1"/>
            <a:r>
              <a:rPr lang="en-US" dirty="0"/>
              <a:t>Carefully study normal operations as well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3854370"/>
            <a:ext cx="2222340" cy="1990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Sensing &amp; Perception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984830" y="3854369"/>
            <a:ext cx="2222340" cy="1990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 &amp; Decision-Making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9131460" y="3854370"/>
            <a:ext cx="2222340" cy="1990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Taking Action</a:t>
            </a: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3060540" y="4849792"/>
            <a:ext cx="192429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7207170" y="4849792"/>
            <a:ext cx="192429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44050" y="2224445"/>
            <a:ext cx="972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✓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93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Failures of People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&quot;Not Allowed&quot; Symbol 3"/>
          <p:cNvSpPr/>
          <p:nvPr/>
        </p:nvSpPr>
        <p:spPr>
          <a:xfrm>
            <a:off x="433086" y="1423686"/>
            <a:ext cx="4011592" cy="1388962"/>
          </a:xfrm>
          <a:prstGeom prst="noSmoking">
            <a:avLst/>
          </a:prstGeom>
          <a:solidFill>
            <a:srgbClr val="C00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9792" y="1518002"/>
            <a:ext cx="450255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dirty="0"/>
              <a:t>Human error in medicine, and the</a:t>
            </a:r>
          </a:p>
          <a:p>
            <a:r>
              <a:rPr lang="en-US" dirty="0"/>
              <a:t>adverse events that may follow, are problems</a:t>
            </a:r>
          </a:p>
          <a:p>
            <a:r>
              <a:rPr lang="en-US" dirty="0"/>
              <a:t>of psychology and engineering,</a:t>
            </a:r>
          </a:p>
          <a:p>
            <a:r>
              <a:rPr lang="en-US" dirty="0"/>
              <a:t>not of </a:t>
            </a:r>
            <a:r>
              <a:rPr lang="en-US" dirty="0" err="1"/>
              <a:t>medicine.”</a:t>
            </a:r>
            <a:r>
              <a:rPr lang="en-US" baseline="30000" dirty="0" err="1"/>
              <a:t>ǂ</a:t>
            </a:r>
            <a:endParaRPr lang="en-US" baseline="300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6261904"/>
            <a:ext cx="1038924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/>
              <a:t>ǂ </a:t>
            </a:r>
            <a:r>
              <a:rPr lang="en-US" sz="1400" dirty="0"/>
              <a:t>Senders JW. Chapter 9: Medical devices, medical errors, and medical accidents. In: </a:t>
            </a:r>
            <a:r>
              <a:rPr lang="en-US" sz="1400" dirty="0" err="1"/>
              <a:t>Bogner</a:t>
            </a:r>
            <a:r>
              <a:rPr lang="en-US" sz="1400" dirty="0"/>
              <a:t> MS, eds. Human error in medicine. Hillsdale, NJ: Lawrence Erlbaum Associates, 1994:159–77.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7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Factors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70813" y="1413843"/>
            <a:ext cx="7450374" cy="491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27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/>
              <a:t>Committee on Quality Health Care in America, Institute of Medicine. (2001). Crossing the quality chasm : a new health system for the 21st century. Washington, D.C. National Academy Press.</a:t>
            </a:r>
          </a:p>
          <a:p>
            <a:r>
              <a:rPr lang="en-US" dirty="0"/>
              <a:t>Kelly, J. J., </a:t>
            </a:r>
            <a:r>
              <a:rPr lang="en-US" dirty="0" err="1"/>
              <a:t>Thallner</a:t>
            </a:r>
            <a:r>
              <a:rPr lang="en-US" dirty="0"/>
              <a:t>, E., </a:t>
            </a:r>
            <a:r>
              <a:rPr lang="en-US" dirty="0" err="1"/>
              <a:t>Broida</a:t>
            </a:r>
            <a:r>
              <a:rPr lang="en-US" dirty="0"/>
              <a:t>, R. I., &amp; Cheung, D. (2010). Emergency Medicine Quality Improvement and Patient Safety Curriculum. Academic Emergency Medicine, 17(S2), E110-E129.</a:t>
            </a:r>
          </a:p>
          <a:p>
            <a:r>
              <a:rPr lang="en-US" dirty="0" err="1"/>
              <a:t>Stang</a:t>
            </a:r>
            <a:r>
              <a:rPr lang="en-US" dirty="0"/>
              <a:t>, A. S., </a:t>
            </a:r>
            <a:r>
              <a:rPr lang="en-US" dirty="0" err="1"/>
              <a:t>Wingert</a:t>
            </a:r>
            <a:r>
              <a:rPr lang="en-US" dirty="0"/>
              <a:t>, A. S., Hartling, L., &amp; </a:t>
            </a:r>
            <a:r>
              <a:rPr lang="en-US" dirty="0" err="1"/>
              <a:t>Plint</a:t>
            </a:r>
            <a:r>
              <a:rPr lang="en-US" dirty="0"/>
              <a:t>, A. C. (2013). Adverse Events Related to Emergency Department Care: A Systematic Review. </a:t>
            </a:r>
            <a:r>
              <a:rPr lang="en-US" i="1" dirty="0"/>
              <a:t>PLOS ONE,</a:t>
            </a:r>
            <a:r>
              <a:rPr lang="en-US" dirty="0"/>
              <a:t> </a:t>
            </a:r>
            <a:r>
              <a:rPr lang="en-US" i="1" dirty="0"/>
              <a:t>8</a:t>
            </a:r>
            <a:r>
              <a:rPr lang="en-US" dirty="0"/>
              <a:t>(9). E74214.</a:t>
            </a:r>
          </a:p>
          <a:p>
            <a:r>
              <a:rPr lang="en-US" dirty="0"/>
              <a:t>Fordyce, J., Blank, F. S., </a:t>
            </a:r>
            <a:r>
              <a:rPr lang="en-US" dirty="0" err="1"/>
              <a:t>Pekow</a:t>
            </a:r>
            <a:r>
              <a:rPr lang="en-US" dirty="0"/>
              <a:t>, P., &amp; </a:t>
            </a:r>
            <a:r>
              <a:rPr lang="en-US" dirty="0" err="1"/>
              <a:t>Smithline</a:t>
            </a:r>
            <a:r>
              <a:rPr lang="en-US" dirty="0"/>
              <a:t>, H. A. (2003). Errors in a Busy Emergency Department. Annals of Emergency Medicine, 42(3), 324-333.</a:t>
            </a:r>
          </a:p>
          <a:p>
            <a:r>
              <a:rPr lang="en-US" dirty="0"/>
              <a:t>Calder, L. A., Forster, A., Nelson, M., &amp; </a:t>
            </a:r>
            <a:r>
              <a:rPr lang="en-US" dirty="0" err="1"/>
              <a:t>Leclair</a:t>
            </a:r>
            <a:r>
              <a:rPr lang="en-US" dirty="0"/>
              <a:t>, J. (2010). Canadian Journal of Emergency Medicine. Canadian Journal of Emergency Medicine, 12(5), 421-430.</a:t>
            </a:r>
          </a:p>
          <a:p>
            <a:r>
              <a:rPr lang="en-US" dirty="0"/>
              <a:t>Wears, R. L. (2003). A Different Approach to Safety in Emergency Medicine. Annals of Emergency Medicine, 42(3), 334-336.</a:t>
            </a:r>
          </a:p>
          <a:p>
            <a:r>
              <a:rPr lang="en-US" dirty="0"/>
              <a:t>Russ, A., Fairbanks, R. J., Karsh, B., &amp; </a:t>
            </a:r>
            <a:r>
              <a:rPr lang="en-US" dirty="0" err="1"/>
              <a:t>Militello</a:t>
            </a:r>
            <a:r>
              <a:rPr lang="en-US" dirty="0"/>
              <a:t>, L. G. (2013). The Science of Human Factors: Separating Fact from Fiction. BMJ Quality &amp; Safety, 22, 802-808.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6579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2411</TotalTime>
  <Words>1050</Words>
  <Application>Microsoft Office PowerPoint</Application>
  <PresentationFormat>Widescreen</PresentationFormat>
  <Paragraphs>106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Mangal</vt:lpstr>
      <vt:lpstr>Trebuchet MS</vt:lpstr>
      <vt:lpstr>Wingdings 3</vt:lpstr>
      <vt:lpstr>Facet</vt:lpstr>
      <vt:lpstr>Safety in the Emergency Department</vt:lpstr>
      <vt:lpstr>Quality</vt:lpstr>
      <vt:lpstr>A Pioneers of Quality</vt:lpstr>
      <vt:lpstr>Safety</vt:lpstr>
      <vt:lpstr>Errors in the Emergency Department</vt:lpstr>
      <vt:lpstr>What to do?</vt:lpstr>
      <vt:lpstr>Human Factors</vt:lpstr>
      <vt:lpstr>Human Factors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Improvement in the Emergency Department</dc:title>
  <dc:creator>Mark Newcomb</dc:creator>
  <cp:lastModifiedBy>Mark Newcomb</cp:lastModifiedBy>
  <cp:revision>58</cp:revision>
  <dcterms:created xsi:type="dcterms:W3CDTF">2017-07-18T14:40:02Z</dcterms:created>
  <dcterms:modified xsi:type="dcterms:W3CDTF">2017-07-27T12:49:04Z</dcterms:modified>
</cp:coreProperties>
</file>