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7" r:id="rId7"/>
    <p:sldId id="260" r:id="rId8"/>
    <p:sldId id="268" r:id="rId9"/>
    <p:sldId id="263" r:id="rId10"/>
    <p:sldId id="269" r:id="rId11"/>
  </p:sldIdLst>
  <p:sldSz cx="18000663" cy="18000663"/>
  <p:notesSz cx="6858000" cy="9144000"/>
  <p:defaultTextStyle>
    <a:defPPr>
      <a:defRPr lang="en-US"/>
    </a:defPPr>
    <a:lvl1pPr marL="0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F7D"/>
    <a:srgbClr val="FFD9B3"/>
    <a:srgbClr val="FF8F8F"/>
    <a:srgbClr val="680000"/>
    <a:srgbClr val="3E1F00"/>
    <a:srgbClr val="AC5600"/>
    <a:srgbClr val="FF9831"/>
    <a:srgbClr val="85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246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14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919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06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50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045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971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78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599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841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532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5233-F119-4803-8A50-4BAEE7EB1F7A}" type="datetimeFigureOut">
              <a:rPr lang="en-NZ" smtClean="0"/>
              <a:t>7/03/2023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B08F-6807-4B31-A8C6-C5088D7075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78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5902040" y="5656675"/>
            <a:ext cx="8682227" cy="1314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400"/>
          </a:p>
        </p:txBody>
      </p:sp>
      <p:sp>
        <p:nvSpPr>
          <p:cNvPr id="9" name="Rectangle 8"/>
          <p:cNvSpPr/>
          <p:nvPr/>
        </p:nvSpPr>
        <p:spPr>
          <a:xfrm>
            <a:off x="3847306" y="6971506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err="1"/>
              <a:t>SparkFun</a:t>
            </a:r>
            <a:r>
              <a:rPr lang="en-NZ" sz="1400" dirty="0"/>
              <a:t> </a:t>
            </a:r>
            <a:r>
              <a:rPr lang="en-NZ" sz="1400" dirty="0" err="1"/>
              <a:t>Qwiic</a:t>
            </a:r>
            <a:r>
              <a:rPr lang="en-NZ" sz="1400" dirty="0"/>
              <a:t> </a:t>
            </a:r>
            <a:r>
              <a:rPr lang="en-NZ" sz="1400" dirty="0" err="1"/>
              <a:t>MicroPressure</a:t>
            </a:r>
            <a:r>
              <a:rPr lang="en-NZ" sz="1400" dirty="0"/>
              <a:t> Sensor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1281" y="8426926"/>
            <a:ext cx="27051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Pi</a:t>
            </a:r>
            <a:br>
              <a:rPr lang="en-NZ" sz="1400" dirty="0"/>
            </a:br>
            <a:r>
              <a:rPr lang="en-NZ" sz="1400" dirty="0"/>
              <a:t>Module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24281" y="8426926"/>
            <a:ext cx="27051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Pi</a:t>
            </a:r>
            <a:br>
              <a:rPr lang="en-NZ" sz="1400" dirty="0"/>
            </a:br>
            <a:r>
              <a:rPr lang="en-NZ" sz="1400" dirty="0"/>
              <a:t>Module 2</a:t>
            </a:r>
          </a:p>
        </p:txBody>
      </p:sp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7876381" y="9188926"/>
            <a:ext cx="22479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37831" y="5971379"/>
            <a:ext cx="952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Syringe</a:t>
            </a:r>
          </a:p>
        </p:txBody>
      </p:sp>
      <p:cxnSp>
        <p:nvCxnSpPr>
          <p:cNvPr id="16" name="Straight Arrow Connector 15"/>
          <p:cNvCxnSpPr>
            <a:stCxn id="13" idx="2"/>
            <a:endCxn id="9" idx="0"/>
          </p:cNvCxnSpPr>
          <p:nvPr/>
        </p:nvCxnSpPr>
        <p:spPr>
          <a:xfrm>
            <a:off x="4714081" y="6542879"/>
            <a:ext cx="0" cy="42862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0" idx="0"/>
          </p:cNvCxnSpPr>
          <p:nvPr/>
        </p:nvCxnSpPr>
        <p:spPr>
          <a:xfrm>
            <a:off x="5580857" y="7595394"/>
            <a:ext cx="942975" cy="831533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90" idx="0"/>
          </p:cNvCxnSpPr>
          <p:nvPr/>
        </p:nvCxnSpPr>
        <p:spPr>
          <a:xfrm rot="5400000">
            <a:off x="5412073" y="9619645"/>
            <a:ext cx="780479" cy="144304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ame 23"/>
          <p:cNvSpPr/>
          <p:nvPr/>
        </p:nvSpPr>
        <p:spPr>
          <a:xfrm>
            <a:off x="5902039" y="10931812"/>
            <a:ext cx="2586228" cy="829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Airspeed Display</a:t>
            </a:r>
          </a:p>
        </p:txBody>
      </p:sp>
      <p:cxnSp>
        <p:nvCxnSpPr>
          <p:cNvPr id="35" name="Elbow Connector 34"/>
          <p:cNvCxnSpPr>
            <a:stCxn id="10" idx="2"/>
            <a:endCxn id="24" idx="0"/>
          </p:cNvCxnSpPr>
          <p:nvPr/>
        </p:nvCxnSpPr>
        <p:spPr>
          <a:xfrm rot="16200000" flipH="1">
            <a:off x="6369049" y="10105708"/>
            <a:ext cx="980886" cy="671322"/>
          </a:xfrm>
          <a:prstGeom prst="bentConnector3">
            <a:avLst>
              <a:gd name="adj1" fmla="val 2887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Summing Junction 41"/>
          <p:cNvSpPr/>
          <p:nvPr/>
        </p:nvSpPr>
        <p:spPr>
          <a:xfrm>
            <a:off x="9340563" y="10731405"/>
            <a:ext cx="1223772" cy="12237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Vertical</a:t>
            </a:r>
            <a:br>
              <a:rPr lang="en-NZ" sz="1400" dirty="0"/>
            </a:br>
            <a:r>
              <a:rPr lang="en-NZ" sz="1400" dirty="0"/>
              <a:t>Acceleration</a:t>
            </a:r>
            <a:br>
              <a:rPr lang="en-NZ" sz="1400" dirty="0"/>
            </a:br>
            <a:r>
              <a:rPr lang="en-NZ" sz="1400" dirty="0"/>
              <a:t>LED</a:t>
            </a:r>
          </a:p>
        </p:txBody>
      </p:sp>
      <p:cxnSp>
        <p:nvCxnSpPr>
          <p:cNvPr id="43" name="Elbow Connector 42"/>
          <p:cNvCxnSpPr>
            <a:stCxn id="11" idx="2"/>
            <a:endCxn id="42" idx="0"/>
          </p:cNvCxnSpPr>
          <p:nvPr/>
        </p:nvCxnSpPr>
        <p:spPr>
          <a:xfrm rot="5400000">
            <a:off x="10324402" y="9578974"/>
            <a:ext cx="780479" cy="15243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10623961" y="10731405"/>
            <a:ext cx="1223772" cy="12237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Excessive</a:t>
            </a:r>
            <a:br>
              <a:rPr lang="en-NZ" sz="1400" dirty="0"/>
            </a:br>
            <a:r>
              <a:rPr lang="en-NZ" sz="1400" dirty="0"/>
              <a:t>Manoeuvre</a:t>
            </a:r>
            <a:br>
              <a:rPr lang="en-NZ" sz="1400" dirty="0"/>
            </a:br>
            <a:r>
              <a:rPr lang="en-NZ" sz="1400" dirty="0"/>
              <a:t>LED</a:t>
            </a:r>
          </a:p>
        </p:txBody>
      </p:sp>
      <p:cxnSp>
        <p:nvCxnSpPr>
          <p:cNvPr id="48" name="Elbow Connector 47"/>
          <p:cNvCxnSpPr>
            <a:stCxn id="11" idx="2"/>
            <a:endCxn id="46" idx="0"/>
          </p:cNvCxnSpPr>
          <p:nvPr/>
        </p:nvCxnSpPr>
        <p:spPr>
          <a:xfrm rot="5400000">
            <a:off x="10966101" y="10220673"/>
            <a:ext cx="780479" cy="2409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ame 51"/>
          <p:cNvSpPr/>
          <p:nvPr/>
        </p:nvSpPr>
        <p:spPr>
          <a:xfrm>
            <a:off x="11998038" y="10946099"/>
            <a:ext cx="2586228" cy="829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VAC Limit Display (Optional)</a:t>
            </a:r>
          </a:p>
        </p:txBody>
      </p:sp>
      <p:cxnSp>
        <p:nvCxnSpPr>
          <p:cNvPr id="53" name="Elbow Connector 52"/>
          <p:cNvCxnSpPr>
            <a:stCxn id="11" idx="2"/>
            <a:endCxn id="52" idx="0"/>
          </p:cNvCxnSpPr>
          <p:nvPr/>
        </p:nvCxnSpPr>
        <p:spPr>
          <a:xfrm rot="16200000" flipH="1">
            <a:off x="11886406" y="9541352"/>
            <a:ext cx="995173" cy="1814321"/>
          </a:xfrm>
          <a:prstGeom prst="bentConnector3">
            <a:avLst>
              <a:gd name="adj1" fmla="val 5857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24923" y="5815168"/>
            <a:ext cx="1070230" cy="94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Static </a:t>
            </a:r>
            <a:r>
              <a:rPr lang="en-NZ" sz="1400" dirty="0" smtClean="0"/>
              <a:t>Pressure Input</a:t>
            </a:r>
            <a:endParaRPr lang="en-NZ" sz="1400" dirty="0"/>
          </a:p>
        </p:txBody>
      </p:sp>
      <p:sp>
        <p:nvSpPr>
          <p:cNvPr id="59" name="Rectangle 58"/>
          <p:cNvSpPr/>
          <p:nvPr/>
        </p:nvSpPr>
        <p:spPr>
          <a:xfrm>
            <a:off x="7341266" y="5815168"/>
            <a:ext cx="1070230" cy="94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Air Density Input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124281" y="5798023"/>
            <a:ext cx="1070230" cy="94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A/C Weight Input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40624" y="5798022"/>
            <a:ext cx="1390459" cy="95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Vertical Acceleration Input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907297" y="5815167"/>
            <a:ext cx="1390459" cy="95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Flap Position Input</a:t>
            </a:r>
          </a:p>
        </p:txBody>
      </p:sp>
      <p:cxnSp>
        <p:nvCxnSpPr>
          <p:cNvPr id="65" name="Elbow Connector 64"/>
          <p:cNvCxnSpPr>
            <a:endCxn id="10" idx="0"/>
          </p:cNvCxnSpPr>
          <p:nvPr/>
        </p:nvCxnSpPr>
        <p:spPr>
          <a:xfrm rot="5400000">
            <a:off x="5753354" y="7544815"/>
            <a:ext cx="1652589" cy="111632"/>
          </a:xfrm>
          <a:prstGeom prst="bentConnector3">
            <a:avLst>
              <a:gd name="adj1" fmla="val 6180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9" idx="2"/>
            <a:endCxn id="10" idx="0"/>
          </p:cNvCxnSpPr>
          <p:nvPr/>
        </p:nvCxnSpPr>
        <p:spPr>
          <a:xfrm rot="5400000">
            <a:off x="6365239" y="6915784"/>
            <a:ext cx="1669734" cy="1352550"/>
          </a:xfrm>
          <a:prstGeom prst="bentConnector3">
            <a:avLst>
              <a:gd name="adj1" fmla="val 71905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0" idx="2"/>
            <a:endCxn id="11" idx="0"/>
          </p:cNvCxnSpPr>
          <p:nvPr/>
        </p:nvCxnSpPr>
        <p:spPr>
          <a:xfrm rot="16200000" flipH="1">
            <a:off x="10224675" y="7174769"/>
            <a:ext cx="1686879" cy="81743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2"/>
            <a:endCxn id="11" idx="0"/>
          </p:cNvCxnSpPr>
          <p:nvPr/>
        </p:nvCxnSpPr>
        <p:spPr>
          <a:xfrm rot="5400000">
            <a:off x="10921475" y="7312548"/>
            <a:ext cx="1669734" cy="559022"/>
          </a:xfrm>
          <a:prstGeom prst="bentConnector3">
            <a:avLst>
              <a:gd name="adj1" fmla="val 56571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2" idx="2"/>
            <a:endCxn id="11" idx="0"/>
          </p:cNvCxnSpPr>
          <p:nvPr/>
        </p:nvCxnSpPr>
        <p:spPr>
          <a:xfrm rot="5400000">
            <a:off x="11713386" y="6537785"/>
            <a:ext cx="1652589" cy="2125695"/>
          </a:xfrm>
          <a:prstGeom prst="bentConnector3">
            <a:avLst>
              <a:gd name="adj1" fmla="val 6327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Summing Junction 89"/>
          <p:cNvSpPr/>
          <p:nvPr/>
        </p:nvSpPr>
        <p:spPr>
          <a:xfrm>
            <a:off x="4468905" y="10731405"/>
            <a:ext cx="1223772" cy="12237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err="1"/>
              <a:t>Overspeed</a:t>
            </a:r>
            <a:r>
              <a:rPr lang="en-NZ" sz="1400" dirty="0"/>
              <a:t/>
            </a:r>
            <a:br>
              <a:rPr lang="en-NZ" sz="1400" dirty="0"/>
            </a:br>
            <a:r>
              <a:rPr lang="en-NZ" sz="14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87747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39630" y="5820936"/>
            <a:ext cx="2587082" cy="258708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FFD9B3"/>
                </a:solidFill>
              </a:rPr>
              <a:t>Module 1</a:t>
            </a:r>
            <a:r>
              <a:rPr lang="en-NZ" dirty="0" smtClean="0">
                <a:solidFill>
                  <a:srgbClr val="FFD9B3"/>
                </a:solidFill>
              </a:rPr>
              <a:t/>
            </a:r>
            <a:br>
              <a:rPr lang="en-NZ" dirty="0" smtClean="0">
                <a:solidFill>
                  <a:srgbClr val="FFD9B3"/>
                </a:solidFill>
              </a:rPr>
            </a:br>
            <a:r>
              <a:rPr lang="en-NZ" dirty="0" smtClean="0">
                <a:solidFill>
                  <a:srgbClr val="FFD9B3"/>
                </a:solidFill>
              </a:rPr>
              <a:t>Airspeed Indicator</a:t>
            </a:r>
            <a:endParaRPr lang="en-NZ" dirty="0">
              <a:solidFill>
                <a:srgbClr val="FFD9B3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39630" y="10995100"/>
            <a:ext cx="2587082" cy="258708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Module 2</a:t>
            </a:r>
            <a:br>
              <a:rPr lang="en-NZ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NZ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Excessive Manoeuvre</a:t>
            </a:r>
            <a:br>
              <a:rPr lang="en-NZ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NZ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599" y="5961748"/>
            <a:ext cx="2120019" cy="7150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NZ" sz="1800" b="1" dirty="0" smtClean="0"/>
              <a:t>Pitot Pressure</a:t>
            </a:r>
            <a:r>
              <a:rPr lang="en-NZ" sz="1800" dirty="0" smtClean="0"/>
              <a:t/>
            </a:r>
            <a:br>
              <a:rPr lang="en-NZ" sz="1800" dirty="0" smtClean="0"/>
            </a:br>
            <a:r>
              <a:rPr lang="en-NZ" sz="1800" dirty="0" smtClean="0"/>
              <a:t>(Syringe, via sensor)</a:t>
            </a:r>
            <a:endParaRPr lang="en-NZ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82596" y="6756932"/>
            <a:ext cx="2120022" cy="715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800" b="1" dirty="0" smtClean="0">
                <a:solidFill>
                  <a:srgbClr val="3E1F00"/>
                </a:solidFill>
              </a:rPr>
              <a:t>Static Pressure</a:t>
            </a:r>
            <a:r>
              <a:rPr lang="en-NZ" sz="1800" dirty="0" smtClean="0">
                <a:solidFill>
                  <a:srgbClr val="3E1F00"/>
                </a:solidFill>
              </a:rPr>
              <a:t/>
            </a:r>
            <a:br>
              <a:rPr lang="en-NZ" sz="1800" dirty="0" smtClean="0">
                <a:solidFill>
                  <a:srgbClr val="3E1F00"/>
                </a:solidFill>
              </a:rPr>
            </a:br>
            <a:r>
              <a:rPr lang="en-NZ" sz="1800" dirty="0" smtClean="0">
                <a:solidFill>
                  <a:srgbClr val="3E1F00"/>
                </a:solidFill>
              </a:rPr>
              <a:t>(Potentiometer)</a:t>
            </a:r>
            <a:endParaRPr lang="en-NZ" sz="1800" dirty="0">
              <a:solidFill>
                <a:srgbClr val="3E1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596" y="7552117"/>
            <a:ext cx="2120022" cy="715089"/>
          </a:xfrm>
          <a:prstGeom prst="roundRect">
            <a:avLst/>
          </a:prstGeom>
          <a:solidFill>
            <a:srgbClr val="FFD9B3"/>
          </a:solidFill>
          <a:ln>
            <a:solidFill>
              <a:srgbClr val="FF98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800" b="1" dirty="0" smtClean="0">
                <a:solidFill>
                  <a:srgbClr val="AC5600"/>
                </a:solidFill>
              </a:rPr>
              <a:t>Air Density</a:t>
            </a:r>
            <a:r>
              <a:rPr lang="en-NZ" sz="1800" dirty="0" smtClean="0">
                <a:solidFill>
                  <a:srgbClr val="AC5600"/>
                </a:solidFill>
              </a:rPr>
              <a:t/>
            </a:r>
            <a:br>
              <a:rPr lang="en-NZ" sz="1800" dirty="0" smtClean="0">
                <a:solidFill>
                  <a:srgbClr val="AC5600"/>
                </a:solidFill>
              </a:rPr>
            </a:br>
            <a:r>
              <a:rPr lang="en-NZ" sz="1800" dirty="0" smtClean="0">
                <a:solidFill>
                  <a:srgbClr val="AC5600"/>
                </a:solidFill>
              </a:rPr>
              <a:t>(Potentiometer)</a:t>
            </a:r>
            <a:endParaRPr lang="en-NZ" sz="1800" dirty="0">
              <a:solidFill>
                <a:srgbClr val="AC5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2596" y="9214787"/>
            <a:ext cx="2120022" cy="715089"/>
          </a:xfrm>
          <a:prstGeom prst="roundRect">
            <a:avLst/>
          </a:prstGeom>
          <a:solidFill>
            <a:srgbClr val="85CB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800" b="1" dirty="0" smtClean="0"/>
              <a:t>Flap Position</a:t>
            </a:r>
            <a:r>
              <a:rPr lang="en-NZ" sz="1800" dirty="0" smtClean="0"/>
              <a:t/>
            </a:r>
            <a:br>
              <a:rPr lang="en-NZ" sz="1800" dirty="0" smtClean="0"/>
            </a:br>
            <a:r>
              <a:rPr lang="en-NZ" sz="1800" dirty="0" smtClean="0"/>
              <a:t>(Potentiometer)</a:t>
            </a:r>
            <a:endParaRPr lang="en-NZ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182596" y="11533505"/>
            <a:ext cx="2120022" cy="715089"/>
          </a:xfrm>
          <a:prstGeom prst="roundRect">
            <a:avLst/>
          </a:prstGeom>
          <a:solidFill>
            <a:srgbClr val="FFD9B3"/>
          </a:solidFill>
          <a:ln>
            <a:solidFill>
              <a:srgbClr val="FF983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 b="1"/>
            </a:lvl1pPr>
          </a:lstStyle>
          <a:p>
            <a:r>
              <a:rPr lang="en-NZ" dirty="0">
                <a:solidFill>
                  <a:srgbClr val="AC5600"/>
                </a:solidFill>
              </a:rPr>
              <a:t>A/C Gross Weight</a:t>
            </a:r>
            <a:br>
              <a:rPr lang="en-NZ" dirty="0">
                <a:solidFill>
                  <a:srgbClr val="AC5600"/>
                </a:solidFill>
              </a:rPr>
            </a:br>
            <a:r>
              <a:rPr lang="en-NZ" b="0" dirty="0">
                <a:solidFill>
                  <a:srgbClr val="AC5600"/>
                </a:solidFill>
              </a:rPr>
              <a:t>(Potentiometer)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2596" y="12328689"/>
            <a:ext cx="2120022" cy="715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 b="1"/>
            </a:lvl1pPr>
          </a:lstStyle>
          <a:p>
            <a:r>
              <a:rPr lang="en-NZ" dirty="0">
                <a:solidFill>
                  <a:srgbClr val="3E1F00"/>
                </a:solidFill>
              </a:rPr>
              <a:t>Vert. Acceleration</a:t>
            </a:r>
            <a:br>
              <a:rPr lang="en-NZ" dirty="0">
                <a:solidFill>
                  <a:srgbClr val="3E1F00"/>
                </a:solidFill>
              </a:rPr>
            </a:br>
            <a:r>
              <a:rPr lang="en-NZ" b="0" dirty="0">
                <a:solidFill>
                  <a:srgbClr val="3E1F00"/>
                </a:solidFill>
              </a:rPr>
              <a:t>(Potentiometer)</a:t>
            </a:r>
          </a:p>
        </p:txBody>
      </p:sp>
      <p:cxnSp>
        <p:nvCxnSpPr>
          <p:cNvPr id="14" name="Elbow Connector 13"/>
          <p:cNvCxnSpPr>
            <a:stCxn id="6" idx="3"/>
          </p:cNvCxnSpPr>
          <p:nvPr/>
        </p:nvCxnSpPr>
        <p:spPr>
          <a:xfrm>
            <a:off x="3302618" y="6319293"/>
            <a:ext cx="1537012" cy="29682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</p:cNvCxnSpPr>
          <p:nvPr/>
        </p:nvCxnSpPr>
        <p:spPr>
          <a:xfrm>
            <a:off x="3302618" y="7114477"/>
            <a:ext cx="1537012" cy="206677"/>
          </a:xfrm>
          <a:prstGeom prst="bentConnector3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</p:cNvCxnSpPr>
          <p:nvPr/>
        </p:nvCxnSpPr>
        <p:spPr>
          <a:xfrm>
            <a:off x="3302618" y="7909662"/>
            <a:ext cx="1537012" cy="94971"/>
          </a:xfrm>
          <a:prstGeom prst="bentConnector3">
            <a:avLst/>
          </a:prstGeom>
          <a:ln w="38100">
            <a:solidFill>
              <a:srgbClr val="FF98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</p:cNvCxnSpPr>
          <p:nvPr/>
        </p:nvCxnSpPr>
        <p:spPr>
          <a:xfrm flipV="1">
            <a:off x="3302618" y="11596330"/>
            <a:ext cx="1537012" cy="294720"/>
          </a:xfrm>
          <a:prstGeom prst="bentConnector3">
            <a:avLst>
              <a:gd name="adj1" fmla="val 50000"/>
            </a:avLst>
          </a:prstGeom>
          <a:ln w="38100">
            <a:solidFill>
              <a:srgbClr val="FF98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</p:cNvCxnSpPr>
          <p:nvPr/>
        </p:nvCxnSpPr>
        <p:spPr>
          <a:xfrm>
            <a:off x="3302618" y="12686234"/>
            <a:ext cx="1537012" cy="3575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4" idx="2"/>
          </p:cNvCxnSpPr>
          <p:nvPr/>
        </p:nvCxnSpPr>
        <p:spPr>
          <a:xfrm flipV="1">
            <a:off x="3302618" y="8408018"/>
            <a:ext cx="2830553" cy="116431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3"/>
            <a:endCxn id="5" idx="0"/>
          </p:cNvCxnSpPr>
          <p:nvPr/>
        </p:nvCxnSpPr>
        <p:spPr>
          <a:xfrm>
            <a:off x="3302618" y="9572332"/>
            <a:ext cx="2830553" cy="142276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04102" y="6339239"/>
            <a:ext cx="2024809" cy="7150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800" b="1"/>
            </a:lvl1pPr>
          </a:lstStyle>
          <a:p>
            <a:r>
              <a:rPr lang="en-NZ" dirty="0"/>
              <a:t>Indicated Airspeed</a:t>
            </a:r>
            <a:br>
              <a:rPr lang="en-NZ" dirty="0"/>
            </a:br>
            <a:r>
              <a:rPr lang="en-NZ" b="0" dirty="0"/>
              <a:t>(Console Output)</a:t>
            </a:r>
            <a:endParaRPr lang="en-NZ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8256496" y="7174627"/>
            <a:ext cx="2120022" cy="715089"/>
          </a:xfrm>
          <a:prstGeom prst="roundRect">
            <a:avLst/>
          </a:prstGeom>
          <a:solidFill>
            <a:srgbClr val="FF8F8F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rgbClr val="680000"/>
                </a:solidFill>
              </a:defRPr>
            </a:lvl1pPr>
          </a:lstStyle>
          <a:p>
            <a:r>
              <a:rPr lang="en-NZ" dirty="0"/>
              <a:t>Airspeed Warning</a:t>
            </a:r>
            <a:br>
              <a:rPr lang="en-NZ" dirty="0"/>
            </a:br>
            <a:r>
              <a:rPr lang="en-NZ" b="0" dirty="0"/>
              <a:t>(Console + LED)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6496" y="11386145"/>
            <a:ext cx="2120022" cy="1021556"/>
          </a:xfrm>
          <a:prstGeom prst="roundRect">
            <a:avLst/>
          </a:prstGeom>
          <a:solidFill>
            <a:srgbClr val="FF8F8F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rgbClr val="680000"/>
                </a:solidFill>
              </a:defRPr>
            </a:lvl1pPr>
          </a:lstStyle>
          <a:p>
            <a:r>
              <a:rPr lang="en-NZ" dirty="0"/>
              <a:t>Vert. Acceleration Warning</a:t>
            </a:r>
            <a:br>
              <a:rPr lang="en-NZ" dirty="0"/>
            </a:br>
            <a:r>
              <a:rPr lang="en-NZ" b="0" dirty="0"/>
              <a:t>(Console + LED)</a:t>
            </a:r>
            <a:endParaRPr lang="en-NZ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8256496" y="12507461"/>
            <a:ext cx="2120022" cy="1021556"/>
          </a:xfrm>
          <a:prstGeom prst="roundRect">
            <a:avLst/>
          </a:prstGeom>
          <a:solidFill>
            <a:srgbClr val="FF8F8F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800" b="1" dirty="0">
                <a:solidFill>
                  <a:srgbClr val="680000"/>
                </a:solidFill>
              </a:rPr>
              <a:t>Manoeuvre Warning</a:t>
            </a:r>
            <a:br>
              <a:rPr lang="en-NZ" sz="1800" b="1" dirty="0">
                <a:solidFill>
                  <a:srgbClr val="680000"/>
                </a:solidFill>
              </a:rPr>
            </a:br>
            <a:r>
              <a:rPr lang="en-NZ" sz="1800" dirty="0">
                <a:solidFill>
                  <a:srgbClr val="680000"/>
                </a:solidFill>
              </a:rPr>
              <a:t>(Console + LED)</a:t>
            </a:r>
            <a:endParaRPr lang="en-NZ" sz="1800" dirty="0">
              <a:solidFill>
                <a:srgbClr val="680000"/>
              </a:solidFill>
            </a:endParaRPr>
          </a:p>
        </p:txBody>
      </p:sp>
      <p:cxnSp>
        <p:nvCxnSpPr>
          <p:cNvPr id="49" name="Elbow Connector 48"/>
          <p:cNvCxnSpPr>
            <a:endCxn id="44" idx="1"/>
          </p:cNvCxnSpPr>
          <p:nvPr/>
        </p:nvCxnSpPr>
        <p:spPr>
          <a:xfrm>
            <a:off x="7426712" y="6616120"/>
            <a:ext cx="877390" cy="8066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5" idx="1"/>
          </p:cNvCxnSpPr>
          <p:nvPr/>
        </p:nvCxnSpPr>
        <p:spPr>
          <a:xfrm>
            <a:off x="7425062" y="7331209"/>
            <a:ext cx="831434" cy="20096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5" idx="2"/>
          </p:cNvCxnSpPr>
          <p:nvPr/>
        </p:nvCxnSpPr>
        <p:spPr>
          <a:xfrm rot="5400000">
            <a:off x="6458362" y="8136955"/>
            <a:ext cx="3105384" cy="261090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6" idx="1"/>
          </p:cNvCxnSpPr>
          <p:nvPr/>
        </p:nvCxnSpPr>
        <p:spPr>
          <a:xfrm flipV="1">
            <a:off x="7425062" y="11896923"/>
            <a:ext cx="831434" cy="15537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47" idx="1"/>
          </p:cNvCxnSpPr>
          <p:nvPr/>
        </p:nvCxnSpPr>
        <p:spPr>
          <a:xfrm>
            <a:off x="7425062" y="12686233"/>
            <a:ext cx="831434" cy="33200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8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47306" y="6971506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err="1"/>
              <a:t>SparkFun</a:t>
            </a:r>
            <a:r>
              <a:rPr lang="en-NZ" sz="1400" dirty="0"/>
              <a:t> </a:t>
            </a:r>
            <a:r>
              <a:rPr lang="en-NZ" sz="1400" dirty="0" err="1"/>
              <a:t>Qwiic</a:t>
            </a:r>
            <a:r>
              <a:rPr lang="en-NZ" sz="1400" dirty="0"/>
              <a:t> </a:t>
            </a:r>
            <a:r>
              <a:rPr lang="en-NZ" sz="1400" dirty="0" err="1"/>
              <a:t>MicroPressure</a:t>
            </a:r>
            <a:r>
              <a:rPr lang="en-NZ" sz="1400" dirty="0"/>
              <a:t> Sensor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1281" y="8426926"/>
            <a:ext cx="27051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Pi</a:t>
            </a:r>
            <a:br>
              <a:rPr lang="en-NZ" sz="1400" dirty="0"/>
            </a:br>
            <a:r>
              <a:rPr lang="en-NZ" sz="1400" dirty="0"/>
              <a:t>Module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24281" y="8426926"/>
            <a:ext cx="27051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Pi</a:t>
            </a:r>
            <a:br>
              <a:rPr lang="en-NZ" sz="1400" dirty="0"/>
            </a:br>
            <a:r>
              <a:rPr lang="en-NZ" sz="1400" dirty="0"/>
              <a:t>Module 2</a:t>
            </a:r>
          </a:p>
        </p:txBody>
      </p:sp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7876381" y="9188926"/>
            <a:ext cx="22479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37831" y="5971379"/>
            <a:ext cx="952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Syringe</a:t>
            </a:r>
          </a:p>
        </p:txBody>
      </p:sp>
      <p:cxnSp>
        <p:nvCxnSpPr>
          <p:cNvPr id="16" name="Straight Arrow Connector 15"/>
          <p:cNvCxnSpPr>
            <a:stCxn id="13" idx="2"/>
            <a:endCxn id="9" idx="0"/>
          </p:cNvCxnSpPr>
          <p:nvPr/>
        </p:nvCxnSpPr>
        <p:spPr>
          <a:xfrm>
            <a:off x="4714081" y="6542879"/>
            <a:ext cx="0" cy="42862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</p:cNvCxnSpPr>
          <p:nvPr/>
        </p:nvCxnSpPr>
        <p:spPr>
          <a:xfrm>
            <a:off x="5580856" y="7595393"/>
            <a:ext cx="566546" cy="830296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90" idx="0"/>
          </p:cNvCxnSpPr>
          <p:nvPr/>
        </p:nvCxnSpPr>
        <p:spPr>
          <a:xfrm rot="5400000">
            <a:off x="5412073" y="9619645"/>
            <a:ext cx="780479" cy="144304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ame 23"/>
          <p:cNvSpPr/>
          <p:nvPr/>
        </p:nvSpPr>
        <p:spPr>
          <a:xfrm>
            <a:off x="5902039" y="10931812"/>
            <a:ext cx="2586228" cy="829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Airspeed Display</a:t>
            </a:r>
          </a:p>
        </p:txBody>
      </p:sp>
      <p:cxnSp>
        <p:nvCxnSpPr>
          <p:cNvPr id="35" name="Elbow Connector 34"/>
          <p:cNvCxnSpPr>
            <a:stCxn id="10" idx="2"/>
            <a:endCxn id="24" idx="0"/>
          </p:cNvCxnSpPr>
          <p:nvPr/>
        </p:nvCxnSpPr>
        <p:spPr>
          <a:xfrm rot="16200000" flipH="1">
            <a:off x="6369049" y="10105708"/>
            <a:ext cx="980886" cy="671322"/>
          </a:xfrm>
          <a:prstGeom prst="bentConnector3">
            <a:avLst>
              <a:gd name="adj1" fmla="val 2887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Summing Junction 41"/>
          <p:cNvSpPr/>
          <p:nvPr/>
        </p:nvSpPr>
        <p:spPr>
          <a:xfrm>
            <a:off x="9340563" y="10731405"/>
            <a:ext cx="1223772" cy="12237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Vertical</a:t>
            </a:r>
            <a:br>
              <a:rPr lang="en-NZ" sz="1400" dirty="0"/>
            </a:br>
            <a:r>
              <a:rPr lang="en-NZ" sz="1400" dirty="0"/>
              <a:t>Acceleration</a:t>
            </a:r>
            <a:br>
              <a:rPr lang="en-NZ" sz="1400" dirty="0"/>
            </a:br>
            <a:r>
              <a:rPr lang="en-NZ" sz="1400" dirty="0"/>
              <a:t>LED</a:t>
            </a:r>
          </a:p>
        </p:txBody>
      </p:sp>
      <p:cxnSp>
        <p:nvCxnSpPr>
          <p:cNvPr id="43" name="Elbow Connector 42"/>
          <p:cNvCxnSpPr>
            <a:stCxn id="11" idx="2"/>
            <a:endCxn id="42" idx="0"/>
          </p:cNvCxnSpPr>
          <p:nvPr/>
        </p:nvCxnSpPr>
        <p:spPr>
          <a:xfrm rot="5400000">
            <a:off x="10324402" y="9578974"/>
            <a:ext cx="780479" cy="15243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10623961" y="10731405"/>
            <a:ext cx="1223772" cy="12237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Excessive</a:t>
            </a:r>
            <a:br>
              <a:rPr lang="en-NZ" sz="1400" dirty="0"/>
            </a:br>
            <a:r>
              <a:rPr lang="en-NZ" sz="1400" dirty="0"/>
              <a:t>Manoeuvre</a:t>
            </a:r>
            <a:br>
              <a:rPr lang="en-NZ" sz="1400" dirty="0"/>
            </a:br>
            <a:r>
              <a:rPr lang="en-NZ" sz="1400" dirty="0"/>
              <a:t>LED</a:t>
            </a:r>
          </a:p>
        </p:txBody>
      </p:sp>
      <p:cxnSp>
        <p:nvCxnSpPr>
          <p:cNvPr id="48" name="Elbow Connector 47"/>
          <p:cNvCxnSpPr>
            <a:stCxn id="11" idx="2"/>
            <a:endCxn id="46" idx="0"/>
          </p:cNvCxnSpPr>
          <p:nvPr/>
        </p:nvCxnSpPr>
        <p:spPr>
          <a:xfrm rot="5400000">
            <a:off x="10966101" y="10220673"/>
            <a:ext cx="780479" cy="2409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ame 51"/>
          <p:cNvSpPr/>
          <p:nvPr/>
        </p:nvSpPr>
        <p:spPr>
          <a:xfrm>
            <a:off x="11998038" y="10946099"/>
            <a:ext cx="2586228" cy="829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VAC Limit Display (Optional)</a:t>
            </a:r>
          </a:p>
        </p:txBody>
      </p:sp>
      <p:cxnSp>
        <p:nvCxnSpPr>
          <p:cNvPr id="53" name="Elbow Connector 52"/>
          <p:cNvCxnSpPr>
            <a:stCxn id="11" idx="2"/>
            <a:endCxn id="52" idx="0"/>
          </p:cNvCxnSpPr>
          <p:nvPr/>
        </p:nvCxnSpPr>
        <p:spPr>
          <a:xfrm rot="16200000" flipH="1">
            <a:off x="11886406" y="9541352"/>
            <a:ext cx="995173" cy="1814321"/>
          </a:xfrm>
          <a:prstGeom prst="bentConnector3">
            <a:avLst>
              <a:gd name="adj1" fmla="val 5857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Summing Junction 89"/>
          <p:cNvSpPr/>
          <p:nvPr/>
        </p:nvSpPr>
        <p:spPr>
          <a:xfrm>
            <a:off x="4468905" y="10731405"/>
            <a:ext cx="1223772" cy="12237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err="1"/>
              <a:t>Overspeed</a:t>
            </a:r>
            <a:r>
              <a:rPr lang="en-NZ" sz="1400" dirty="0"/>
              <a:t/>
            </a:r>
            <a:br>
              <a:rPr lang="en-NZ" sz="1400" dirty="0"/>
            </a:br>
            <a:r>
              <a:rPr lang="en-NZ" sz="1400" dirty="0"/>
              <a:t>LED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82244" y="7431754"/>
            <a:ext cx="1609344" cy="6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Student Tablets</a:t>
            </a:r>
          </a:p>
        </p:txBody>
      </p:sp>
      <p:cxnSp>
        <p:nvCxnSpPr>
          <p:cNvPr id="31" name="Elbow Connector 30"/>
          <p:cNvCxnSpPr>
            <a:stCxn id="30" idx="3"/>
          </p:cNvCxnSpPr>
          <p:nvPr/>
        </p:nvCxnSpPr>
        <p:spPr>
          <a:xfrm>
            <a:off x="9891589" y="7731981"/>
            <a:ext cx="1120423" cy="693708"/>
          </a:xfrm>
          <a:prstGeom prst="bentConnector3">
            <a:avLst>
              <a:gd name="adj1" fmla="val 100055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40209" y="6006122"/>
            <a:ext cx="120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 dirty="0">
                <a:solidFill>
                  <a:schemeClr val="lt1"/>
                </a:solidFill>
              </a:rPr>
              <a:t>Test Case</a:t>
            </a:r>
            <a:br>
              <a:rPr lang="en-NZ" sz="1400" dirty="0">
                <a:solidFill>
                  <a:schemeClr val="lt1"/>
                </a:solidFill>
              </a:rPr>
            </a:br>
            <a:r>
              <a:rPr lang="en-NZ" sz="1400" dirty="0">
                <a:solidFill>
                  <a:schemeClr val="lt1"/>
                </a:solidFill>
              </a:rPr>
              <a:t>Laptop/Tablet</a:t>
            </a:r>
          </a:p>
        </p:txBody>
      </p:sp>
      <p:cxnSp>
        <p:nvCxnSpPr>
          <p:cNvPr id="44" name="Elbow Connector 43"/>
          <p:cNvCxnSpPr>
            <a:stCxn id="30" idx="1"/>
          </p:cNvCxnSpPr>
          <p:nvPr/>
        </p:nvCxnSpPr>
        <p:spPr>
          <a:xfrm rot="10800000" flipV="1">
            <a:off x="7185390" y="7731981"/>
            <a:ext cx="1096854" cy="714753"/>
          </a:xfrm>
          <a:prstGeom prst="bentConnector3">
            <a:avLst>
              <a:gd name="adj1" fmla="val 10002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282244" y="6713981"/>
            <a:ext cx="1609344" cy="6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Test Case</a:t>
            </a:r>
            <a:br>
              <a:rPr lang="en-NZ" sz="1400" dirty="0"/>
            </a:br>
            <a:r>
              <a:rPr lang="en-NZ" sz="1400" dirty="0"/>
              <a:t>Laptop/Tablet</a:t>
            </a:r>
          </a:p>
        </p:txBody>
      </p:sp>
      <p:cxnSp>
        <p:nvCxnSpPr>
          <p:cNvPr id="55" name="Elbow Connector 54"/>
          <p:cNvCxnSpPr>
            <a:stCxn id="54" idx="1"/>
            <a:endCxn id="10" idx="0"/>
          </p:cNvCxnSpPr>
          <p:nvPr/>
        </p:nvCxnSpPr>
        <p:spPr>
          <a:xfrm rot="10800000" flipV="1">
            <a:off x="6523833" y="7014208"/>
            <a:ext cx="1758413" cy="141271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4" idx="3"/>
            <a:endCxn id="11" idx="0"/>
          </p:cNvCxnSpPr>
          <p:nvPr/>
        </p:nvCxnSpPr>
        <p:spPr>
          <a:xfrm>
            <a:off x="9891589" y="7014208"/>
            <a:ext cx="1585243" cy="141271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1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47306" y="6971506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err="1"/>
              <a:t>SparkFun</a:t>
            </a:r>
            <a:r>
              <a:rPr lang="en-NZ" sz="1400" dirty="0"/>
              <a:t> </a:t>
            </a:r>
            <a:r>
              <a:rPr lang="en-NZ" sz="1400" dirty="0" err="1"/>
              <a:t>Qwiic</a:t>
            </a:r>
            <a:r>
              <a:rPr lang="en-NZ" sz="1400" dirty="0"/>
              <a:t> </a:t>
            </a:r>
            <a:r>
              <a:rPr lang="en-NZ" sz="1400" dirty="0" err="1"/>
              <a:t>MicroPressure</a:t>
            </a:r>
            <a:r>
              <a:rPr lang="en-NZ" sz="1400" dirty="0"/>
              <a:t> Sensor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1281" y="8426926"/>
            <a:ext cx="27051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Pi</a:t>
            </a:r>
            <a:br>
              <a:rPr lang="en-NZ" sz="1400" dirty="0"/>
            </a:br>
            <a:r>
              <a:rPr lang="en-NZ" sz="1400" dirty="0"/>
              <a:t>Module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24281" y="8426926"/>
            <a:ext cx="27051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Pi</a:t>
            </a:r>
            <a:br>
              <a:rPr lang="en-NZ" sz="1400" dirty="0"/>
            </a:br>
            <a:r>
              <a:rPr lang="en-NZ" sz="1400" dirty="0"/>
              <a:t>Module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876381" y="8862681"/>
            <a:ext cx="22479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37831" y="5971379"/>
            <a:ext cx="952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Syringe</a:t>
            </a:r>
          </a:p>
        </p:txBody>
      </p:sp>
      <p:cxnSp>
        <p:nvCxnSpPr>
          <p:cNvPr id="16" name="Straight Arrow Connector 15"/>
          <p:cNvCxnSpPr>
            <a:stCxn id="13" idx="2"/>
            <a:endCxn id="9" idx="0"/>
          </p:cNvCxnSpPr>
          <p:nvPr/>
        </p:nvCxnSpPr>
        <p:spPr>
          <a:xfrm>
            <a:off x="4714081" y="6542879"/>
            <a:ext cx="0" cy="42862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</p:cNvCxnSpPr>
          <p:nvPr/>
        </p:nvCxnSpPr>
        <p:spPr>
          <a:xfrm>
            <a:off x="5580856" y="7595393"/>
            <a:ext cx="566546" cy="830296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90" idx="0"/>
          </p:cNvCxnSpPr>
          <p:nvPr/>
        </p:nvCxnSpPr>
        <p:spPr>
          <a:xfrm rot="5400000">
            <a:off x="5412073" y="9619645"/>
            <a:ext cx="780479" cy="144304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ame 23"/>
          <p:cNvSpPr/>
          <p:nvPr/>
        </p:nvSpPr>
        <p:spPr>
          <a:xfrm>
            <a:off x="5902039" y="10931812"/>
            <a:ext cx="2586228" cy="829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Airspeed Display</a:t>
            </a:r>
          </a:p>
        </p:txBody>
      </p:sp>
      <p:cxnSp>
        <p:nvCxnSpPr>
          <p:cNvPr id="35" name="Elbow Connector 34"/>
          <p:cNvCxnSpPr>
            <a:stCxn id="10" idx="2"/>
            <a:endCxn id="24" idx="0"/>
          </p:cNvCxnSpPr>
          <p:nvPr/>
        </p:nvCxnSpPr>
        <p:spPr>
          <a:xfrm rot="16200000" flipH="1">
            <a:off x="6369049" y="10105708"/>
            <a:ext cx="980886" cy="671322"/>
          </a:xfrm>
          <a:prstGeom prst="bentConnector3">
            <a:avLst>
              <a:gd name="adj1" fmla="val 2887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Summing Junction 41"/>
          <p:cNvSpPr/>
          <p:nvPr/>
        </p:nvSpPr>
        <p:spPr>
          <a:xfrm>
            <a:off x="9340563" y="10731405"/>
            <a:ext cx="1223772" cy="12237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Vertical</a:t>
            </a:r>
            <a:br>
              <a:rPr lang="en-NZ" sz="1400" dirty="0"/>
            </a:br>
            <a:r>
              <a:rPr lang="en-NZ" sz="1400" dirty="0"/>
              <a:t>Acceleration</a:t>
            </a:r>
            <a:br>
              <a:rPr lang="en-NZ" sz="1400" dirty="0"/>
            </a:br>
            <a:r>
              <a:rPr lang="en-NZ" sz="1400" dirty="0"/>
              <a:t>LED</a:t>
            </a:r>
          </a:p>
        </p:txBody>
      </p:sp>
      <p:cxnSp>
        <p:nvCxnSpPr>
          <p:cNvPr id="43" name="Elbow Connector 42"/>
          <p:cNvCxnSpPr>
            <a:stCxn id="11" idx="2"/>
            <a:endCxn id="42" idx="0"/>
          </p:cNvCxnSpPr>
          <p:nvPr/>
        </p:nvCxnSpPr>
        <p:spPr>
          <a:xfrm rot="5400000">
            <a:off x="10324402" y="9578974"/>
            <a:ext cx="780479" cy="15243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10623961" y="10731405"/>
            <a:ext cx="1223772" cy="12237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Excessive</a:t>
            </a:r>
            <a:br>
              <a:rPr lang="en-NZ" sz="1400" dirty="0"/>
            </a:br>
            <a:r>
              <a:rPr lang="en-NZ" sz="1400" dirty="0"/>
              <a:t>Manoeuvre</a:t>
            </a:r>
            <a:br>
              <a:rPr lang="en-NZ" sz="1400" dirty="0"/>
            </a:br>
            <a:r>
              <a:rPr lang="en-NZ" sz="1400" dirty="0"/>
              <a:t>LED</a:t>
            </a:r>
          </a:p>
        </p:txBody>
      </p:sp>
      <p:cxnSp>
        <p:nvCxnSpPr>
          <p:cNvPr id="48" name="Elbow Connector 47"/>
          <p:cNvCxnSpPr>
            <a:stCxn id="11" idx="2"/>
            <a:endCxn id="46" idx="0"/>
          </p:cNvCxnSpPr>
          <p:nvPr/>
        </p:nvCxnSpPr>
        <p:spPr>
          <a:xfrm rot="5400000">
            <a:off x="10966101" y="10220673"/>
            <a:ext cx="780479" cy="2409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ame 51"/>
          <p:cNvSpPr/>
          <p:nvPr/>
        </p:nvSpPr>
        <p:spPr>
          <a:xfrm>
            <a:off x="11998038" y="10946099"/>
            <a:ext cx="2586228" cy="829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VAC Limit Display (Optional)</a:t>
            </a:r>
          </a:p>
        </p:txBody>
      </p:sp>
      <p:cxnSp>
        <p:nvCxnSpPr>
          <p:cNvPr id="53" name="Elbow Connector 52"/>
          <p:cNvCxnSpPr>
            <a:stCxn id="11" idx="2"/>
            <a:endCxn id="52" idx="0"/>
          </p:cNvCxnSpPr>
          <p:nvPr/>
        </p:nvCxnSpPr>
        <p:spPr>
          <a:xfrm rot="16200000" flipH="1">
            <a:off x="11886406" y="9541352"/>
            <a:ext cx="995173" cy="1814321"/>
          </a:xfrm>
          <a:prstGeom prst="bentConnector3">
            <a:avLst>
              <a:gd name="adj1" fmla="val 5857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Summing Junction 89"/>
          <p:cNvSpPr/>
          <p:nvPr/>
        </p:nvSpPr>
        <p:spPr>
          <a:xfrm>
            <a:off x="4468905" y="10731405"/>
            <a:ext cx="1223772" cy="12237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err="1"/>
              <a:t>Overspeed</a:t>
            </a:r>
            <a:r>
              <a:rPr lang="en-NZ" sz="1400" dirty="0"/>
              <a:t/>
            </a:r>
            <a:br>
              <a:rPr lang="en-NZ" sz="1400" dirty="0"/>
            </a:br>
            <a:r>
              <a:rPr lang="en-NZ" sz="1400" dirty="0"/>
              <a:t>LED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82244" y="7431754"/>
            <a:ext cx="1609344" cy="6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Student Tablets</a:t>
            </a:r>
          </a:p>
        </p:txBody>
      </p:sp>
      <p:cxnSp>
        <p:nvCxnSpPr>
          <p:cNvPr id="31" name="Elbow Connector 30"/>
          <p:cNvCxnSpPr>
            <a:stCxn id="30" idx="3"/>
          </p:cNvCxnSpPr>
          <p:nvPr/>
        </p:nvCxnSpPr>
        <p:spPr>
          <a:xfrm>
            <a:off x="9891589" y="7731981"/>
            <a:ext cx="1120423" cy="693708"/>
          </a:xfrm>
          <a:prstGeom prst="bentConnector3">
            <a:avLst>
              <a:gd name="adj1" fmla="val 100055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40209" y="6006122"/>
            <a:ext cx="120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 dirty="0">
                <a:solidFill>
                  <a:schemeClr val="lt1"/>
                </a:solidFill>
              </a:rPr>
              <a:t>Test Case</a:t>
            </a:r>
            <a:br>
              <a:rPr lang="en-NZ" sz="1400" dirty="0">
                <a:solidFill>
                  <a:schemeClr val="lt1"/>
                </a:solidFill>
              </a:rPr>
            </a:br>
            <a:r>
              <a:rPr lang="en-NZ" sz="1400" dirty="0">
                <a:solidFill>
                  <a:schemeClr val="lt1"/>
                </a:solidFill>
              </a:rPr>
              <a:t>Laptop/Tablet</a:t>
            </a:r>
          </a:p>
        </p:txBody>
      </p:sp>
      <p:cxnSp>
        <p:nvCxnSpPr>
          <p:cNvPr id="44" name="Elbow Connector 43"/>
          <p:cNvCxnSpPr>
            <a:stCxn id="30" idx="1"/>
          </p:cNvCxnSpPr>
          <p:nvPr/>
        </p:nvCxnSpPr>
        <p:spPr>
          <a:xfrm rot="10800000" flipV="1">
            <a:off x="7185390" y="7731981"/>
            <a:ext cx="1096854" cy="714753"/>
          </a:xfrm>
          <a:prstGeom prst="bentConnector3">
            <a:avLst>
              <a:gd name="adj1" fmla="val 10002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282244" y="6713981"/>
            <a:ext cx="1609344" cy="6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Test Case</a:t>
            </a:r>
            <a:br>
              <a:rPr lang="en-NZ" sz="1400" dirty="0"/>
            </a:br>
            <a:r>
              <a:rPr lang="en-NZ" sz="1400" dirty="0"/>
              <a:t>Laptop/Tablet</a:t>
            </a:r>
          </a:p>
        </p:txBody>
      </p:sp>
      <p:cxnSp>
        <p:nvCxnSpPr>
          <p:cNvPr id="55" name="Elbow Connector 54"/>
          <p:cNvCxnSpPr>
            <a:stCxn id="54" idx="1"/>
            <a:endCxn id="10" idx="0"/>
          </p:cNvCxnSpPr>
          <p:nvPr/>
        </p:nvCxnSpPr>
        <p:spPr>
          <a:xfrm rot="10800000" flipV="1">
            <a:off x="6523833" y="7014208"/>
            <a:ext cx="1758413" cy="141271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4" idx="3"/>
            <a:endCxn id="11" idx="0"/>
          </p:cNvCxnSpPr>
          <p:nvPr/>
        </p:nvCxnSpPr>
        <p:spPr>
          <a:xfrm>
            <a:off x="9891589" y="7014208"/>
            <a:ext cx="1585243" cy="141271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5973665" y="8278622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1</a:t>
            </a:r>
          </a:p>
        </p:txBody>
      </p:sp>
      <p:sp>
        <p:nvSpPr>
          <p:cNvPr id="27" name="Diamond 26"/>
          <p:cNvSpPr/>
          <p:nvPr/>
        </p:nvSpPr>
        <p:spPr>
          <a:xfrm>
            <a:off x="6372569" y="8295955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2</a:t>
            </a:r>
          </a:p>
        </p:txBody>
      </p:sp>
      <p:sp>
        <p:nvSpPr>
          <p:cNvPr id="28" name="Diamond 27"/>
          <p:cNvSpPr/>
          <p:nvPr/>
        </p:nvSpPr>
        <p:spPr>
          <a:xfrm>
            <a:off x="7011699" y="8276812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2</a:t>
            </a:r>
          </a:p>
        </p:txBody>
      </p:sp>
      <p:sp>
        <p:nvSpPr>
          <p:cNvPr id="29" name="Diamond 28"/>
          <p:cNvSpPr/>
          <p:nvPr/>
        </p:nvSpPr>
        <p:spPr>
          <a:xfrm>
            <a:off x="7619397" y="8710766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3</a:t>
            </a:r>
          </a:p>
        </p:txBody>
      </p:sp>
      <p:sp>
        <p:nvSpPr>
          <p:cNvPr id="32" name="Diamond 31"/>
          <p:cNvSpPr/>
          <p:nvPr/>
        </p:nvSpPr>
        <p:spPr>
          <a:xfrm>
            <a:off x="6348190" y="9737088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4</a:t>
            </a:r>
          </a:p>
        </p:txBody>
      </p:sp>
      <p:sp>
        <p:nvSpPr>
          <p:cNvPr id="33" name="Diamond 32"/>
          <p:cNvSpPr/>
          <p:nvPr/>
        </p:nvSpPr>
        <p:spPr>
          <a:xfrm>
            <a:off x="12655644" y="6194831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128563" y="5181187"/>
            <a:ext cx="3162584" cy="14712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Read I</a:t>
            </a:r>
            <a:r>
              <a:rPr lang="en-NZ" sz="1400" baseline="30000" dirty="0"/>
              <a:t>2</a:t>
            </a:r>
            <a:r>
              <a:rPr lang="en-NZ" sz="1400" dirty="0"/>
              <a:t>C Output (</a:t>
            </a:r>
            <a:r>
              <a:rPr lang="en-NZ" sz="1400" dirty="0" err="1"/>
              <a:t>Adafruit_MPRLS</a:t>
            </a:r>
            <a:r>
              <a:rPr lang="en-NZ" sz="1400" dirty="0"/>
              <a:t> Library, </a:t>
            </a:r>
            <a:r>
              <a:rPr lang="en-NZ" sz="1400" dirty="0" err="1"/>
              <a:t>readPressure</a:t>
            </a:r>
            <a:r>
              <a:rPr lang="en-NZ" sz="1400" dirty="0"/>
              <a:t> function, returns float in HPA by default)</a:t>
            </a:r>
          </a:p>
        </p:txBody>
      </p:sp>
      <p:sp>
        <p:nvSpPr>
          <p:cNvPr id="36" name="Diamond 35"/>
          <p:cNvSpPr/>
          <p:nvPr/>
        </p:nvSpPr>
        <p:spPr>
          <a:xfrm>
            <a:off x="12655644" y="6856813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128564" y="6713980"/>
            <a:ext cx="1845847" cy="717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Receive commands/code</a:t>
            </a:r>
          </a:p>
        </p:txBody>
      </p:sp>
      <p:sp>
        <p:nvSpPr>
          <p:cNvPr id="38" name="Diamond 37"/>
          <p:cNvSpPr/>
          <p:nvPr/>
        </p:nvSpPr>
        <p:spPr>
          <a:xfrm>
            <a:off x="12655644" y="7659038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128564" y="7516205"/>
            <a:ext cx="1845847" cy="717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 Read from GPIO</a:t>
            </a:r>
          </a:p>
        </p:txBody>
      </p:sp>
      <p:sp>
        <p:nvSpPr>
          <p:cNvPr id="40" name="Diamond 39"/>
          <p:cNvSpPr/>
          <p:nvPr/>
        </p:nvSpPr>
        <p:spPr>
          <a:xfrm>
            <a:off x="10838274" y="8294717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2</a:t>
            </a:r>
          </a:p>
        </p:txBody>
      </p:sp>
      <p:sp>
        <p:nvSpPr>
          <p:cNvPr id="41" name="Diamond 40"/>
          <p:cNvSpPr/>
          <p:nvPr/>
        </p:nvSpPr>
        <p:spPr>
          <a:xfrm>
            <a:off x="11340812" y="8294717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2</a:t>
            </a:r>
          </a:p>
        </p:txBody>
      </p:sp>
      <p:sp>
        <p:nvSpPr>
          <p:cNvPr id="45" name="Diamond 44"/>
          <p:cNvSpPr/>
          <p:nvPr/>
        </p:nvSpPr>
        <p:spPr>
          <a:xfrm>
            <a:off x="11290520" y="9743661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4</a:t>
            </a:r>
          </a:p>
        </p:txBody>
      </p:sp>
      <p:sp>
        <p:nvSpPr>
          <p:cNvPr id="47" name="Diamond 46"/>
          <p:cNvSpPr/>
          <p:nvPr/>
        </p:nvSpPr>
        <p:spPr>
          <a:xfrm>
            <a:off x="12888337" y="8515207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259912" y="8334041"/>
            <a:ext cx="1845847" cy="717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Write to GPIO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876381" y="9588105"/>
            <a:ext cx="22479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10065325" y="9386948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3</a:t>
            </a:r>
          </a:p>
        </p:txBody>
      </p:sp>
      <p:sp>
        <p:nvSpPr>
          <p:cNvPr id="56" name="Diamond 55"/>
          <p:cNvSpPr/>
          <p:nvPr/>
        </p:nvSpPr>
        <p:spPr>
          <a:xfrm>
            <a:off x="7675308" y="9408353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4</a:t>
            </a:r>
          </a:p>
        </p:txBody>
      </p:sp>
      <p:sp>
        <p:nvSpPr>
          <p:cNvPr id="58" name="Diamond 57"/>
          <p:cNvSpPr/>
          <p:nvPr/>
        </p:nvSpPr>
        <p:spPr>
          <a:xfrm>
            <a:off x="10009500" y="8661141"/>
            <a:ext cx="347474" cy="347474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937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204" y="8544203"/>
            <a:ext cx="1448941" cy="5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</a:t>
            </a:r>
            <a:r>
              <a:rPr lang="en-NZ" sz="1400" dirty="0" smtClean="0"/>
              <a:t>Pi 1</a:t>
            </a:r>
            <a:br>
              <a:rPr lang="en-NZ" sz="1400" dirty="0" smtClean="0"/>
            </a:br>
            <a:r>
              <a:rPr lang="en-NZ" sz="1400" dirty="0" smtClean="0"/>
              <a:t>GPIO</a:t>
            </a:r>
            <a:endParaRPr lang="en-NZ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209" y="6006122"/>
            <a:ext cx="120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 dirty="0">
                <a:solidFill>
                  <a:schemeClr val="lt1"/>
                </a:solidFill>
              </a:rPr>
              <a:t>Test Case</a:t>
            </a:r>
            <a:br>
              <a:rPr lang="en-NZ" sz="1400" dirty="0">
                <a:solidFill>
                  <a:schemeClr val="lt1"/>
                </a:solidFill>
              </a:rPr>
            </a:br>
            <a:r>
              <a:rPr lang="en-NZ" sz="1400" dirty="0">
                <a:solidFill>
                  <a:schemeClr val="lt1"/>
                </a:solidFill>
              </a:rPr>
              <a:t>Laptop/Tablet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8664" r="39623"/>
          <a:stretch/>
        </p:blipFill>
        <p:spPr>
          <a:xfrm rot="5400000">
            <a:off x="3674996" y="6446867"/>
            <a:ext cx="1038225" cy="4733925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9313816" y="10812166"/>
            <a:ext cx="1448941" cy="5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</a:t>
            </a:r>
            <a:r>
              <a:rPr lang="en-NZ" sz="1400" dirty="0" smtClean="0"/>
              <a:t>Pi 2</a:t>
            </a:r>
            <a:br>
              <a:rPr lang="en-NZ" sz="1400" dirty="0" smtClean="0"/>
            </a:br>
            <a:r>
              <a:rPr lang="en-NZ" sz="1400" dirty="0" smtClean="0"/>
              <a:t>GPIO</a:t>
            </a:r>
            <a:endParaRPr lang="en-NZ" sz="14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/>
          <a:srcRect l="38664" r="39623"/>
          <a:stretch/>
        </p:blipFill>
        <p:spPr>
          <a:xfrm rot="16200000">
            <a:off x="6427741" y="8736049"/>
            <a:ext cx="1038225" cy="4733925"/>
          </a:xfrm>
          <a:prstGeom prst="rect">
            <a:avLst/>
          </a:prstGeom>
        </p:spPr>
      </p:pic>
      <p:sp>
        <p:nvSpPr>
          <p:cNvPr id="158" name="Rectangle 157"/>
          <p:cNvSpPr/>
          <p:nvPr/>
        </p:nvSpPr>
        <p:spPr>
          <a:xfrm>
            <a:off x="10651476" y="8502004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smtClean="0"/>
              <a:t>Libraries to include:</a:t>
            </a:r>
            <a:br>
              <a:rPr lang="en-NZ" sz="1400" dirty="0" smtClean="0"/>
            </a:br>
            <a:r>
              <a:rPr lang="en-NZ" sz="1400" dirty="0" err="1" smtClean="0"/>
              <a:t>WiringPi</a:t>
            </a:r>
            <a:r>
              <a:rPr lang="en-NZ" sz="1400" dirty="0" smtClean="0"/>
              <a:t/>
            </a:r>
            <a:br>
              <a:rPr lang="en-NZ" sz="1400" dirty="0" smtClean="0"/>
            </a:br>
            <a:endParaRPr lang="en-NZ" sz="1400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4794248" y="9986995"/>
            <a:ext cx="1308106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65616" y="4908300"/>
            <a:ext cx="3268908" cy="61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UART Verification</a:t>
            </a:r>
            <a:endParaRPr lang="en-NZ" dirty="0"/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5032373" y="9929843"/>
            <a:ext cx="1308106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5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37731" y="3688556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err="1"/>
              <a:t>SparkFun</a:t>
            </a:r>
            <a:r>
              <a:rPr lang="en-NZ" sz="1400" dirty="0"/>
              <a:t> </a:t>
            </a:r>
            <a:r>
              <a:rPr lang="en-NZ" sz="1400" dirty="0" err="1"/>
              <a:t>Qwiic</a:t>
            </a:r>
            <a:r>
              <a:rPr lang="en-NZ" sz="1400" dirty="0"/>
              <a:t> </a:t>
            </a:r>
            <a:r>
              <a:rPr lang="en-NZ" sz="1400" dirty="0" err="1"/>
              <a:t>MicroPressure</a:t>
            </a:r>
            <a:r>
              <a:rPr lang="en-NZ" sz="1400" dirty="0"/>
              <a:t> </a:t>
            </a:r>
            <a:r>
              <a:rPr lang="en-NZ" sz="1400" dirty="0" smtClean="0"/>
              <a:t>Sensor</a:t>
            </a:r>
            <a:endParaRPr lang="en-NZ" sz="1400" dirty="0"/>
          </a:p>
        </p:txBody>
      </p:sp>
      <p:sp>
        <p:nvSpPr>
          <p:cNvPr id="10" name="Rectangle 9"/>
          <p:cNvSpPr/>
          <p:nvPr/>
        </p:nvSpPr>
        <p:spPr>
          <a:xfrm>
            <a:off x="378204" y="8544203"/>
            <a:ext cx="1448941" cy="5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</a:t>
            </a:r>
            <a:r>
              <a:rPr lang="en-NZ" sz="1400" dirty="0" smtClean="0"/>
              <a:t>Pi 1</a:t>
            </a:r>
            <a:br>
              <a:rPr lang="en-NZ" sz="1400" dirty="0" smtClean="0"/>
            </a:br>
            <a:r>
              <a:rPr lang="en-NZ" sz="1400" dirty="0" smtClean="0"/>
              <a:t>GPIO</a:t>
            </a:r>
            <a:endParaRPr lang="en-NZ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233260" y="4990153"/>
            <a:ext cx="3280798" cy="463519"/>
            <a:chOff x="3330981" y="5542603"/>
            <a:chExt cx="3280798" cy="463519"/>
          </a:xfrm>
        </p:grpSpPr>
        <p:sp>
          <p:nvSpPr>
            <p:cNvPr id="4" name="Oval 3"/>
            <p:cNvSpPr/>
            <p:nvPr/>
          </p:nvSpPr>
          <p:spPr>
            <a:xfrm>
              <a:off x="3330981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GND</a:t>
              </a:r>
              <a:endParaRPr lang="en-NZ" sz="14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883833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3V3</a:t>
              </a:r>
              <a:endParaRPr lang="en-NZ" sz="14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447284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SCL</a:t>
              </a:r>
              <a:endParaRPr lang="en-NZ" sz="14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010735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SDA</a:t>
              </a:r>
              <a:endParaRPr lang="en-NZ" sz="1400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78765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RESET</a:t>
              </a:r>
              <a:endParaRPr lang="en-NZ" sz="14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6149041" y="5542603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EOC</a:t>
              </a:r>
              <a:endParaRPr lang="en-NZ" sz="14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8664" r="39623"/>
          <a:stretch/>
        </p:blipFill>
        <p:spPr>
          <a:xfrm rot="5400000">
            <a:off x="3674996" y="6446867"/>
            <a:ext cx="1038225" cy="4733925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4" idx="4"/>
          </p:cNvCxnSpPr>
          <p:nvPr/>
        </p:nvCxnSpPr>
        <p:spPr>
          <a:xfrm rot="16200000" flipH="1">
            <a:off x="2989246" y="5929054"/>
            <a:ext cx="2939788" cy="1989023"/>
          </a:xfrm>
          <a:prstGeom prst="bentConnector3">
            <a:avLst>
              <a:gd name="adj1" fmla="val 43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9" idx="4"/>
          </p:cNvCxnSpPr>
          <p:nvPr/>
        </p:nvCxnSpPr>
        <p:spPr>
          <a:xfrm rot="16200000" flipH="1">
            <a:off x="3710405" y="5760747"/>
            <a:ext cx="2939786" cy="2325635"/>
          </a:xfrm>
          <a:prstGeom prst="bentConnector3">
            <a:avLst>
              <a:gd name="adj1" fmla="val 347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0" idx="4"/>
          </p:cNvCxnSpPr>
          <p:nvPr/>
        </p:nvCxnSpPr>
        <p:spPr>
          <a:xfrm rot="16200000" flipH="1">
            <a:off x="3779718" y="6254886"/>
            <a:ext cx="2914706" cy="1312278"/>
          </a:xfrm>
          <a:prstGeom prst="bentConnector3">
            <a:avLst>
              <a:gd name="adj1" fmla="val 28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165867" y="6422663"/>
            <a:ext cx="2918806" cy="980824"/>
          </a:xfrm>
          <a:prstGeom prst="bentConnector3">
            <a:avLst>
              <a:gd name="adj1" fmla="val 235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81538" y="12699728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smtClean="0"/>
              <a:t>Libraries to include:</a:t>
            </a:r>
            <a:br>
              <a:rPr lang="en-NZ" sz="1400" dirty="0" smtClean="0"/>
            </a:br>
            <a:r>
              <a:rPr lang="en-NZ" sz="1400" dirty="0" err="1" smtClean="0"/>
              <a:t>WiringPi</a:t>
            </a:r>
            <a:r>
              <a:rPr lang="en-NZ" sz="1400" dirty="0" smtClean="0"/>
              <a:t/>
            </a:r>
            <a:br>
              <a:rPr lang="en-NZ" sz="1400" dirty="0" smtClean="0"/>
            </a:br>
            <a:r>
              <a:rPr lang="en-NZ" sz="1400" dirty="0" err="1" smtClean="0"/>
              <a:t>Adafruit_MPRLS</a:t>
            </a:r>
            <a:endParaRPr lang="en-NZ" sz="1400" dirty="0" smtClean="0"/>
          </a:p>
          <a:p>
            <a:pPr algn="ctr"/>
            <a:r>
              <a:rPr lang="en-NZ" sz="1400" dirty="0" err="1" smtClean="0"/>
              <a:t>cmath</a:t>
            </a:r>
            <a:endParaRPr lang="en-NZ" sz="1400" dirty="0" smtClean="0"/>
          </a:p>
          <a:p>
            <a:pPr algn="ctr"/>
            <a:endParaRPr lang="en-NZ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863369" y="7752504"/>
            <a:ext cx="5119478" cy="61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Pressure Sensor Verification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094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204" y="8544203"/>
            <a:ext cx="1448941" cy="5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</a:t>
            </a:r>
            <a:r>
              <a:rPr lang="en-NZ" sz="1400" dirty="0" smtClean="0"/>
              <a:t>Pi 1</a:t>
            </a:r>
            <a:br>
              <a:rPr lang="en-NZ" sz="1400" dirty="0" smtClean="0"/>
            </a:br>
            <a:r>
              <a:rPr lang="en-NZ" sz="1400" dirty="0" smtClean="0"/>
              <a:t>GPIO</a:t>
            </a:r>
            <a:endParaRPr lang="en-NZ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8664" r="39623"/>
          <a:stretch/>
        </p:blipFill>
        <p:spPr>
          <a:xfrm rot="5400000">
            <a:off x="3674996" y="6446867"/>
            <a:ext cx="1038225" cy="4733925"/>
          </a:xfrm>
          <a:prstGeom prst="rect">
            <a:avLst/>
          </a:prstGeom>
        </p:spPr>
      </p:pic>
      <p:sp>
        <p:nvSpPr>
          <p:cNvPr id="158" name="Rectangle 157"/>
          <p:cNvSpPr/>
          <p:nvPr/>
        </p:nvSpPr>
        <p:spPr>
          <a:xfrm>
            <a:off x="581538" y="12699728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smtClean="0"/>
              <a:t>Libraries to include:</a:t>
            </a:r>
            <a:br>
              <a:rPr lang="en-NZ" sz="1400" dirty="0" smtClean="0"/>
            </a:br>
            <a:r>
              <a:rPr lang="en-NZ" sz="1400" dirty="0" err="1" smtClean="0"/>
              <a:t>WiringPi</a:t>
            </a:r>
            <a:r>
              <a:rPr lang="en-NZ" sz="1400" dirty="0" smtClean="0"/>
              <a:t/>
            </a:r>
            <a:br>
              <a:rPr lang="en-NZ" sz="1400" dirty="0" smtClean="0"/>
            </a:br>
            <a:r>
              <a:rPr lang="en-NZ" sz="1400" dirty="0" err="1" smtClean="0"/>
              <a:t>Adafruit_MPRLS</a:t>
            </a:r>
            <a:endParaRPr lang="en-NZ" sz="1400" dirty="0" smtClean="0"/>
          </a:p>
          <a:p>
            <a:pPr algn="ctr"/>
            <a:r>
              <a:rPr lang="en-NZ" sz="1400" dirty="0" err="1" smtClean="0"/>
              <a:t>cmath</a:t>
            </a:r>
            <a:endParaRPr lang="en-NZ" sz="1400" dirty="0" smtClean="0"/>
          </a:p>
          <a:p>
            <a:pPr algn="ctr"/>
            <a:endParaRPr lang="en-NZ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863369" y="7752504"/>
            <a:ext cx="5922455" cy="61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Potentiometer Input Verification</a:t>
            </a:r>
            <a:endParaRPr lang="en-NZ" dirty="0"/>
          </a:p>
        </p:txBody>
      </p:sp>
      <p:grpSp>
        <p:nvGrpSpPr>
          <p:cNvPr id="18" name="Group 17"/>
          <p:cNvGrpSpPr/>
          <p:nvPr/>
        </p:nvGrpSpPr>
        <p:grpSpPr>
          <a:xfrm>
            <a:off x="560190" y="6154791"/>
            <a:ext cx="3008384" cy="2213586"/>
            <a:chOff x="560190" y="6154791"/>
            <a:chExt cx="3008384" cy="2213586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1484948" y="6769137"/>
              <a:ext cx="608407" cy="3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1987602" y="6768629"/>
              <a:ext cx="608407" cy="3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  <p:cxnSp>
          <p:nvCxnSpPr>
            <p:cNvPr id="22" name="Elbow Connector 21"/>
            <p:cNvCxnSpPr/>
            <p:nvPr/>
          </p:nvCxnSpPr>
          <p:spPr>
            <a:xfrm rot="16200000" flipH="1">
              <a:off x="1486743" y="6915529"/>
              <a:ext cx="2022023" cy="883672"/>
            </a:xfrm>
            <a:prstGeom prst="bentConnector3">
              <a:avLst>
                <a:gd name="adj1" fmla="val -690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20" idx="2"/>
            </p:cNvCxnSpPr>
            <p:nvPr/>
          </p:nvCxnSpPr>
          <p:spPr>
            <a:xfrm>
              <a:off x="2490256" y="6967079"/>
              <a:ext cx="217312" cy="140129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9" idx="0"/>
            </p:cNvCxnSpPr>
            <p:nvPr/>
          </p:nvCxnSpPr>
          <p:spPr>
            <a:xfrm rot="10800000" flipH="1" flipV="1">
              <a:off x="1590701" y="6967586"/>
              <a:ext cx="675533" cy="1400791"/>
            </a:xfrm>
            <a:prstGeom prst="bentConnector4">
              <a:avLst>
                <a:gd name="adj1" fmla="val -33840"/>
                <a:gd name="adj2" fmla="val 57083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9" idx="3"/>
              <a:endCxn id="20" idx="3"/>
            </p:cNvCxnSpPr>
            <p:nvPr/>
          </p:nvCxnSpPr>
          <p:spPr>
            <a:xfrm rot="5400000" flipH="1" flipV="1">
              <a:off x="2040225" y="6411803"/>
              <a:ext cx="508" cy="502654"/>
            </a:xfrm>
            <a:prstGeom prst="bentConnector3">
              <a:avLst>
                <a:gd name="adj1" fmla="val 6178248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018210" y="6317509"/>
              <a:ext cx="82327" cy="823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7" name="Elbow Connector 26"/>
            <p:cNvCxnSpPr>
              <a:stCxn id="19" idx="1"/>
              <a:endCxn id="20" idx="1"/>
            </p:cNvCxnSpPr>
            <p:nvPr/>
          </p:nvCxnSpPr>
          <p:spPr>
            <a:xfrm rot="5400000" flipH="1" flipV="1">
              <a:off x="2040225" y="7020210"/>
              <a:ext cx="508" cy="502654"/>
            </a:xfrm>
            <a:prstGeom prst="bentConnector3">
              <a:avLst>
                <a:gd name="adj1" fmla="val -241822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995901" y="7339437"/>
              <a:ext cx="82327" cy="823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9" name="Elbow Connector 28"/>
            <p:cNvCxnSpPr>
              <a:stCxn id="28" idx="4"/>
            </p:cNvCxnSpPr>
            <p:nvPr/>
          </p:nvCxnSpPr>
          <p:spPr>
            <a:xfrm rot="5400000">
              <a:off x="1559529" y="7877922"/>
              <a:ext cx="933695" cy="21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60190" y="6154791"/>
              <a:ext cx="1259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400" dirty="0"/>
                <a:t>5</a:t>
              </a:r>
              <a:r>
                <a:rPr lang="en-NZ" sz="1400" dirty="0" smtClean="0"/>
                <a:t>00 </a:t>
              </a:r>
              <a:r>
                <a:rPr lang="el-GR" sz="1400" dirty="0" smtClean="0"/>
                <a:t>Ω</a:t>
              </a:r>
              <a:r>
                <a:rPr lang="en-NZ" sz="1400" dirty="0" smtClean="0"/>
                <a:t> Potentiometer</a:t>
              </a:r>
              <a:endParaRPr lang="en-NZ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9044" y="6167827"/>
              <a:ext cx="1259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400" dirty="0"/>
                <a:t>5</a:t>
              </a:r>
              <a:r>
                <a:rPr lang="en-NZ" sz="1400" dirty="0" smtClean="0"/>
                <a:t>00 </a:t>
              </a:r>
              <a:r>
                <a:rPr lang="el-GR" sz="1400" dirty="0" smtClean="0"/>
                <a:t>Ω</a:t>
              </a:r>
              <a:r>
                <a:rPr lang="en-NZ" sz="1400" dirty="0" smtClean="0"/>
                <a:t> Potentiometer</a:t>
              </a:r>
              <a:endParaRPr lang="en-NZ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04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204" y="8544203"/>
            <a:ext cx="1448941" cy="5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</a:t>
            </a:r>
            <a:r>
              <a:rPr lang="en-NZ" sz="1400" dirty="0" smtClean="0"/>
              <a:t>Pi 1</a:t>
            </a:r>
            <a:br>
              <a:rPr lang="en-NZ" sz="1400" dirty="0" smtClean="0"/>
            </a:br>
            <a:r>
              <a:rPr lang="en-NZ" sz="1400" dirty="0" smtClean="0"/>
              <a:t>GPIO</a:t>
            </a:r>
            <a:endParaRPr lang="en-NZ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209" y="6006122"/>
            <a:ext cx="120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 dirty="0">
                <a:solidFill>
                  <a:schemeClr val="lt1"/>
                </a:solidFill>
              </a:rPr>
              <a:t>Test Case</a:t>
            </a:r>
            <a:br>
              <a:rPr lang="en-NZ" sz="1400" dirty="0">
                <a:solidFill>
                  <a:schemeClr val="lt1"/>
                </a:solidFill>
              </a:rPr>
            </a:br>
            <a:r>
              <a:rPr lang="en-NZ" sz="1400" dirty="0">
                <a:solidFill>
                  <a:schemeClr val="lt1"/>
                </a:solidFill>
              </a:rPr>
              <a:t>Laptop/Tablet</a:t>
            </a:r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4570391" y="7521869"/>
            <a:ext cx="363384" cy="396900"/>
            <a:chOff x="6861941" y="5005342"/>
            <a:chExt cx="1395303" cy="1524000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6769100" y="5194494"/>
              <a:ext cx="1346200" cy="11605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022460" y="5005342"/>
              <a:ext cx="234784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8664" r="39623"/>
          <a:stretch/>
        </p:blipFill>
        <p:spPr>
          <a:xfrm rot="5400000">
            <a:off x="3674996" y="6446867"/>
            <a:ext cx="1038225" cy="4733925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12409233" y="8522983"/>
            <a:ext cx="1448941" cy="5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</a:t>
            </a:r>
            <a:r>
              <a:rPr lang="en-NZ" sz="1400" dirty="0" smtClean="0"/>
              <a:t>Pi 2</a:t>
            </a:r>
            <a:br>
              <a:rPr lang="en-NZ" sz="1400" dirty="0" smtClean="0"/>
            </a:br>
            <a:r>
              <a:rPr lang="en-NZ" sz="1400" dirty="0" smtClean="0"/>
              <a:t>GPIO</a:t>
            </a:r>
            <a:endParaRPr lang="en-NZ" sz="14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/>
          <a:srcRect l="38664" r="39623"/>
          <a:stretch/>
        </p:blipFill>
        <p:spPr>
          <a:xfrm rot="16200000">
            <a:off x="9523158" y="6446866"/>
            <a:ext cx="1038225" cy="4733925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 rot="10800000">
            <a:off x="3702875" y="7521868"/>
            <a:ext cx="608407" cy="3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400" dirty="0"/>
          </a:p>
        </p:txBody>
      </p:sp>
      <p:cxnSp>
        <p:nvCxnSpPr>
          <p:cNvPr id="104" name="Elbow Connector 103"/>
          <p:cNvCxnSpPr>
            <a:stCxn id="8" idx="3"/>
          </p:cNvCxnSpPr>
          <p:nvPr/>
        </p:nvCxnSpPr>
        <p:spPr>
          <a:xfrm>
            <a:off x="4933775" y="7718389"/>
            <a:ext cx="269649" cy="6540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3" idx="3"/>
          </p:cNvCxnSpPr>
          <p:nvPr/>
        </p:nvCxnSpPr>
        <p:spPr>
          <a:xfrm rot="10800000" flipV="1">
            <a:off x="3600451" y="7720318"/>
            <a:ext cx="102425" cy="6521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1"/>
            <a:endCxn id="62" idx="3"/>
          </p:cNvCxnSpPr>
          <p:nvPr/>
        </p:nvCxnSpPr>
        <p:spPr>
          <a:xfrm>
            <a:off x="4311282" y="7720318"/>
            <a:ext cx="2591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 flipH="1">
            <a:off x="8803110" y="9208264"/>
            <a:ext cx="468160" cy="1779682"/>
            <a:chOff x="8542493" y="9216208"/>
            <a:chExt cx="468160" cy="1779682"/>
          </a:xfrm>
        </p:grpSpPr>
        <p:grpSp>
          <p:nvGrpSpPr>
            <p:cNvPr id="127" name="Group 126"/>
            <p:cNvGrpSpPr/>
            <p:nvPr/>
          </p:nvGrpSpPr>
          <p:grpSpPr>
            <a:xfrm rot="5400000">
              <a:off x="8559252" y="9748231"/>
              <a:ext cx="363384" cy="396900"/>
              <a:chOff x="6861941" y="5005342"/>
              <a:chExt cx="1395303" cy="1524000"/>
            </a:xfrm>
          </p:grpSpPr>
          <p:sp>
            <p:nvSpPr>
              <p:cNvPr id="128" name="Isosceles Triangle 127"/>
              <p:cNvSpPr/>
              <p:nvPr/>
            </p:nvSpPr>
            <p:spPr>
              <a:xfrm rot="5400000">
                <a:off x="6769100" y="5194494"/>
                <a:ext cx="1346200" cy="11605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22460" y="5005342"/>
                <a:ext cx="234784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NZ" sz="1400" dirty="0"/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 rot="5400000">
              <a:off x="8436739" y="10493236"/>
              <a:ext cx="608407" cy="3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  <p:cxnSp>
          <p:nvCxnSpPr>
            <p:cNvPr id="131" name="Elbow Connector 130"/>
            <p:cNvCxnSpPr>
              <a:stCxn id="128" idx="3"/>
            </p:cNvCxnSpPr>
            <p:nvPr/>
          </p:nvCxnSpPr>
          <p:spPr>
            <a:xfrm rot="5400000" flipH="1" flipV="1">
              <a:off x="8526237" y="9490127"/>
              <a:ext cx="487639" cy="62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30" idx="3"/>
            </p:cNvCxnSpPr>
            <p:nvPr/>
          </p:nvCxnSpPr>
          <p:spPr>
            <a:xfrm rot="5400000" flipH="1" flipV="1">
              <a:off x="7985957" y="9971194"/>
              <a:ext cx="1779682" cy="269710"/>
            </a:xfrm>
            <a:prstGeom prst="bentConnector5">
              <a:avLst>
                <a:gd name="adj1" fmla="val -12845"/>
                <a:gd name="adj2" fmla="val 99105"/>
                <a:gd name="adj3" fmla="val 5818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132"/>
            <p:cNvCxnSpPr>
              <a:stCxn id="130" idx="1"/>
              <a:endCxn id="129" idx="3"/>
            </p:cNvCxnSpPr>
            <p:nvPr/>
          </p:nvCxnSpPr>
          <p:spPr>
            <a:xfrm rot="16200000">
              <a:off x="8611389" y="10257927"/>
              <a:ext cx="259109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 rot="16200000">
            <a:off x="9359286" y="7353393"/>
            <a:ext cx="363384" cy="396900"/>
            <a:chOff x="6861941" y="5005342"/>
            <a:chExt cx="1395303" cy="1524000"/>
          </a:xfrm>
        </p:grpSpPr>
        <p:sp>
          <p:nvSpPr>
            <p:cNvPr id="147" name="Isosceles Triangle 146"/>
            <p:cNvSpPr/>
            <p:nvPr/>
          </p:nvSpPr>
          <p:spPr>
            <a:xfrm rot="5400000">
              <a:off x="6769100" y="5194494"/>
              <a:ext cx="1346200" cy="11605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022460" y="5005342"/>
              <a:ext cx="234784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</p:grpSp>
      <p:sp>
        <p:nvSpPr>
          <p:cNvPr id="143" name="Rectangle 142"/>
          <p:cNvSpPr/>
          <p:nvPr/>
        </p:nvSpPr>
        <p:spPr>
          <a:xfrm rot="16200000">
            <a:off x="9236776" y="6608388"/>
            <a:ext cx="608407" cy="3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400" dirty="0"/>
          </a:p>
        </p:txBody>
      </p:sp>
      <p:cxnSp>
        <p:nvCxnSpPr>
          <p:cNvPr id="144" name="Elbow Connector 143"/>
          <p:cNvCxnSpPr>
            <a:stCxn id="147" idx="3"/>
          </p:cNvCxnSpPr>
          <p:nvPr/>
        </p:nvCxnSpPr>
        <p:spPr>
          <a:xfrm rot="5400000">
            <a:off x="9219248" y="7982138"/>
            <a:ext cx="572265" cy="7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43" idx="3"/>
          </p:cNvCxnSpPr>
          <p:nvPr/>
        </p:nvCxnSpPr>
        <p:spPr>
          <a:xfrm rot="16200000" flipH="1" flipV="1">
            <a:off x="8516283" y="7257620"/>
            <a:ext cx="1779682" cy="269710"/>
          </a:xfrm>
          <a:prstGeom prst="bentConnector5">
            <a:avLst>
              <a:gd name="adj1" fmla="val -12845"/>
              <a:gd name="adj2" fmla="val 99105"/>
              <a:gd name="adj3" fmla="val 581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43" idx="1"/>
            <a:endCxn id="148" idx="3"/>
          </p:cNvCxnSpPr>
          <p:nvPr/>
        </p:nvCxnSpPr>
        <p:spPr>
          <a:xfrm rot="5400000">
            <a:off x="9411424" y="7240596"/>
            <a:ext cx="2591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264450" y="9754275"/>
            <a:ext cx="208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Vertical Acceleration LED </a:t>
            </a:r>
            <a:endParaRPr lang="en-NZ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9250048" y="10536747"/>
            <a:ext cx="11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100 </a:t>
            </a:r>
            <a:r>
              <a:rPr lang="el-GR" sz="1400" dirty="0" smtClean="0"/>
              <a:t>Ω</a:t>
            </a:r>
            <a:r>
              <a:rPr lang="en-NZ" sz="1400" dirty="0" smtClean="0"/>
              <a:t> Resistor</a:t>
            </a:r>
            <a:endParaRPr lang="en-NZ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729250" y="6671137"/>
            <a:ext cx="11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100 </a:t>
            </a:r>
            <a:r>
              <a:rPr lang="el-GR" sz="1400" dirty="0" smtClean="0"/>
              <a:t>Ω</a:t>
            </a:r>
            <a:r>
              <a:rPr lang="en-NZ" sz="1400" dirty="0" smtClean="0"/>
              <a:t> Resistor</a:t>
            </a:r>
            <a:endParaRPr lang="en-NZ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9739428" y="7401952"/>
            <a:ext cx="208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Excessive Manoeuvre LED </a:t>
            </a:r>
            <a:endParaRPr lang="en-NZ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254194" y="7001588"/>
            <a:ext cx="11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100 </a:t>
            </a:r>
            <a:r>
              <a:rPr lang="el-GR" sz="1400" dirty="0" smtClean="0"/>
              <a:t>Ω</a:t>
            </a:r>
            <a:r>
              <a:rPr lang="en-NZ" sz="1400" dirty="0" smtClean="0"/>
              <a:t> Resistor</a:t>
            </a:r>
            <a:endParaRPr lang="en-NZ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217436" y="7032620"/>
            <a:ext cx="11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err="1" smtClean="0"/>
              <a:t>Overspeed</a:t>
            </a:r>
            <a:r>
              <a:rPr lang="en-NZ" sz="1400" dirty="0" smtClean="0"/>
              <a:t> LED</a:t>
            </a:r>
            <a:endParaRPr lang="en-NZ" sz="1400" dirty="0"/>
          </a:p>
        </p:txBody>
      </p:sp>
      <p:sp>
        <p:nvSpPr>
          <p:cNvPr id="158" name="Rectangle 157"/>
          <p:cNvSpPr/>
          <p:nvPr/>
        </p:nvSpPr>
        <p:spPr>
          <a:xfrm>
            <a:off x="581538" y="12699728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smtClean="0"/>
              <a:t>Libraries to include:</a:t>
            </a:r>
            <a:br>
              <a:rPr lang="en-NZ" sz="1400" dirty="0" smtClean="0"/>
            </a:br>
            <a:r>
              <a:rPr lang="en-NZ" sz="1400" dirty="0" err="1" smtClean="0"/>
              <a:t>WiringPi</a:t>
            </a:r>
            <a:r>
              <a:rPr lang="en-NZ" sz="1400" dirty="0" smtClean="0"/>
              <a:t/>
            </a:r>
            <a:br>
              <a:rPr lang="en-NZ" sz="1400" dirty="0" smtClean="0"/>
            </a:br>
            <a:r>
              <a:rPr lang="en-NZ" sz="1400" dirty="0" err="1" smtClean="0"/>
              <a:t>Adafruit_MPRLS</a:t>
            </a:r>
            <a:endParaRPr lang="en-NZ" sz="1400" dirty="0" smtClean="0"/>
          </a:p>
          <a:p>
            <a:pPr algn="ctr"/>
            <a:r>
              <a:rPr lang="en-NZ" sz="1400" dirty="0" err="1" smtClean="0"/>
              <a:t>cmath</a:t>
            </a:r>
            <a:endParaRPr lang="en-NZ" sz="1400" dirty="0" smtClean="0"/>
          </a:p>
          <a:p>
            <a:pPr algn="ctr"/>
            <a:endParaRPr lang="en-NZ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831953" y="11376111"/>
            <a:ext cx="2963760" cy="61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LED Verification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301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/>
          <a:srcRect l="38664" r="39623"/>
          <a:stretch/>
        </p:blipFill>
        <p:spPr>
          <a:xfrm rot="16200000">
            <a:off x="12501222" y="6468086"/>
            <a:ext cx="1038225" cy="4733925"/>
          </a:xfrm>
          <a:prstGeom prst="rect">
            <a:avLst/>
          </a:prstGeom>
        </p:spPr>
      </p:pic>
      <p:sp>
        <p:nvSpPr>
          <p:cNvPr id="158" name="Rectangle 157"/>
          <p:cNvSpPr/>
          <p:nvPr/>
        </p:nvSpPr>
        <p:spPr>
          <a:xfrm>
            <a:off x="581538" y="12699728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smtClean="0"/>
              <a:t>Libraries to include:</a:t>
            </a:r>
            <a:br>
              <a:rPr lang="en-NZ" sz="1400" dirty="0" smtClean="0"/>
            </a:br>
            <a:r>
              <a:rPr lang="en-NZ" sz="1400" dirty="0" err="1" smtClean="0"/>
              <a:t>WiringPi</a:t>
            </a:r>
            <a:r>
              <a:rPr lang="en-NZ" sz="1400" dirty="0" smtClean="0"/>
              <a:t/>
            </a:r>
            <a:br>
              <a:rPr lang="en-NZ" sz="1400" dirty="0" smtClean="0"/>
            </a:br>
            <a:r>
              <a:rPr lang="en-NZ" sz="1400" dirty="0" err="1" smtClean="0"/>
              <a:t>Adafruit_MPRLS</a:t>
            </a:r>
            <a:endParaRPr lang="en-NZ" sz="1400" dirty="0" smtClean="0"/>
          </a:p>
          <a:p>
            <a:pPr algn="ctr"/>
            <a:r>
              <a:rPr lang="en-NZ" sz="1400" dirty="0" err="1" smtClean="0"/>
              <a:t>cmath</a:t>
            </a:r>
            <a:endParaRPr lang="en-NZ" sz="1400" dirty="0" smtClean="0"/>
          </a:p>
          <a:p>
            <a:pPr algn="ctr"/>
            <a:endParaRPr lang="en-NZ" sz="1400" dirty="0"/>
          </a:p>
        </p:txBody>
      </p:sp>
      <p:sp>
        <p:nvSpPr>
          <p:cNvPr id="162" name="Frame 161"/>
          <p:cNvSpPr/>
          <p:nvPr/>
        </p:nvSpPr>
        <p:spPr>
          <a:xfrm>
            <a:off x="9030008" y="11591774"/>
            <a:ext cx="2586228" cy="829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VAC Limit Display (Optional)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9249274" y="10637243"/>
            <a:ext cx="2142492" cy="969967"/>
            <a:chOff x="4853273" y="10618031"/>
            <a:chExt cx="2142492" cy="969967"/>
          </a:xfrm>
        </p:grpSpPr>
        <p:grpSp>
          <p:nvGrpSpPr>
            <p:cNvPr id="174" name="Group 173"/>
            <p:cNvGrpSpPr/>
            <p:nvPr/>
          </p:nvGrpSpPr>
          <p:grpSpPr>
            <a:xfrm>
              <a:off x="4853273" y="10618031"/>
              <a:ext cx="2142492" cy="462738"/>
              <a:chOff x="3330981" y="5543384"/>
              <a:chExt cx="2142492" cy="462738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3330981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GND</a:t>
                </a:r>
                <a:endParaRPr lang="en-NZ" sz="1400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883833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VCC</a:t>
                </a:r>
                <a:endParaRPr lang="en-NZ" sz="1400" dirty="0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4447284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SDA</a:t>
                </a:r>
                <a:endParaRPr lang="en-NZ" sz="1400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010735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SCL</a:t>
                </a:r>
                <a:endParaRPr lang="en-NZ" sz="1400" dirty="0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4964362" y="11164898"/>
              <a:ext cx="1857696" cy="423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1400" dirty="0"/>
                <a:t>1602 I2C Module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1815085" y="12445081"/>
            <a:ext cx="3563220" cy="61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Display Verification</a:t>
            </a:r>
            <a:endParaRPr lang="en-NZ" dirty="0"/>
          </a:p>
        </p:txBody>
      </p:sp>
      <p:cxnSp>
        <p:nvCxnSpPr>
          <p:cNvPr id="163" name="Elbow Connector 162"/>
          <p:cNvCxnSpPr>
            <a:endCxn id="176" idx="0"/>
          </p:cNvCxnSpPr>
          <p:nvPr/>
        </p:nvCxnSpPr>
        <p:spPr>
          <a:xfrm rot="5400000">
            <a:off x="9264246" y="8588875"/>
            <a:ext cx="2264765" cy="1831970"/>
          </a:xfrm>
          <a:prstGeom prst="bentConnector3">
            <a:avLst>
              <a:gd name="adj1" fmla="val -31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177" idx="0"/>
          </p:cNvCxnSpPr>
          <p:nvPr/>
        </p:nvCxnSpPr>
        <p:spPr>
          <a:xfrm rot="5400000">
            <a:off x="9440550" y="8976508"/>
            <a:ext cx="2253681" cy="1067789"/>
          </a:xfrm>
          <a:prstGeom prst="bentConnector3">
            <a:avLst>
              <a:gd name="adj1" fmla="val -255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endCxn id="178" idx="0"/>
          </p:cNvCxnSpPr>
          <p:nvPr/>
        </p:nvCxnSpPr>
        <p:spPr>
          <a:xfrm rot="5400000">
            <a:off x="10124436" y="9701995"/>
            <a:ext cx="1407758" cy="462738"/>
          </a:xfrm>
          <a:prstGeom prst="bentConnector3">
            <a:avLst>
              <a:gd name="adj1" fmla="val 79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endCxn id="179" idx="0"/>
          </p:cNvCxnSpPr>
          <p:nvPr/>
        </p:nvCxnSpPr>
        <p:spPr>
          <a:xfrm rot="5400000">
            <a:off x="10531402" y="9852688"/>
            <a:ext cx="1413550" cy="155560"/>
          </a:xfrm>
          <a:prstGeom prst="bentConnector3">
            <a:avLst>
              <a:gd name="adj1" fmla="val 913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7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37731" y="3688556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err="1"/>
              <a:t>SparkFun</a:t>
            </a:r>
            <a:r>
              <a:rPr lang="en-NZ" sz="1400" dirty="0"/>
              <a:t> </a:t>
            </a:r>
            <a:r>
              <a:rPr lang="en-NZ" sz="1400" dirty="0" err="1"/>
              <a:t>Qwiic</a:t>
            </a:r>
            <a:r>
              <a:rPr lang="en-NZ" sz="1400" dirty="0"/>
              <a:t> </a:t>
            </a:r>
            <a:r>
              <a:rPr lang="en-NZ" sz="1400" dirty="0" err="1"/>
              <a:t>MicroPressure</a:t>
            </a:r>
            <a:r>
              <a:rPr lang="en-NZ" sz="1400" dirty="0"/>
              <a:t> </a:t>
            </a:r>
            <a:r>
              <a:rPr lang="en-NZ" sz="1400" dirty="0" smtClean="0"/>
              <a:t>Sensor</a:t>
            </a:r>
            <a:endParaRPr lang="en-NZ" sz="1400" dirty="0"/>
          </a:p>
        </p:txBody>
      </p:sp>
      <p:sp>
        <p:nvSpPr>
          <p:cNvPr id="10" name="Rectangle 9"/>
          <p:cNvSpPr/>
          <p:nvPr/>
        </p:nvSpPr>
        <p:spPr>
          <a:xfrm>
            <a:off x="378204" y="8544203"/>
            <a:ext cx="1448941" cy="5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</a:t>
            </a:r>
            <a:r>
              <a:rPr lang="en-NZ" sz="1400" dirty="0" smtClean="0"/>
              <a:t>Pi 1</a:t>
            </a:r>
            <a:br>
              <a:rPr lang="en-NZ" sz="1400" dirty="0" smtClean="0"/>
            </a:br>
            <a:r>
              <a:rPr lang="en-NZ" sz="1400" dirty="0" smtClean="0"/>
              <a:t>GPIO</a:t>
            </a:r>
            <a:endParaRPr lang="en-NZ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18273" y="6027342"/>
            <a:ext cx="120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 dirty="0">
                <a:solidFill>
                  <a:schemeClr val="lt1"/>
                </a:solidFill>
              </a:rPr>
              <a:t>Test Case</a:t>
            </a:r>
            <a:br>
              <a:rPr lang="en-NZ" sz="1400" dirty="0">
                <a:solidFill>
                  <a:schemeClr val="lt1"/>
                </a:solidFill>
              </a:rPr>
            </a:br>
            <a:r>
              <a:rPr lang="en-NZ" sz="1400" dirty="0">
                <a:solidFill>
                  <a:schemeClr val="lt1"/>
                </a:solidFill>
              </a:rPr>
              <a:t>Laptop/Tablet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33260" y="4990153"/>
            <a:ext cx="3280798" cy="463519"/>
            <a:chOff x="3330981" y="5542603"/>
            <a:chExt cx="3280798" cy="463519"/>
          </a:xfrm>
        </p:grpSpPr>
        <p:sp>
          <p:nvSpPr>
            <p:cNvPr id="4" name="Oval 3"/>
            <p:cNvSpPr/>
            <p:nvPr/>
          </p:nvSpPr>
          <p:spPr>
            <a:xfrm>
              <a:off x="3330981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GND</a:t>
              </a:r>
              <a:endParaRPr lang="en-NZ" sz="14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883833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3V3</a:t>
              </a:r>
              <a:endParaRPr lang="en-NZ" sz="14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447284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SCL</a:t>
              </a:r>
              <a:endParaRPr lang="en-NZ" sz="14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010735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SDA</a:t>
              </a:r>
              <a:endParaRPr lang="en-NZ" sz="1400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78765" y="5543384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RESET</a:t>
              </a:r>
              <a:endParaRPr lang="en-NZ" sz="14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6149041" y="5542603"/>
              <a:ext cx="462738" cy="4627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NZ" sz="1400" dirty="0" smtClean="0"/>
                <a:t>EOC</a:t>
              </a:r>
              <a:endParaRPr lang="en-NZ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4570391" y="7521869"/>
            <a:ext cx="363384" cy="396900"/>
            <a:chOff x="6861941" y="5005342"/>
            <a:chExt cx="1395303" cy="1524000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6769100" y="5194494"/>
              <a:ext cx="1346200" cy="11605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022460" y="5005342"/>
              <a:ext cx="234784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8664" r="39623"/>
          <a:stretch/>
        </p:blipFill>
        <p:spPr>
          <a:xfrm rot="5400000">
            <a:off x="3674996" y="6446867"/>
            <a:ext cx="1038225" cy="4733925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4" idx="4"/>
          </p:cNvCxnSpPr>
          <p:nvPr/>
        </p:nvCxnSpPr>
        <p:spPr>
          <a:xfrm rot="16200000" flipH="1">
            <a:off x="2989246" y="5929054"/>
            <a:ext cx="2939788" cy="1989023"/>
          </a:xfrm>
          <a:prstGeom prst="bentConnector3">
            <a:avLst>
              <a:gd name="adj1" fmla="val 43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9" idx="4"/>
          </p:cNvCxnSpPr>
          <p:nvPr/>
        </p:nvCxnSpPr>
        <p:spPr>
          <a:xfrm rot="16200000" flipH="1">
            <a:off x="3710405" y="5760747"/>
            <a:ext cx="2939786" cy="2325635"/>
          </a:xfrm>
          <a:prstGeom prst="bentConnector3">
            <a:avLst>
              <a:gd name="adj1" fmla="val 347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0" idx="4"/>
          </p:cNvCxnSpPr>
          <p:nvPr/>
        </p:nvCxnSpPr>
        <p:spPr>
          <a:xfrm rot="16200000" flipH="1">
            <a:off x="3779718" y="6254886"/>
            <a:ext cx="2914706" cy="1312278"/>
          </a:xfrm>
          <a:prstGeom prst="bentConnector3">
            <a:avLst>
              <a:gd name="adj1" fmla="val 28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165867" y="6422663"/>
            <a:ext cx="2918806" cy="980824"/>
          </a:xfrm>
          <a:prstGeom prst="bentConnector3">
            <a:avLst>
              <a:gd name="adj1" fmla="val 235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387297" y="8544203"/>
            <a:ext cx="1448941" cy="5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/>
              <a:t>Raspberry </a:t>
            </a:r>
            <a:r>
              <a:rPr lang="en-NZ" sz="1400" dirty="0" smtClean="0"/>
              <a:t>Pi 2</a:t>
            </a:r>
            <a:br>
              <a:rPr lang="en-NZ" sz="1400" dirty="0" smtClean="0"/>
            </a:br>
            <a:r>
              <a:rPr lang="en-NZ" sz="1400" dirty="0" smtClean="0"/>
              <a:t>GPIO</a:t>
            </a:r>
            <a:endParaRPr lang="en-NZ" sz="14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/>
          <a:srcRect l="38664" r="39623"/>
          <a:stretch/>
        </p:blipFill>
        <p:spPr>
          <a:xfrm rot="16200000">
            <a:off x="12501222" y="6468086"/>
            <a:ext cx="1038225" cy="4733925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 rot="10800000">
            <a:off x="3702875" y="7521868"/>
            <a:ext cx="608407" cy="3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400" dirty="0"/>
          </a:p>
        </p:txBody>
      </p:sp>
      <p:cxnSp>
        <p:nvCxnSpPr>
          <p:cNvPr id="104" name="Elbow Connector 103"/>
          <p:cNvCxnSpPr>
            <a:stCxn id="8" idx="3"/>
          </p:cNvCxnSpPr>
          <p:nvPr/>
        </p:nvCxnSpPr>
        <p:spPr>
          <a:xfrm>
            <a:off x="4933775" y="7718389"/>
            <a:ext cx="269649" cy="6540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3" idx="3"/>
          </p:cNvCxnSpPr>
          <p:nvPr/>
        </p:nvCxnSpPr>
        <p:spPr>
          <a:xfrm rot="10800000" flipV="1">
            <a:off x="3600451" y="7720318"/>
            <a:ext cx="102425" cy="6521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1"/>
            <a:endCxn id="62" idx="3"/>
          </p:cNvCxnSpPr>
          <p:nvPr/>
        </p:nvCxnSpPr>
        <p:spPr>
          <a:xfrm>
            <a:off x="4311282" y="7720318"/>
            <a:ext cx="2591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 flipH="1">
            <a:off x="11781174" y="9229484"/>
            <a:ext cx="468160" cy="1779682"/>
            <a:chOff x="8542493" y="9216208"/>
            <a:chExt cx="468160" cy="1779682"/>
          </a:xfrm>
        </p:grpSpPr>
        <p:grpSp>
          <p:nvGrpSpPr>
            <p:cNvPr id="127" name="Group 126"/>
            <p:cNvGrpSpPr/>
            <p:nvPr/>
          </p:nvGrpSpPr>
          <p:grpSpPr>
            <a:xfrm rot="5400000">
              <a:off x="8559252" y="9748231"/>
              <a:ext cx="363384" cy="396900"/>
              <a:chOff x="6861941" y="5005342"/>
              <a:chExt cx="1395303" cy="1524000"/>
            </a:xfrm>
          </p:grpSpPr>
          <p:sp>
            <p:nvSpPr>
              <p:cNvPr id="128" name="Isosceles Triangle 127"/>
              <p:cNvSpPr/>
              <p:nvPr/>
            </p:nvSpPr>
            <p:spPr>
              <a:xfrm rot="5400000">
                <a:off x="6769100" y="5194494"/>
                <a:ext cx="1346200" cy="11605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22460" y="5005342"/>
                <a:ext cx="234784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NZ" sz="1400" dirty="0"/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 rot="5400000">
              <a:off x="8436739" y="10493236"/>
              <a:ext cx="608407" cy="3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  <p:cxnSp>
          <p:nvCxnSpPr>
            <p:cNvPr id="131" name="Elbow Connector 130"/>
            <p:cNvCxnSpPr>
              <a:stCxn id="128" idx="3"/>
            </p:cNvCxnSpPr>
            <p:nvPr/>
          </p:nvCxnSpPr>
          <p:spPr>
            <a:xfrm rot="5400000" flipH="1" flipV="1">
              <a:off x="8526237" y="9490127"/>
              <a:ext cx="487639" cy="62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30" idx="3"/>
            </p:cNvCxnSpPr>
            <p:nvPr/>
          </p:nvCxnSpPr>
          <p:spPr>
            <a:xfrm rot="5400000" flipH="1" flipV="1">
              <a:off x="7985957" y="9971194"/>
              <a:ext cx="1779682" cy="269710"/>
            </a:xfrm>
            <a:prstGeom prst="bentConnector5">
              <a:avLst>
                <a:gd name="adj1" fmla="val -12845"/>
                <a:gd name="adj2" fmla="val 99105"/>
                <a:gd name="adj3" fmla="val 5818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132"/>
            <p:cNvCxnSpPr>
              <a:stCxn id="130" idx="1"/>
              <a:endCxn id="129" idx="3"/>
            </p:cNvCxnSpPr>
            <p:nvPr/>
          </p:nvCxnSpPr>
          <p:spPr>
            <a:xfrm rot="16200000">
              <a:off x="8611389" y="10257927"/>
              <a:ext cx="259109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 rot="16200000">
            <a:off x="12337350" y="7374613"/>
            <a:ext cx="363384" cy="396900"/>
            <a:chOff x="6861941" y="5005342"/>
            <a:chExt cx="1395303" cy="1524000"/>
          </a:xfrm>
        </p:grpSpPr>
        <p:sp>
          <p:nvSpPr>
            <p:cNvPr id="147" name="Isosceles Triangle 146"/>
            <p:cNvSpPr/>
            <p:nvPr/>
          </p:nvSpPr>
          <p:spPr>
            <a:xfrm rot="5400000">
              <a:off x="6769100" y="5194494"/>
              <a:ext cx="1346200" cy="11605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022460" y="5005342"/>
              <a:ext cx="234784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</p:grpSp>
      <p:sp>
        <p:nvSpPr>
          <p:cNvPr id="143" name="Rectangle 142"/>
          <p:cNvSpPr/>
          <p:nvPr/>
        </p:nvSpPr>
        <p:spPr>
          <a:xfrm rot="16200000">
            <a:off x="12214840" y="6629608"/>
            <a:ext cx="608407" cy="3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400" dirty="0"/>
          </a:p>
        </p:txBody>
      </p:sp>
      <p:cxnSp>
        <p:nvCxnSpPr>
          <p:cNvPr id="144" name="Elbow Connector 143"/>
          <p:cNvCxnSpPr>
            <a:stCxn id="147" idx="3"/>
          </p:cNvCxnSpPr>
          <p:nvPr/>
        </p:nvCxnSpPr>
        <p:spPr>
          <a:xfrm rot="5400000">
            <a:off x="12197312" y="8003358"/>
            <a:ext cx="572265" cy="7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43" idx="3"/>
          </p:cNvCxnSpPr>
          <p:nvPr/>
        </p:nvCxnSpPr>
        <p:spPr>
          <a:xfrm rot="16200000" flipH="1" flipV="1">
            <a:off x="11494347" y="7278840"/>
            <a:ext cx="1779682" cy="269710"/>
          </a:xfrm>
          <a:prstGeom prst="bentConnector5">
            <a:avLst>
              <a:gd name="adj1" fmla="val -12845"/>
              <a:gd name="adj2" fmla="val 99105"/>
              <a:gd name="adj3" fmla="val 581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43" idx="1"/>
            <a:endCxn id="148" idx="3"/>
          </p:cNvCxnSpPr>
          <p:nvPr/>
        </p:nvCxnSpPr>
        <p:spPr>
          <a:xfrm rot="5400000">
            <a:off x="12389488" y="7261816"/>
            <a:ext cx="2591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242514" y="9775495"/>
            <a:ext cx="208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Vertical Acceleration LED </a:t>
            </a:r>
            <a:endParaRPr lang="en-NZ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2228112" y="10557967"/>
            <a:ext cx="11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100 </a:t>
            </a:r>
            <a:r>
              <a:rPr lang="el-GR" sz="1400" dirty="0" smtClean="0"/>
              <a:t>Ω</a:t>
            </a:r>
            <a:r>
              <a:rPr lang="en-NZ" sz="1400" dirty="0" smtClean="0"/>
              <a:t> Resistor</a:t>
            </a:r>
            <a:endParaRPr lang="en-NZ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2707314" y="6692357"/>
            <a:ext cx="11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100 </a:t>
            </a:r>
            <a:r>
              <a:rPr lang="el-GR" sz="1400" dirty="0" smtClean="0"/>
              <a:t>Ω</a:t>
            </a:r>
            <a:r>
              <a:rPr lang="en-NZ" sz="1400" dirty="0" smtClean="0"/>
              <a:t> Resistor</a:t>
            </a:r>
            <a:endParaRPr lang="en-NZ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2717492" y="7423172"/>
            <a:ext cx="208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Excessive Manoeuvre LED </a:t>
            </a:r>
            <a:endParaRPr lang="en-NZ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254194" y="7001588"/>
            <a:ext cx="11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100 </a:t>
            </a:r>
            <a:r>
              <a:rPr lang="el-GR" sz="1400" dirty="0" smtClean="0"/>
              <a:t>Ω</a:t>
            </a:r>
            <a:r>
              <a:rPr lang="en-NZ" sz="1400" dirty="0" smtClean="0"/>
              <a:t> Resistor</a:t>
            </a:r>
            <a:endParaRPr lang="en-NZ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217436" y="7032620"/>
            <a:ext cx="11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err="1" smtClean="0"/>
              <a:t>Overspeed</a:t>
            </a:r>
            <a:r>
              <a:rPr lang="en-NZ" sz="1400" dirty="0" smtClean="0"/>
              <a:t> LED</a:t>
            </a:r>
            <a:endParaRPr lang="en-NZ" sz="1400" dirty="0"/>
          </a:p>
        </p:txBody>
      </p:sp>
      <p:sp>
        <p:nvSpPr>
          <p:cNvPr id="158" name="Rectangle 157"/>
          <p:cNvSpPr/>
          <p:nvPr/>
        </p:nvSpPr>
        <p:spPr>
          <a:xfrm>
            <a:off x="581538" y="12699728"/>
            <a:ext cx="17335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 smtClean="0"/>
              <a:t>Libraries to include:</a:t>
            </a:r>
            <a:br>
              <a:rPr lang="en-NZ" sz="1400" dirty="0" smtClean="0"/>
            </a:br>
            <a:r>
              <a:rPr lang="en-NZ" sz="1400" dirty="0" err="1" smtClean="0"/>
              <a:t>WiringPi</a:t>
            </a:r>
            <a:r>
              <a:rPr lang="en-NZ" sz="1400" dirty="0" smtClean="0"/>
              <a:t/>
            </a:r>
            <a:br>
              <a:rPr lang="en-NZ" sz="1400" dirty="0" smtClean="0"/>
            </a:br>
            <a:r>
              <a:rPr lang="en-NZ" sz="1400" dirty="0" err="1" smtClean="0"/>
              <a:t>Adafruit_MPRLS</a:t>
            </a:r>
            <a:endParaRPr lang="en-NZ" sz="1400" dirty="0" smtClean="0"/>
          </a:p>
          <a:p>
            <a:pPr algn="ctr"/>
            <a:r>
              <a:rPr lang="en-NZ" sz="1400" dirty="0" err="1" smtClean="0"/>
              <a:t>cmath</a:t>
            </a:r>
            <a:endParaRPr lang="en-NZ" sz="1400" dirty="0" smtClean="0"/>
          </a:p>
          <a:p>
            <a:pPr algn="ctr"/>
            <a:endParaRPr lang="en-NZ" sz="1400" dirty="0"/>
          </a:p>
        </p:txBody>
      </p:sp>
      <p:sp>
        <p:nvSpPr>
          <p:cNvPr id="161" name="Frame 160"/>
          <p:cNvSpPr/>
          <p:nvPr/>
        </p:nvSpPr>
        <p:spPr>
          <a:xfrm>
            <a:off x="4619777" y="11594805"/>
            <a:ext cx="2586228" cy="829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Airspeed Display</a:t>
            </a:r>
          </a:p>
        </p:txBody>
      </p:sp>
      <p:sp>
        <p:nvSpPr>
          <p:cNvPr id="162" name="Frame 161"/>
          <p:cNvSpPr/>
          <p:nvPr/>
        </p:nvSpPr>
        <p:spPr>
          <a:xfrm>
            <a:off x="9030008" y="11591774"/>
            <a:ext cx="2586228" cy="829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VAC Limit Display (Optional)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9249274" y="10637243"/>
            <a:ext cx="2142492" cy="969967"/>
            <a:chOff x="4853273" y="10618031"/>
            <a:chExt cx="2142492" cy="969967"/>
          </a:xfrm>
        </p:grpSpPr>
        <p:grpSp>
          <p:nvGrpSpPr>
            <p:cNvPr id="174" name="Group 173"/>
            <p:cNvGrpSpPr/>
            <p:nvPr/>
          </p:nvGrpSpPr>
          <p:grpSpPr>
            <a:xfrm>
              <a:off x="4853273" y="10618031"/>
              <a:ext cx="2142492" cy="462738"/>
              <a:chOff x="3330981" y="5543384"/>
              <a:chExt cx="2142492" cy="462738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3330981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GND</a:t>
                </a:r>
                <a:endParaRPr lang="en-NZ" sz="1400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883833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VCC</a:t>
                </a:r>
                <a:endParaRPr lang="en-NZ" sz="1400" dirty="0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4447284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SDA</a:t>
                </a:r>
                <a:endParaRPr lang="en-NZ" sz="1400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010735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SCL</a:t>
                </a:r>
                <a:endParaRPr lang="en-NZ" sz="1400" dirty="0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4964362" y="11164898"/>
              <a:ext cx="1857696" cy="423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1400" dirty="0"/>
                <a:t>1602 I2C Module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877831" y="10637243"/>
            <a:ext cx="2142492" cy="969967"/>
            <a:chOff x="4853273" y="10618031"/>
            <a:chExt cx="2142492" cy="969967"/>
          </a:xfrm>
        </p:grpSpPr>
        <p:grpSp>
          <p:nvGrpSpPr>
            <p:cNvPr id="181" name="Group 180"/>
            <p:cNvGrpSpPr/>
            <p:nvPr/>
          </p:nvGrpSpPr>
          <p:grpSpPr>
            <a:xfrm>
              <a:off x="4853273" y="10618031"/>
              <a:ext cx="2142492" cy="462738"/>
              <a:chOff x="3330981" y="5543384"/>
              <a:chExt cx="2142492" cy="462738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3330981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GND</a:t>
                </a:r>
                <a:endParaRPr lang="en-NZ" sz="1400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883833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VCC</a:t>
                </a:r>
                <a:endParaRPr lang="en-NZ" sz="14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447284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SDA</a:t>
                </a:r>
                <a:endParaRPr lang="en-NZ" sz="14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010735" y="5543384"/>
                <a:ext cx="462738" cy="4627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NZ" sz="1400" dirty="0" smtClean="0"/>
                  <a:t>SCL</a:t>
                </a:r>
                <a:endParaRPr lang="en-NZ" sz="1400" dirty="0"/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4964362" y="11164898"/>
              <a:ext cx="1857696" cy="423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1400" dirty="0"/>
                <a:t>1602 I2C Module</a:t>
              </a:r>
            </a:p>
          </p:txBody>
        </p:sp>
      </p:grpSp>
      <p:cxnSp>
        <p:nvCxnSpPr>
          <p:cNvPr id="187" name="Elbow Connector 186"/>
          <p:cNvCxnSpPr>
            <a:endCxn id="183" idx="0"/>
          </p:cNvCxnSpPr>
          <p:nvPr/>
        </p:nvCxnSpPr>
        <p:spPr>
          <a:xfrm rot="5400000">
            <a:off x="4827044" y="9551565"/>
            <a:ext cx="1367835" cy="803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184" idx="0"/>
          </p:cNvCxnSpPr>
          <p:nvPr/>
        </p:nvCxnSpPr>
        <p:spPr>
          <a:xfrm rot="5400000">
            <a:off x="5218524" y="9744594"/>
            <a:ext cx="1336177" cy="449120"/>
          </a:xfrm>
          <a:prstGeom prst="bentConnector3">
            <a:avLst>
              <a:gd name="adj1" fmla="val 649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815085" y="12445081"/>
            <a:ext cx="1931170" cy="61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Full Setup</a:t>
            </a:r>
            <a:endParaRPr lang="en-NZ" dirty="0"/>
          </a:p>
        </p:txBody>
      </p:sp>
      <p:grpSp>
        <p:nvGrpSpPr>
          <p:cNvPr id="84" name="Group 83"/>
          <p:cNvGrpSpPr/>
          <p:nvPr/>
        </p:nvGrpSpPr>
        <p:grpSpPr>
          <a:xfrm>
            <a:off x="560190" y="6154791"/>
            <a:ext cx="3008384" cy="2213586"/>
            <a:chOff x="560190" y="6154791"/>
            <a:chExt cx="3008384" cy="2213586"/>
          </a:xfrm>
        </p:grpSpPr>
        <p:sp>
          <p:nvSpPr>
            <p:cNvPr id="85" name="Rectangle 84"/>
            <p:cNvSpPr/>
            <p:nvPr/>
          </p:nvSpPr>
          <p:spPr>
            <a:xfrm rot="16200000">
              <a:off x="1484948" y="6769137"/>
              <a:ext cx="608407" cy="3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  <p:sp>
          <p:nvSpPr>
            <p:cNvPr id="86" name="Rectangle 85"/>
            <p:cNvSpPr/>
            <p:nvPr/>
          </p:nvSpPr>
          <p:spPr>
            <a:xfrm rot="16200000">
              <a:off x="1987602" y="6768629"/>
              <a:ext cx="608407" cy="3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1400" dirty="0"/>
            </a:p>
          </p:txBody>
        </p:sp>
        <p:cxnSp>
          <p:nvCxnSpPr>
            <p:cNvPr id="90" name="Elbow Connector 89"/>
            <p:cNvCxnSpPr/>
            <p:nvPr/>
          </p:nvCxnSpPr>
          <p:spPr>
            <a:xfrm rot="16200000" flipH="1">
              <a:off x="1486743" y="6915529"/>
              <a:ext cx="2022023" cy="883672"/>
            </a:xfrm>
            <a:prstGeom prst="bentConnector3">
              <a:avLst>
                <a:gd name="adj1" fmla="val -690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6" idx="2"/>
            </p:cNvCxnSpPr>
            <p:nvPr/>
          </p:nvCxnSpPr>
          <p:spPr>
            <a:xfrm>
              <a:off x="2490256" y="6967079"/>
              <a:ext cx="217312" cy="140129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0"/>
            </p:cNvCxnSpPr>
            <p:nvPr/>
          </p:nvCxnSpPr>
          <p:spPr>
            <a:xfrm rot="10800000" flipH="1" flipV="1">
              <a:off x="1590701" y="6967586"/>
              <a:ext cx="675533" cy="1400791"/>
            </a:xfrm>
            <a:prstGeom prst="bentConnector4">
              <a:avLst>
                <a:gd name="adj1" fmla="val -33840"/>
                <a:gd name="adj2" fmla="val 57083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5" idx="3"/>
              <a:endCxn id="86" idx="3"/>
            </p:cNvCxnSpPr>
            <p:nvPr/>
          </p:nvCxnSpPr>
          <p:spPr>
            <a:xfrm rot="5400000" flipH="1" flipV="1">
              <a:off x="2040225" y="6411803"/>
              <a:ext cx="508" cy="502654"/>
            </a:xfrm>
            <a:prstGeom prst="bentConnector3">
              <a:avLst>
                <a:gd name="adj1" fmla="val 6178248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2018210" y="6317509"/>
              <a:ext cx="82327" cy="823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01" name="Elbow Connector 100"/>
            <p:cNvCxnSpPr>
              <a:stCxn id="85" idx="1"/>
              <a:endCxn id="86" idx="1"/>
            </p:cNvCxnSpPr>
            <p:nvPr/>
          </p:nvCxnSpPr>
          <p:spPr>
            <a:xfrm rot="5400000" flipH="1" flipV="1">
              <a:off x="2040225" y="7020210"/>
              <a:ext cx="508" cy="502654"/>
            </a:xfrm>
            <a:prstGeom prst="bentConnector3">
              <a:avLst>
                <a:gd name="adj1" fmla="val -241822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1995901" y="7339437"/>
              <a:ext cx="82327" cy="823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05" name="Elbow Connector 104"/>
            <p:cNvCxnSpPr>
              <a:stCxn id="102" idx="4"/>
            </p:cNvCxnSpPr>
            <p:nvPr/>
          </p:nvCxnSpPr>
          <p:spPr>
            <a:xfrm rot="5400000">
              <a:off x="1559529" y="7877922"/>
              <a:ext cx="933695" cy="21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60190" y="6154791"/>
              <a:ext cx="12595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400" dirty="0"/>
                <a:t>5</a:t>
              </a:r>
              <a:r>
                <a:rPr lang="en-NZ" sz="1400" dirty="0" smtClean="0"/>
                <a:t>00 </a:t>
              </a:r>
              <a:r>
                <a:rPr lang="el-GR" sz="1400" dirty="0" smtClean="0"/>
                <a:t>Ω</a:t>
              </a:r>
              <a:r>
                <a:rPr lang="en-NZ" sz="1400" dirty="0" smtClean="0"/>
                <a:t> Potentiometer</a:t>
              </a:r>
            </a:p>
            <a:p>
              <a:r>
                <a:rPr lang="en-NZ" sz="1400" dirty="0" smtClean="0"/>
                <a:t>(</a:t>
              </a:r>
              <a:r>
                <a:rPr lang="en-NZ" sz="1400" dirty="0" err="1" smtClean="0"/>
                <a:t>Pstatic</a:t>
              </a:r>
              <a:r>
                <a:rPr lang="en-NZ" sz="1400" dirty="0" smtClean="0"/>
                <a:t> Input)</a:t>
              </a:r>
              <a:endParaRPr lang="en-NZ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309044" y="6167827"/>
              <a:ext cx="12595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400" dirty="0"/>
                <a:t>5</a:t>
              </a:r>
              <a:r>
                <a:rPr lang="en-NZ" sz="1400" dirty="0" smtClean="0"/>
                <a:t>00 </a:t>
              </a:r>
              <a:r>
                <a:rPr lang="el-GR" sz="1400" dirty="0" smtClean="0"/>
                <a:t>Ω</a:t>
              </a:r>
              <a:r>
                <a:rPr lang="en-NZ" sz="1400" dirty="0" smtClean="0"/>
                <a:t> Potentiometer</a:t>
              </a:r>
              <a:br>
                <a:rPr lang="en-NZ" sz="1400" dirty="0" smtClean="0"/>
              </a:br>
              <a:r>
                <a:rPr lang="en-NZ" sz="1400" dirty="0" smtClean="0"/>
                <a:t>(Rho Input)</a:t>
              </a:r>
              <a:endParaRPr lang="en-NZ" sz="1400" dirty="0"/>
            </a:p>
          </p:txBody>
        </p:sp>
      </p:grpSp>
      <p:sp>
        <p:nvSpPr>
          <p:cNvPr id="110" name="Rectangle 109"/>
          <p:cNvSpPr/>
          <p:nvPr/>
        </p:nvSpPr>
        <p:spPr>
          <a:xfrm rot="5400000">
            <a:off x="15154004" y="10492966"/>
            <a:ext cx="608407" cy="3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400" dirty="0"/>
          </a:p>
        </p:txBody>
      </p:sp>
      <p:sp>
        <p:nvSpPr>
          <p:cNvPr id="112" name="Rectangle 111"/>
          <p:cNvSpPr/>
          <p:nvPr/>
        </p:nvSpPr>
        <p:spPr>
          <a:xfrm rot="5400000">
            <a:off x="14651350" y="10493474"/>
            <a:ext cx="608407" cy="3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400" dirty="0"/>
          </a:p>
        </p:txBody>
      </p:sp>
      <p:cxnSp>
        <p:nvCxnSpPr>
          <p:cNvPr id="113" name="Elbow Connector 112"/>
          <p:cNvCxnSpPr/>
          <p:nvPr/>
        </p:nvCxnSpPr>
        <p:spPr>
          <a:xfrm rot="5400000" flipH="1">
            <a:off x="13738593" y="9859802"/>
            <a:ext cx="2022023" cy="883672"/>
          </a:xfrm>
          <a:prstGeom prst="bentConnector3">
            <a:avLst>
              <a:gd name="adj1" fmla="val -69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2" idx="2"/>
          </p:cNvCxnSpPr>
          <p:nvPr/>
        </p:nvCxnSpPr>
        <p:spPr>
          <a:xfrm rot="10800000">
            <a:off x="14539791" y="9290626"/>
            <a:ext cx="217312" cy="1401298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10" idx="0"/>
          </p:cNvCxnSpPr>
          <p:nvPr/>
        </p:nvCxnSpPr>
        <p:spPr>
          <a:xfrm flipH="1" flipV="1">
            <a:off x="14981125" y="9290626"/>
            <a:ext cx="675533" cy="1400791"/>
          </a:xfrm>
          <a:prstGeom prst="bentConnector4">
            <a:avLst>
              <a:gd name="adj1" fmla="val -33840"/>
              <a:gd name="adj2" fmla="val 57083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10" idx="3"/>
            <a:endCxn id="112" idx="3"/>
          </p:cNvCxnSpPr>
          <p:nvPr/>
        </p:nvCxnSpPr>
        <p:spPr>
          <a:xfrm rot="16200000" flipH="1" flipV="1">
            <a:off x="15206626" y="10744546"/>
            <a:ext cx="508" cy="502654"/>
          </a:xfrm>
          <a:prstGeom prst="bentConnector3">
            <a:avLst>
              <a:gd name="adj1" fmla="val 617824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 rot="10800000">
            <a:off x="15146822" y="11259167"/>
            <a:ext cx="82327" cy="82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8" name="Elbow Connector 117"/>
          <p:cNvCxnSpPr>
            <a:stCxn id="110" idx="1"/>
            <a:endCxn id="112" idx="1"/>
          </p:cNvCxnSpPr>
          <p:nvPr/>
        </p:nvCxnSpPr>
        <p:spPr>
          <a:xfrm rot="16200000" flipH="1" flipV="1">
            <a:off x="15206626" y="10136139"/>
            <a:ext cx="508" cy="502654"/>
          </a:xfrm>
          <a:prstGeom prst="bentConnector3">
            <a:avLst>
              <a:gd name="adj1" fmla="val -241822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 rot="10800000">
            <a:off x="15169131" y="10237239"/>
            <a:ext cx="82327" cy="82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0" name="Elbow Connector 119"/>
          <p:cNvCxnSpPr>
            <a:stCxn id="119" idx="4"/>
          </p:cNvCxnSpPr>
          <p:nvPr/>
        </p:nvCxnSpPr>
        <p:spPr>
          <a:xfrm rot="16200000">
            <a:off x="14754135" y="9759703"/>
            <a:ext cx="933695" cy="21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427639" y="10980992"/>
            <a:ext cx="1259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5</a:t>
            </a:r>
            <a:r>
              <a:rPr lang="en-NZ" sz="1400" dirty="0" smtClean="0"/>
              <a:t>00 </a:t>
            </a:r>
            <a:r>
              <a:rPr lang="el-GR" sz="1400" dirty="0" smtClean="0"/>
              <a:t>Ω</a:t>
            </a:r>
            <a:r>
              <a:rPr lang="en-NZ" sz="1400" dirty="0" smtClean="0"/>
              <a:t> Potentiometer</a:t>
            </a:r>
          </a:p>
          <a:p>
            <a:r>
              <a:rPr lang="en-NZ" sz="1400" dirty="0" smtClean="0"/>
              <a:t>(VAC Input)</a:t>
            </a:r>
            <a:endParaRPr lang="en-NZ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678785" y="10967956"/>
            <a:ext cx="1259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5</a:t>
            </a:r>
            <a:r>
              <a:rPr lang="en-NZ" sz="1400" dirty="0" smtClean="0"/>
              <a:t>00 </a:t>
            </a:r>
            <a:r>
              <a:rPr lang="el-GR" sz="1400" dirty="0" smtClean="0"/>
              <a:t>Ω</a:t>
            </a:r>
            <a:r>
              <a:rPr lang="en-NZ" sz="1400" dirty="0" smtClean="0"/>
              <a:t> Potentiometer</a:t>
            </a:r>
            <a:br>
              <a:rPr lang="en-NZ" sz="1400" dirty="0" smtClean="0"/>
            </a:br>
            <a:r>
              <a:rPr lang="en-NZ" sz="1400" dirty="0" smtClean="0"/>
              <a:t>(Flap Input)</a:t>
            </a:r>
            <a:endParaRPr lang="en-NZ" sz="1400" dirty="0"/>
          </a:p>
        </p:txBody>
      </p:sp>
      <p:sp>
        <p:nvSpPr>
          <p:cNvPr id="123" name="Rectangle 122"/>
          <p:cNvSpPr/>
          <p:nvPr/>
        </p:nvSpPr>
        <p:spPr>
          <a:xfrm rot="5400000">
            <a:off x="14235586" y="6433173"/>
            <a:ext cx="608407" cy="3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400" dirty="0"/>
          </a:p>
        </p:txBody>
      </p:sp>
      <p:cxnSp>
        <p:nvCxnSpPr>
          <p:cNvPr id="124" name="Elbow Connector 123"/>
          <p:cNvCxnSpPr>
            <a:stCxn id="123" idx="0"/>
          </p:cNvCxnSpPr>
          <p:nvPr/>
        </p:nvCxnSpPr>
        <p:spPr>
          <a:xfrm>
            <a:off x="14738240" y="6631624"/>
            <a:ext cx="11365" cy="1695396"/>
          </a:xfrm>
          <a:prstGeom prst="bentConnector4">
            <a:avLst>
              <a:gd name="adj1" fmla="val 2011439"/>
              <a:gd name="adj2" fmla="val 55853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3" idx="1"/>
          </p:cNvCxnSpPr>
          <p:nvPr/>
        </p:nvCxnSpPr>
        <p:spPr>
          <a:xfrm rot="16200000" flipH="1" flipV="1">
            <a:off x="13417060" y="7213990"/>
            <a:ext cx="2009301" cy="236159"/>
          </a:xfrm>
          <a:prstGeom prst="bentConnector5">
            <a:avLst>
              <a:gd name="adj1" fmla="val -11377"/>
              <a:gd name="adj2" fmla="val 185785"/>
              <a:gd name="adj3" fmla="val 572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3" idx="3"/>
          </p:cNvCxnSpPr>
          <p:nvPr/>
        </p:nvCxnSpPr>
        <p:spPr>
          <a:xfrm rot="5400000">
            <a:off x="13838041" y="7634842"/>
            <a:ext cx="1400765" cy="27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4750851" y="6132490"/>
            <a:ext cx="1259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5</a:t>
            </a:r>
            <a:r>
              <a:rPr lang="en-NZ" sz="1400" dirty="0" smtClean="0"/>
              <a:t>00 </a:t>
            </a:r>
            <a:r>
              <a:rPr lang="el-GR" sz="1400" dirty="0" smtClean="0"/>
              <a:t>Ω</a:t>
            </a:r>
            <a:r>
              <a:rPr lang="en-NZ" sz="1400" dirty="0" smtClean="0"/>
              <a:t> Potentiometer</a:t>
            </a:r>
            <a:br>
              <a:rPr lang="en-NZ" sz="1400" dirty="0" smtClean="0"/>
            </a:br>
            <a:r>
              <a:rPr lang="en-NZ" sz="1400" dirty="0" smtClean="0"/>
              <a:t>(Weight Input)</a:t>
            </a:r>
            <a:endParaRPr lang="en-NZ" sz="1400" dirty="0"/>
          </a:p>
        </p:txBody>
      </p:sp>
      <p:cxnSp>
        <p:nvCxnSpPr>
          <p:cNvPr id="135" name="Elbow Connector 134"/>
          <p:cNvCxnSpPr>
            <a:endCxn id="185" idx="0"/>
          </p:cNvCxnSpPr>
          <p:nvPr/>
        </p:nvCxnSpPr>
        <p:spPr>
          <a:xfrm rot="5400000">
            <a:off x="4171360" y="8206378"/>
            <a:ext cx="4485009" cy="376721"/>
          </a:xfrm>
          <a:prstGeom prst="bentConnector3">
            <a:avLst>
              <a:gd name="adj1" fmla="val 746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0800000" flipV="1">
            <a:off x="6122276" y="6151453"/>
            <a:ext cx="479951" cy="163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094910" y="6114309"/>
            <a:ext cx="82327" cy="82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56" name="Elbow Connector 155"/>
          <p:cNvCxnSpPr>
            <a:stCxn id="157" idx="6"/>
            <a:endCxn id="186" idx="0"/>
          </p:cNvCxnSpPr>
          <p:nvPr/>
        </p:nvCxnSpPr>
        <p:spPr>
          <a:xfrm>
            <a:off x="5923237" y="6295173"/>
            <a:ext cx="865717" cy="434207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5840910" y="6254009"/>
            <a:ext cx="82327" cy="82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63" name="Elbow Connector 162"/>
          <p:cNvCxnSpPr>
            <a:endCxn id="176" idx="0"/>
          </p:cNvCxnSpPr>
          <p:nvPr/>
        </p:nvCxnSpPr>
        <p:spPr>
          <a:xfrm rot="5400000">
            <a:off x="9264246" y="8588875"/>
            <a:ext cx="2264765" cy="1831970"/>
          </a:xfrm>
          <a:prstGeom prst="bentConnector3">
            <a:avLst>
              <a:gd name="adj1" fmla="val -31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177" idx="0"/>
          </p:cNvCxnSpPr>
          <p:nvPr/>
        </p:nvCxnSpPr>
        <p:spPr>
          <a:xfrm rot="5400000">
            <a:off x="9440550" y="8976508"/>
            <a:ext cx="2253681" cy="1067789"/>
          </a:xfrm>
          <a:prstGeom prst="bentConnector3">
            <a:avLst>
              <a:gd name="adj1" fmla="val -255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endCxn id="178" idx="0"/>
          </p:cNvCxnSpPr>
          <p:nvPr/>
        </p:nvCxnSpPr>
        <p:spPr>
          <a:xfrm rot="5400000">
            <a:off x="10124436" y="9701995"/>
            <a:ext cx="1407758" cy="462738"/>
          </a:xfrm>
          <a:prstGeom prst="bentConnector3">
            <a:avLst>
              <a:gd name="adj1" fmla="val 79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endCxn id="179" idx="0"/>
          </p:cNvCxnSpPr>
          <p:nvPr/>
        </p:nvCxnSpPr>
        <p:spPr>
          <a:xfrm rot="5400000">
            <a:off x="10531402" y="9852688"/>
            <a:ext cx="1413550" cy="155560"/>
          </a:xfrm>
          <a:prstGeom prst="bentConnector3">
            <a:avLst>
              <a:gd name="adj1" fmla="val 913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 rot="10800000">
            <a:off x="5701218" y="9301068"/>
            <a:ext cx="1582685" cy="330413"/>
          </a:xfrm>
          <a:prstGeom prst="bentConnector3">
            <a:avLst>
              <a:gd name="adj1" fmla="val 1005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0800000">
            <a:off x="5453653" y="9317005"/>
            <a:ext cx="1582495" cy="503784"/>
          </a:xfrm>
          <a:prstGeom prst="bentConnector3">
            <a:avLst>
              <a:gd name="adj1" fmla="val 1005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/>
          <p:nvPr/>
        </p:nvCxnSpPr>
        <p:spPr>
          <a:xfrm flipV="1">
            <a:off x="7267517" y="6953967"/>
            <a:ext cx="2774081" cy="26775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 flipV="1">
            <a:off x="6975428" y="7132262"/>
            <a:ext cx="2774081" cy="26775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>
            <a:off x="9727839" y="7132261"/>
            <a:ext cx="1848222" cy="1261197"/>
          </a:xfrm>
          <a:prstGeom prst="bentConnector3">
            <a:avLst>
              <a:gd name="adj1" fmla="val 1001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>
            <a:off x="9902152" y="6953966"/>
            <a:ext cx="1844547" cy="1401493"/>
          </a:xfrm>
          <a:prstGeom prst="bentConnector3">
            <a:avLst>
              <a:gd name="adj1" fmla="val 995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8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342</Words>
  <Application>Microsoft Office PowerPoint</Application>
  <PresentationFormat>Custom</PresentationFormat>
  <Paragraphs>150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Zealand Defence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Merton</dc:creator>
  <cp:lastModifiedBy>Henry Merton</cp:lastModifiedBy>
  <cp:revision>37</cp:revision>
  <dcterms:created xsi:type="dcterms:W3CDTF">2023-02-20T22:41:31Z</dcterms:created>
  <dcterms:modified xsi:type="dcterms:W3CDTF">2023-03-07T01:06:20Z</dcterms:modified>
</cp:coreProperties>
</file>