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5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9B"/>
    <a:srgbClr val="E4007E"/>
    <a:srgbClr val="FFF8E6"/>
    <a:srgbClr val="F4F4F4"/>
    <a:srgbClr val="E9E7EA"/>
    <a:srgbClr val="1B5E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6400" autoAdjust="0"/>
  </p:normalViewPr>
  <p:slideViewPr>
    <p:cSldViewPr snapToGrid="0">
      <p:cViewPr>
        <p:scale>
          <a:sx n="125" d="100"/>
          <a:sy n="125" d="100"/>
        </p:scale>
        <p:origin x="-1008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68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308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51529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 userDrawn="1"/>
        </p:nvSpPr>
        <p:spPr>
          <a:xfrm>
            <a:off x="5235828" y="6485018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FFF8E6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FFF8E6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2149078" y="542297"/>
            <a:ext cx="1720344" cy="20005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ⓒ 2025. </a:t>
            </a:r>
            <a:r>
              <a:rPr lang="en-US" altLang="ko-KR" sz="700" dirty="0" err="1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KBU_DLab</a:t>
            </a:r>
            <a:r>
              <a:rPr lang="en-US" altLang="ko-KR" sz="700" dirty="0">
                <a:solidFill>
                  <a:srgbClr val="003F9B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</a:rPr>
              <a:t> All rights reserved.</a:t>
            </a:r>
            <a:endParaRPr lang="ko-KR" altLang="en-US" sz="700" dirty="0">
              <a:solidFill>
                <a:srgbClr val="003F9B"/>
              </a:solidFill>
              <a:latin typeface="Noto Sans CJK KR Light" panose="020B0300000000000000" pitchFamily="34" charset="-127"/>
              <a:ea typeface="Noto Sans CJK KR Light" panose="020B03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003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4104" y="956166"/>
            <a:ext cx="732283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앱 프로그래밍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(2)</a:t>
            </a:r>
          </a:p>
          <a:p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11</a:t>
            </a:r>
            <a:r>
              <a:rPr lang="ko-KR" altLang="en-US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주차 </a:t>
            </a:r>
            <a:r>
              <a:rPr lang="en-US" altLang="ko-KR" sz="7200" dirty="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  <a:cs typeface="Pretendard Variable Thin" panose="02000003000000020004" pitchFamily="2" charset="-127"/>
              </a:rPr>
              <a:t>Report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  <a:cs typeface="Pretendard Variable Thin" panose="02000003000000020004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4104" y="6257205"/>
            <a:ext cx="3427541" cy="3336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김진용 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| </a:t>
            </a:r>
            <a:r>
              <a:rPr lang="ko-KR" altLang="en-US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소프트웨어융합과 코딩전공</a:t>
            </a: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2301111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183" y="601256"/>
            <a:ext cx="3277417" cy="409507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46" y="1478798"/>
            <a:ext cx="7423649" cy="562685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644" y="2871053"/>
            <a:ext cx="996602" cy="193740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569" y="3549781"/>
            <a:ext cx="4919758" cy="45902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709" y="6001946"/>
            <a:ext cx="1468583" cy="51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9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11주-PPT-Source">
            <a:hlinkClick r:id="" action="ppaction://media"/>
            <a:extLst>
              <a:ext uri="{FF2B5EF4-FFF2-40B4-BE49-F238E27FC236}">
                <a16:creationId xmlns:a16="http://schemas.microsoft.com/office/drawing/2014/main" id="{FDDDA222-52EE-C341-A7E4-E20F0F4DCE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138158" y="2407826"/>
            <a:ext cx="1915677" cy="4044831"/>
          </a:xfrm>
          <a:prstGeom prst="rect">
            <a:avLst/>
          </a:prstGeom>
        </p:spPr>
      </p:pic>
      <p:grpSp>
        <p:nvGrpSpPr>
          <p:cNvPr id="5" name="그룹 4"/>
          <p:cNvGrpSpPr/>
          <p:nvPr/>
        </p:nvGrpSpPr>
        <p:grpSpPr>
          <a:xfrm>
            <a:off x="549847" y="200183"/>
            <a:ext cx="11160702" cy="510519"/>
            <a:chOff x="544944" y="200183"/>
            <a:chExt cx="11160702" cy="510519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944" y="200183"/>
              <a:ext cx="1468582" cy="510519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923059" y="283476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22/23</a:t>
              </a:r>
              <a:endParaRPr lang="ko-KR" altLang="en-US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cxnSp>
        <p:nvCxnSpPr>
          <p:cNvPr id="8" name="직선 연결선 7"/>
          <p:cNvCxnSpPr/>
          <p:nvPr/>
        </p:nvCxnSpPr>
        <p:spPr>
          <a:xfrm>
            <a:off x="493275" y="876300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251585" y="1041899"/>
            <a:ext cx="37305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>
                <a:solidFill>
                  <a:schemeClr val="bg1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실행화면</a:t>
            </a:r>
            <a:endParaRPr lang="ko-KR" altLang="en-US" sz="7200" dirty="0">
              <a:solidFill>
                <a:schemeClr val="bg1"/>
              </a:solidFill>
              <a:latin typeface="푸라닭 젠틀 고딕" panose="00000500000000000000" pitchFamily="2" charset="-127"/>
              <a:ea typeface="푸라닭 젠틀 고딕" panose="00000500000000000000" pitchFamily="2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11562" y="1099793"/>
            <a:ext cx="5139768" cy="9071612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472" y="974936"/>
            <a:ext cx="5862572" cy="919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04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2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FrameLayout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fragment_container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ㅁ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&lt;?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="1.0"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encoding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="utf-8"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?&gt;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xmlns: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="http://schemas.android.com/apk/res/android"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vertical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="INSERT"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="SEARCH"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A1AFA-B0F6-7EF2-3D3B-4F90D2FCC841}"/>
              </a:ext>
            </a:extLst>
          </p:cNvPr>
          <p:cNvSpPr txBox="1"/>
          <p:nvPr/>
        </p:nvSpPr>
        <p:spPr>
          <a:xfrm>
            <a:off x="5661808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/btnDelete1"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="DELETE1"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/btnDelete2"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="DELETE2"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/btnDelete3"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="DELETE3"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="DELETEALL"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196668-C923-04A2-CBFF-4208AFF11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89530FB-D8C6-2F79-67F7-BB9D3B9774E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403855-6D44-BFDF-DA9C-25569D11528D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Activity_main.xml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C5D45-8087-3BB6-5D07-FBE21CB78056}"/>
              </a:ext>
            </a:extLst>
          </p:cNvPr>
          <p:cNvSpPr txBox="1"/>
          <p:nvPr/>
        </p:nvSpPr>
        <p:spPr>
          <a:xfrm>
            <a:off x="493274" y="508665"/>
            <a:ext cx="5602726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:orientation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horizontal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/btnUpdate1"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="UPDATE1"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/btnUpdate2"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="UPDATE2"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="0dp"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="@+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:layout_width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wrap_content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:textSize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="14sp"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    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ScrollView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&lt;/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LinearLayout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&gt;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:layout_height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match_parent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D5B778"/>
                </a:solidFill>
                <a:effectLst/>
                <a:latin typeface="Arial Unicode MS" panose="020B0604020202020204" pitchFamily="50" charset="-127"/>
                <a:ea typeface="JetBrains Mono"/>
              </a:rPr>
              <a:t>/&gt;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A398E-4851-D993-8182-87BD5DCBC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54C57BA-A07C-D2F1-B7F1-1D45C4EF7E7B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19C2931-184A-4968-BDC3-A6D3C199B8DE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3D413A-21A9-E2EC-A6A1-58F737E15394}"/>
              </a:ext>
            </a:extLst>
          </p:cNvPr>
          <p:cNvSpPr txBox="1"/>
          <p:nvPr/>
        </p:nvSpPr>
        <p:spPr>
          <a:xfrm>
            <a:off x="493274" y="508665"/>
            <a:ext cx="560272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android.os.Bundle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android.widget.Toast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androidx.activity.EdgeToEdge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androidx.appcompat.app.AppCompatActivity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androidx.core.graphics.Insets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androidx.core.view.ViewCompat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androidx.core.view.WindowInsetsCompat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MainActivity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AppCompatActivity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protected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Bundle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savedInstanceState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EdgeToEdge.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enable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setContentView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R.layout.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activity_main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ViewCompat.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setOnApplyWindowInsetsListener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main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insets.getInsets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WindowInsetsCompat.Type.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systemBars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v.setPadding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left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top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right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sys.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bottom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insets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1A846-3038-A508-082B-0B46153FBF9A}"/>
              </a:ext>
            </a:extLst>
          </p:cNvPr>
          <p:cNvSpPr txBox="1"/>
          <p:nvPr/>
        </p:nvSpPr>
        <p:spPr>
          <a:xfrm>
            <a:off x="5664925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버튼 바인딩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btnInsert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btnDelete1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btnDelete2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btnDelete3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R.id.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btnUpdate1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Button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btnUpdate2  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findViewById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(R.id.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btnUpdate2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btnInsert.setOnClickListener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Arrays.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asList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"CD-0100"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Cookie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150f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Candy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80.5f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),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"CD-0102"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Cake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360f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.insertProducts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삽입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btnSearch.setOnClickListener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조회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btnDelete1.setOnClickListener(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.deleteProduct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"CD-0100"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"CD-0100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6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61AB2-EABA-DD34-BAD7-9A929AC57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5B1FF26-1C9F-E80A-A532-BFA317105014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AFF2BE6-2B24-8558-D508-251B7947AE5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MainActivity.java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4E0242-1346-0111-0509-DEFBBB98CC63}"/>
              </a:ext>
            </a:extLst>
          </p:cNvPr>
          <p:cNvSpPr txBox="1"/>
          <p:nvPr/>
        </p:nvSpPr>
        <p:spPr>
          <a:xfrm>
            <a:off x="493274" y="508665"/>
            <a:ext cx="5602726" cy="687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btnDelete2.setOnClickListener(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.deleteProductTransactional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"CD-0101"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"CD-0101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btnDelete3.setOnClickListener(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.deleteProductTransactionalStatement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"CD-0102"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"CD-0102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btnDeleteAll.setOnClickListener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.deleteAllTransactionalStatement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레코드 삭제 완료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btnUpdate1.setOnClickListener(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.updateAllPricesReplace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2000f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가격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2000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btnUpdate2.setOnClickListener(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-&gt;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.updateAllPrices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3000f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makeText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가격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3000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변경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Toast.</a:t>
            </a:r>
            <a:r>
              <a:rPr kumimoji="0" lang="ko-KR" altLang="ko-KR" sz="11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LENGTH_SHORT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show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앱 실행 시 최초 결과 표시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E46C8F-56BE-B1CE-F4C4-5F93D8635407}"/>
              </a:ext>
            </a:extLst>
          </p:cNvPr>
          <p:cNvSpPr txBox="1"/>
          <p:nvPr/>
        </p:nvSpPr>
        <p:spPr>
          <a:xfrm>
            <a:off x="5664925" y="508665"/>
            <a:ext cx="560272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가져온 상품 리스트를 문자열로 변환해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TextView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세팅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refreshResults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.getAllProducts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if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all.isEmpty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저장된 상품이 없습니다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."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StringBuilder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-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- 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    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append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\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tvResults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.setText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sb.toString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91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4AF9FD-E998-CF6F-6AE1-8A0BD774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D5E0833-08C6-2F43-E1FA-AE3D9C325F6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D18A33-EFAF-4D65-7E6C-4529F839F721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E02458-E2EB-4343-73A6-DD35AB7F34F0}"/>
              </a:ext>
            </a:extLst>
          </p:cNvPr>
          <p:cNvSpPr txBox="1"/>
          <p:nvPr/>
        </p:nvSpPr>
        <p:spPr>
          <a:xfrm>
            <a:off x="493274" y="508665"/>
            <a:ext cx="5602726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android.content.Context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android.database.sqlite.SQLiteStatement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import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java.util.List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extends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SQLiteOpenHelper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DB_NAME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product_db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DB_VERSION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static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"PRODUCT"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DBHelper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super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context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DB_NAME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DB_VERSION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"CREATE TABLE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("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"CODE TEXT PRIMARY KEY,"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TEXT,"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REAL CHECK(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&gt; 0.0)"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");"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createSQL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@Override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3AE60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onUpgrade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oldV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int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newV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db.execSQL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"DROP TABLE IF EXISTS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onCreate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6638B-55B3-74E4-C4CF-FDEEB6615F70}"/>
              </a:ext>
            </a:extLst>
          </p:cNvPr>
          <p:cNvSpPr txBox="1"/>
          <p:nvPr/>
        </p:nvSpPr>
        <p:spPr>
          <a:xfrm>
            <a:off x="5664925" y="508665"/>
            <a:ext cx="5602726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INSERT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insertProducts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OR REPLACE INTO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CODE,name,price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 VALUES(?,?,?)"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db.compileStatement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stmt.clearBindings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stmt.bindDouble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3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p.getPrice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SEARCH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getAllProducts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getReadableDatabase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Cursor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c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db.rawQuery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CODE,name,price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 FROM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null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&gt;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ArrayList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&lt;&gt;();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while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c.moveToNext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c.getFloat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2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list.add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87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556DA5-F9F8-2612-146A-BDD5B5D16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38171A0-10BF-B108-E6F9-50611FA9F35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066BA6-E066-A497-E8B2-C9CEF16BDE65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8B3FA-445B-3EDC-05F5-034EAE4908A2}"/>
              </a:ext>
            </a:extLst>
          </p:cNvPr>
          <p:cNvSpPr txBox="1"/>
          <p:nvPr/>
        </p:nvSpPr>
        <p:spPr>
          <a:xfrm>
            <a:off x="493274" y="508665"/>
            <a:ext cx="560272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c.close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list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DELETE1: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단일 레코드 삭제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"CODE=?"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DELETE2: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단일 레코드 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deleteProductTransactional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"CODE=?"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new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[]{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DELETE3: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단일 레코드 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deleteProductTransactionalStatement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"DELETE FROM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WHERE CODE=?"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db.compileStatement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stmt.executeUpdateDelete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E7651-1599-5B46-03F4-69F4CCDA3573}"/>
              </a:ext>
            </a:extLst>
          </p:cNvPr>
          <p:cNvSpPr txBox="1"/>
          <p:nvPr/>
        </p:nvSpPr>
        <p:spPr>
          <a:xfrm>
            <a:off x="5664925" y="508665"/>
            <a:ext cx="56027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DELETEALL: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레코드 삭제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deleteAllTransactionalStatement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"DELETE FROM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db.compileStatement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UPDATE1: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가격을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2000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(INSERT OR REPLACE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updateAllPricesReplace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"INSERT OR REPLACE INTO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CODE,name,price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)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"SELECT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CODE,name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,? FROM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db.compileStatement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stmt.bindDouble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32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F91CA4-B4F2-0694-67E3-A6AFF5FB1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E4DF0D1-DB42-2C2E-73C5-E46DBECFF3C9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E4DCB64-705D-52C4-BEEA-57975E5EA5C0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DbHelper.java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8E0846-E5BC-8610-7BDE-EE73343EAA45}"/>
              </a:ext>
            </a:extLst>
          </p:cNvPr>
          <p:cNvSpPr txBox="1"/>
          <p:nvPr/>
        </p:nvSpPr>
        <p:spPr>
          <a:xfrm>
            <a:off x="493274" y="508665"/>
            <a:ext cx="560272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// UPDATE2: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모든 가격을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3000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+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)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updateAllPrices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getWritableDatabase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"UPDATE "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TABLE_PRODUCT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+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" SET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 panose="020B0604020202020204" pitchFamily="50" charset="-127"/>
                <a:ea typeface="JetBrains Mono"/>
              </a:rPr>
              <a:t>=?"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db.beginTransaction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SQLiteStatement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db.compileStatement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sql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try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stmt.bindDouble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 panose="020B0604020202020204" pitchFamily="50" charset="-127"/>
                <a:ea typeface="JetBrains Mono"/>
              </a:rPr>
              <a:t>1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newPrice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stmt.execute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db.setTransactionSuccessful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finally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db.endTransaction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703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F9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2004B-D8DE-2AAE-58F2-DE809B25E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18CDCCD-5B86-37EF-8E42-38378759344F}"/>
              </a:ext>
            </a:extLst>
          </p:cNvPr>
          <p:cNvCxnSpPr/>
          <p:nvPr/>
        </p:nvCxnSpPr>
        <p:spPr>
          <a:xfrm>
            <a:off x="493275" y="508665"/>
            <a:ext cx="11205451" cy="0"/>
          </a:xfrm>
          <a:prstGeom prst="line">
            <a:avLst/>
          </a:prstGeom>
          <a:ln>
            <a:solidFill>
              <a:srgbClr val="1B5E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35A787-B813-5651-5BD6-73F753C84387}"/>
              </a:ext>
            </a:extLst>
          </p:cNvPr>
          <p:cNvSpPr txBox="1"/>
          <p:nvPr/>
        </p:nvSpPr>
        <p:spPr>
          <a:xfrm>
            <a:off x="493272" y="0"/>
            <a:ext cx="4740578" cy="50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400" dirty="0">
                <a:solidFill>
                  <a:srgbClr val="FFF8E6"/>
                </a:solidFill>
                <a:latin typeface="푸라닭 젠틀 고딕" panose="00000500000000000000" pitchFamily="2" charset="-127"/>
                <a:ea typeface="푸라닭 젠틀 고딕" panose="00000500000000000000" pitchFamily="2" charset="-127"/>
              </a:rPr>
              <a:t>Product.java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0025EE-8B1C-6EAD-588E-F52FDE6916E6}"/>
              </a:ext>
            </a:extLst>
          </p:cNvPr>
          <p:cNvSpPr txBox="1"/>
          <p:nvPr/>
        </p:nvSpPr>
        <p:spPr>
          <a:xfrm>
            <a:off x="493274" y="508665"/>
            <a:ext cx="560272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package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com.example.myapplication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class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private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Product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code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String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name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getPrice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return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   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public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void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56A8F5"/>
                </a:solidFill>
                <a:effectLst/>
                <a:latin typeface="Arial Unicode MS" panose="020B0604020202020204" pitchFamily="50" charset="-127"/>
                <a:ea typeface="JetBrains Mono"/>
              </a:rPr>
              <a:t>setPrice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float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) {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Arial Unicode MS" panose="020B0604020202020204" pitchFamily="50" charset="-127"/>
                <a:ea typeface="JetBrains Mono"/>
              </a:rPr>
              <a:t>this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.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 panose="020B0604020202020204" pitchFamily="50" charset="-127"/>
                <a:ea typeface="JetBrains Mono"/>
              </a:rPr>
              <a:t>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=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price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; 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  <a:t>}</a:t>
            </a: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 panose="020B0604020202020204" pitchFamily="50" charset="-127"/>
                <a:ea typeface="JetBrains Mono"/>
              </a:rPr>
            </a:b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3114</Words>
  <Application>Microsoft Office PowerPoint</Application>
  <PresentationFormat>와이드스크린</PresentationFormat>
  <Paragraphs>27</Paragraphs>
  <Slides>10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Arial Unicode MS</vt:lpstr>
      <vt:lpstr>Noto Sans CJK KR Light</vt:lpstr>
      <vt:lpstr>나눔스퀘어</vt:lpstr>
      <vt:lpstr>맑은 고딕</vt:lpstr>
      <vt:lpstr>푸라닭 젠틀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kbu</dc:creator>
  <cp:lastModifiedBy>김진용</cp:lastModifiedBy>
  <cp:revision>84</cp:revision>
  <dcterms:created xsi:type="dcterms:W3CDTF">2025-02-12T06:04:38Z</dcterms:created>
  <dcterms:modified xsi:type="dcterms:W3CDTF">2025-06-10T15:50:06Z</dcterms:modified>
</cp:coreProperties>
</file>