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58" r:id="rId3"/>
    <p:sldId id="460" r:id="rId4"/>
    <p:sldId id="462" r:id="rId5"/>
    <p:sldId id="463" r:id="rId6"/>
    <p:sldId id="452" r:id="rId7"/>
    <p:sldId id="459" r:id="rId8"/>
    <p:sldId id="455" r:id="rId9"/>
    <p:sldId id="456" r:id="rId10"/>
    <p:sldId id="457" r:id="rId11"/>
    <p:sldId id="39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61AAD2-DCC8-45AF-873B-7D5AF05747AB}">
          <p14:sldIdLst>
            <p14:sldId id="256"/>
            <p14:sldId id="458"/>
            <p14:sldId id="460"/>
            <p14:sldId id="462"/>
            <p14:sldId id="463"/>
            <p14:sldId id="452"/>
            <p14:sldId id="459"/>
            <p14:sldId id="455"/>
            <p14:sldId id="456"/>
          </p14:sldIdLst>
        </p14:section>
        <p14:section name="제목 없는 구역" id="{B8D808E9-3FBD-4E1A-BB93-80970371156D}">
          <p14:sldIdLst>
            <p14:sldId id="457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33CC"/>
    <a:srgbClr val="00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5" d="100"/>
          <a:sy n="105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71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F94E9-CC23-4D94-8AFC-76015592B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716CE-37DA-4D9C-9190-3D19977E0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B7C72-1056-4735-A09A-BFE8BB04D10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FA6D88-A78D-496E-9C74-6FE18D77D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3D267-32E8-44C1-94DB-452A2C3922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2F4E4-BCC9-49A1-B7F5-1CB83767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95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49391-38D8-4C2C-BA0B-2F6272F62DFC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4196-F669-49C4-9A7F-C9FBBC7C6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25513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25513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25513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25513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00FF9C6B-FD03-4922-B240-14D509C1BFF6}" type="slidenum">
              <a:rPr lang="en-US" altLang="ko-KR" sz="1200" b="0" smtClean="0"/>
              <a:pPr/>
              <a:t>11</a:t>
            </a:fld>
            <a:endParaRPr lang="en-US" altLang="ko-KR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5650" cy="342423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B5645EF2-A4C5-4B1F-A60A-C68F01433A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4272" cy="6858000"/>
          </a:xfrm>
          <a:prstGeom prst="rect">
            <a:avLst/>
          </a:prstGeom>
        </p:spPr>
      </p:pic>
      <p:sp>
        <p:nvSpPr>
          <p:cNvPr id="41" name="제목 40">
            <a:extLst>
              <a:ext uri="{FF2B5EF4-FFF2-40B4-BE49-F238E27FC236}">
                <a16:creationId xmlns:a16="http://schemas.microsoft.com/office/drawing/2014/main" id="{2CE4C9E1-88ED-4746-B977-537B43BFD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02607"/>
            <a:ext cx="2411760" cy="11430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01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7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7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5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65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D8AC055-8C8F-4C2C-9B89-EAE18BCDE32D}"/>
              </a:ext>
            </a:extLst>
          </p:cNvPr>
          <p:cNvGrpSpPr/>
          <p:nvPr userDrawn="1"/>
        </p:nvGrpSpPr>
        <p:grpSpPr>
          <a:xfrm>
            <a:off x="1466" y="0"/>
            <a:ext cx="9141069" cy="6858000"/>
            <a:chOff x="1466" y="0"/>
            <a:chExt cx="9141069" cy="6858000"/>
          </a:xfrm>
        </p:grpSpPr>
        <p:pic>
          <p:nvPicPr>
            <p:cNvPr id="7" name="Picture 2" descr="D:\★ 2017년 작업\★0306_에즈웰_회사소개서\마스터시안\마스터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" y="0"/>
              <a:ext cx="9141069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48F3D2B-6296-49B6-A970-894862CEC5FB}"/>
                </a:ext>
              </a:extLst>
            </p:cNvPr>
            <p:cNvSpPr/>
            <p:nvPr userDrawn="1"/>
          </p:nvSpPr>
          <p:spPr>
            <a:xfrm>
              <a:off x="7740352" y="6411218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4239358" y="6489700"/>
            <a:ext cx="665285" cy="20955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9BE2D2E8-02A8-4665-B2B6-77D9F50DBFC9}" type="slidenum"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‹#›</a:t>
            </a:fld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64123"/>
            <a:ext cx="6624736" cy="492443"/>
          </a:xfrm>
          <a:noFill/>
          <a:ln>
            <a:noFill/>
          </a:ln>
          <a:effectLst/>
        </p:spPr>
        <p:txBody>
          <a:bodyPr vert="horz" wrap="square" lIns="0" tIns="0" rIns="0" bIns="0" rtlCol="0" anchor="ctr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algn="l">
              <a:defRPr kumimoji="1" lang="ko-KR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ko-KR" altLang="en-US" sz="2400" b="1" smtClean="0">
                <a:latin typeface="나눔바른고딕" pitchFamily="50" charset="-127"/>
                <a:ea typeface="나눔바른고딕" pitchFamily="50" charset="-127"/>
              </a:defRPr>
            </a:lvl1pPr>
            <a:lvl2pPr>
              <a:defRPr lang="ko-KR" altLang="en-US" sz="2000" smtClean="0">
                <a:latin typeface="나눔바른고딕" pitchFamily="50" charset="-127"/>
                <a:ea typeface="나눔바른고딕" pitchFamily="50" charset="-127"/>
              </a:defRPr>
            </a:lvl2pPr>
            <a:lvl3pPr>
              <a:defRPr lang="ko-KR" altLang="en-US" sz="1800" smtClean="0">
                <a:latin typeface="나눔바른고딕" pitchFamily="50" charset="-127"/>
                <a:ea typeface="나눔바른고딕" pitchFamily="50" charset="-127"/>
              </a:defRPr>
            </a:lvl3pPr>
            <a:lvl4pPr>
              <a:defRPr lang="ko-KR" altLang="en-US" sz="1600" smtClean="0">
                <a:latin typeface="나눔바른고딕" pitchFamily="50" charset="-127"/>
                <a:ea typeface="나눔바른고딕" pitchFamily="50" charset="-127"/>
              </a:defRPr>
            </a:lvl4pPr>
            <a:lvl5pPr>
              <a:defRPr lang="ko-KR" altLang="en-US" sz="1600"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" y="1052736"/>
            <a:ext cx="914106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★ 2017년 작업\★0306_에즈웰_회사소개서\마스터시안\마스터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592638" y="6489700"/>
            <a:ext cx="720725" cy="20955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96E97A39-1DA2-43A9-9476-BD97E40447C6}" type="slidenum"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‹#›</a:t>
            </a:fld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64123"/>
            <a:ext cx="6480720" cy="492443"/>
          </a:xfrm>
          <a:noFill/>
          <a:ln>
            <a:noFill/>
          </a:ln>
          <a:effectLst/>
        </p:spPr>
        <p:txBody>
          <a:bodyPr vert="horz" wrap="square" lIns="0" tIns="0" rIns="0" bIns="0" rtlCol="0" anchor="ctr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나눔바른고딕" pitchFamily="50" charset="-127"/>
                <a:ea typeface="나눔바른고딕" pitchFamily="50" charset="-127"/>
              </a:defRPr>
            </a:lvl1pPr>
            <a:lvl2pPr>
              <a:defRPr sz="2000">
                <a:latin typeface="나눔바른고딕" pitchFamily="50" charset="-127"/>
                <a:ea typeface="나눔바른고딕" pitchFamily="50" charset="-127"/>
              </a:defRPr>
            </a:lvl2pPr>
            <a:lvl3pPr>
              <a:defRPr sz="1800">
                <a:latin typeface="나눔바른고딕" pitchFamily="50" charset="-127"/>
                <a:ea typeface="나눔바른고딕" pitchFamily="50" charset="-127"/>
              </a:defRPr>
            </a:lvl3pPr>
            <a:lvl4pPr>
              <a:defRPr sz="1600">
                <a:latin typeface="나눔바른고딕" pitchFamily="50" charset="-127"/>
                <a:ea typeface="나눔바른고딕" pitchFamily="50" charset="-127"/>
              </a:defRPr>
            </a:lvl4pPr>
            <a:lvl5pPr>
              <a:defRPr sz="1600"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05716-8293-4E75-AE2D-67924B5D97FD}"/>
              </a:ext>
            </a:extLst>
          </p:cNvPr>
          <p:cNvSpPr/>
          <p:nvPr userDrawn="1"/>
        </p:nvSpPr>
        <p:spPr>
          <a:xfrm>
            <a:off x="7740352" y="641121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★ 2017년 작업\★0306_에즈웰_회사소개서\마스터시안\마스터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592638" y="6489700"/>
            <a:ext cx="720725" cy="20955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96E97A39-1DA2-43A9-9476-BD97E40447C6}" type="slidenum"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‹#›</a:t>
            </a:fld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64123"/>
            <a:ext cx="6480720" cy="492443"/>
          </a:xfrm>
          <a:noFill/>
          <a:ln>
            <a:noFill/>
          </a:ln>
          <a:effectLst/>
        </p:spPr>
        <p:txBody>
          <a:bodyPr vert="horz" wrap="square" lIns="0" tIns="0" rIns="0" bIns="0" rtlCol="0" anchor="ctr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F34B54-F2D3-44BE-970A-B174D9670F63}"/>
              </a:ext>
            </a:extLst>
          </p:cNvPr>
          <p:cNvSpPr/>
          <p:nvPr userDrawn="1"/>
        </p:nvSpPr>
        <p:spPr>
          <a:xfrm>
            <a:off x="7740352" y="641121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4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6" name="그룹 15"/>
            <p:cNvGrpSpPr/>
            <p:nvPr userDrawn="1"/>
          </p:nvGrpSpPr>
          <p:grpSpPr>
            <a:xfrm>
              <a:off x="0" y="0"/>
              <a:ext cx="9144000" cy="6858000"/>
              <a:chOff x="1588" y="0"/>
              <a:chExt cx="9902825" cy="6858000"/>
            </a:xfrm>
          </p:grpSpPr>
          <p:pic>
            <p:nvPicPr>
              <p:cNvPr id="22" name="Picture 6" descr="C:\Users\seo\Desktop\★0306_에즈웰_회사소개서\마스터시안\인사말.jpg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" y="0"/>
                <a:ext cx="9902825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5236" y="5805263"/>
                <a:ext cx="1800200" cy="279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직사각형 23"/>
              <p:cNvSpPr/>
              <p:nvPr userDrawn="1"/>
            </p:nvSpPr>
            <p:spPr>
              <a:xfrm rot="21285729">
                <a:off x="4938666" y="4232377"/>
                <a:ext cx="77112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9028205" y="5229200"/>
                <a:ext cx="77112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Picture 4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6158725"/>
                <a:ext cx="5400600" cy="287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7" name="직사각형 16"/>
            <p:cNvSpPr/>
            <p:nvPr userDrawn="1"/>
          </p:nvSpPr>
          <p:spPr>
            <a:xfrm>
              <a:off x="5004048" y="4291173"/>
              <a:ext cx="936104" cy="364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543041" y="4141337"/>
              <a:ext cx="101864" cy="3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 rot="20155715">
              <a:off x="5796136" y="4388666"/>
              <a:ext cx="360040" cy="222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 rot="20333680">
              <a:off x="5940152" y="4348555"/>
              <a:ext cx="432049" cy="175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6121239" y="4384546"/>
              <a:ext cx="72008" cy="196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5076056" y="4217031"/>
            <a:ext cx="360040" cy="22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5543041" y="4141337"/>
            <a:ext cx="101864" cy="34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6369" y="2859013"/>
            <a:ext cx="6369967" cy="1362075"/>
          </a:xfrm>
          <a:noFill/>
          <a:ln>
            <a:noFill/>
          </a:ln>
          <a:effectLst/>
        </p:spPr>
        <p:txBody>
          <a:bodyPr vert="horz" wrap="square" lIns="0" tIns="0" rIns="0" bIns="0" rtlCol="0" anchor="ctr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algn="ctr">
              <a:defRPr kumimoji="1" lang="ko-KR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76B755F8-DF6E-4B58-AFA2-9CD5DD19E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8" y="6138672"/>
            <a:ext cx="4986768" cy="49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79E2E-3CEB-4448-AEF1-EE809093687F}"/>
              </a:ext>
            </a:extLst>
          </p:cNvPr>
          <p:cNvSpPr/>
          <p:nvPr userDrawn="1"/>
        </p:nvSpPr>
        <p:spPr>
          <a:xfrm>
            <a:off x="0" y="0"/>
            <a:ext cx="2123728" cy="162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45F66-EE04-4538-BA36-76BACACBC4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" y="10414"/>
            <a:ext cx="1466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★ 2017년 작업\★0306_에즈웰_회사소개서\마스터시안\마스터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" y="0"/>
            <a:ext cx="91410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4239358" y="6489700"/>
            <a:ext cx="665285" cy="20955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9BE2D2E8-02A8-4665-B2B6-77D9F50DBFC9}" type="slidenum"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‹#›</a:t>
            </a:fld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64123"/>
            <a:ext cx="6624736" cy="492443"/>
          </a:xfrm>
          <a:noFill/>
          <a:ln>
            <a:noFill/>
          </a:ln>
          <a:effectLst/>
        </p:spPr>
        <p:txBody>
          <a:bodyPr vert="horz" wrap="square" lIns="0" tIns="0" rIns="0" bIns="0" rtlCol="0" anchor="ctr">
            <a:norm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7ECF0-274B-400F-8025-920EBF10FB42}"/>
              </a:ext>
            </a:extLst>
          </p:cNvPr>
          <p:cNvSpPr/>
          <p:nvPr userDrawn="1"/>
        </p:nvSpPr>
        <p:spPr>
          <a:xfrm>
            <a:off x="7740352" y="641121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7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3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8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8E922-054A-47B8-94D7-D2D7BFCDDD2C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449D-2400-4703-90C6-B84E3BF97F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2952328" cy="1886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OS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발전 과정과 핵심 개념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-II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00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클라우드</a:t>
            </a:r>
            <a:r>
              <a:rPr lang="en-US" altLang="ko-KR" dirty="0"/>
              <a:t>(Cloud) </a:t>
            </a:r>
            <a:r>
              <a:rPr lang="ko-KR" altLang="en-US" dirty="0"/>
              <a:t>기술의 역사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7CB898-19DD-46F7-8D03-C983DF3566AE}"/>
              </a:ext>
            </a:extLst>
          </p:cNvPr>
          <p:cNvCxnSpPr>
            <a:cxnSpLocks/>
          </p:cNvCxnSpPr>
          <p:nvPr/>
        </p:nvCxnSpPr>
        <p:spPr>
          <a:xfrm>
            <a:off x="251520" y="2997734"/>
            <a:ext cx="842493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A55B9B-4E8E-45D9-87E2-6440693FB2FF}"/>
              </a:ext>
            </a:extLst>
          </p:cNvPr>
          <p:cNvSpPr/>
          <p:nvPr/>
        </p:nvSpPr>
        <p:spPr>
          <a:xfrm>
            <a:off x="5153264" y="2982097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2013</a:t>
            </a:r>
            <a:endParaRPr lang="ko-KR" altLang="en-US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A9D6BB-82A6-4ABD-876D-AF15BA91A8A1}"/>
              </a:ext>
            </a:extLst>
          </p:cNvPr>
          <p:cNvSpPr/>
          <p:nvPr/>
        </p:nvSpPr>
        <p:spPr>
          <a:xfrm>
            <a:off x="218116" y="2982106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1961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2D5D0-32CA-48D6-B030-0B6ABDE197D0}"/>
              </a:ext>
            </a:extLst>
          </p:cNvPr>
          <p:cNvSpPr txBox="1"/>
          <p:nvPr/>
        </p:nvSpPr>
        <p:spPr>
          <a:xfrm>
            <a:off x="323528" y="742589"/>
            <a:ext cx="561662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“</a:t>
            </a:r>
            <a:r>
              <a:rPr lang="ko-KR" altLang="en-US" sz="1200" dirty="0"/>
              <a:t>언젠가 컴퓨팅은 전화 시스템과 같이 공공재로 구성될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사용자들은 자신이 사용한 만큼에 대해 돈을 지불할 것이며 거대한 시스템의 모든 프로그램 언어에 접근할 수 있을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일부 사용자들은 다른 사용자들에게 서비스를 제공하기도 할 것이며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 산업은 새롭고 중요한 산업의 기반이 될 것이다</a:t>
            </a:r>
            <a:r>
              <a:rPr lang="en-US" altLang="ko-KR" sz="1200" dirty="0"/>
              <a:t>.”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056D6B-85BA-4834-9075-999ACE8D3C4A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67544" y="1661903"/>
            <a:ext cx="216024" cy="132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67D671-C751-459E-BFCA-984BC97E0B20}"/>
              </a:ext>
            </a:extLst>
          </p:cNvPr>
          <p:cNvSpPr/>
          <p:nvPr/>
        </p:nvSpPr>
        <p:spPr>
          <a:xfrm rot="16817082">
            <a:off x="-196368" y="2256931"/>
            <a:ext cx="1236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John McCarthy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798B25-DECB-46A1-8160-A37A5962478B}"/>
              </a:ext>
            </a:extLst>
          </p:cNvPr>
          <p:cNvSpPr/>
          <p:nvPr/>
        </p:nvSpPr>
        <p:spPr>
          <a:xfrm>
            <a:off x="976800" y="2968780"/>
            <a:ext cx="498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1998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8D9457-95BB-47B1-826F-858046F1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76" y="1998074"/>
            <a:ext cx="943571" cy="686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071525-CF3C-408C-8BB8-F0A6CA90DD3D}"/>
              </a:ext>
            </a:extLst>
          </p:cNvPr>
          <p:cNvCxnSpPr>
            <a:cxnSpLocks/>
            <a:stCxn id="58" idx="0"/>
            <a:endCxn id="22" idx="2"/>
          </p:cNvCxnSpPr>
          <p:nvPr/>
        </p:nvCxnSpPr>
        <p:spPr>
          <a:xfrm flipV="1">
            <a:off x="1226228" y="2684307"/>
            <a:ext cx="411134" cy="28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A3C8B2D-BD72-40A9-8566-C1807BAA192D}"/>
              </a:ext>
            </a:extLst>
          </p:cNvPr>
          <p:cNvSpPr/>
          <p:nvPr/>
        </p:nvSpPr>
        <p:spPr>
          <a:xfrm>
            <a:off x="1768888" y="2968780"/>
            <a:ext cx="498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2006</a:t>
            </a:r>
            <a:endParaRPr lang="ko-KR" altLang="en-US" sz="12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1631E8-D626-4086-9AB4-3D3BAE7170D0}"/>
              </a:ext>
            </a:extLst>
          </p:cNvPr>
          <p:cNvCxnSpPr>
            <a:cxnSpLocks/>
            <a:stCxn id="69" idx="2"/>
            <a:endCxn id="35" idx="0"/>
          </p:cNvCxnSpPr>
          <p:nvPr/>
        </p:nvCxnSpPr>
        <p:spPr>
          <a:xfrm flipH="1">
            <a:off x="1718340" y="3245779"/>
            <a:ext cx="299976" cy="1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2FE99D5-B9FA-408E-9B2D-26FE1CFB7844}"/>
              </a:ext>
            </a:extLst>
          </p:cNvPr>
          <p:cNvGrpSpPr/>
          <p:nvPr/>
        </p:nvGrpSpPr>
        <p:grpSpPr>
          <a:xfrm>
            <a:off x="200238" y="3429782"/>
            <a:ext cx="3036216" cy="1643757"/>
            <a:chOff x="1419446" y="4222900"/>
            <a:chExt cx="3036216" cy="164375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840F628-3887-4DBA-8FB4-5D7846D98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7468" y="4222900"/>
              <a:ext cx="1440160" cy="9078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2B0BAE-D4B3-4A1F-8EFD-8C8767F887A4}"/>
                </a:ext>
              </a:extLst>
            </p:cNvPr>
            <p:cNvSpPr/>
            <p:nvPr/>
          </p:nvSpPr>
          <p:spPr>
            <a:xfrm>
              <a:off x="1419446" y="5220326"/>
              <a:ext cx="30362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00FF"/>
                  </a:solidFill>
                </a:rPr>
                <a:t>AWS</a:t>
              </a:r>
            </a:p>
            <a:p>
              <a:pPr algn="ctr"/>
              <a:r>
                <a:rPr lang="en-US" altLang="ko-KR" sz="1200" b="1" dirty="0">
                  <a:solidFill>
                    <a:srgbClr val="0000FF"/>
                  </a:solidFill>
                </a:rPr>
                <a:t>(Amazon Web Services)</a:t>
              </a:r>
            </a:p>
            <a:p>
              <a:pPr algn="ctr"/>
              <a:r>
                <a:rPr lang="ko-KR" altLang="en-US" sz="1200" b="1" dirty="0">
                  <a:solidFill>
                    <a:srgbClr val="FF0000"/>
                  </a:solidFill>
                </a:rPr>
                <a:t>최초의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IaaS(Infrastructure as a Service)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3371D5E-C133-4DCB-BFAF-680DB5C7B37C}"/>
                </a:ext>
              </a:extLst>
            </p:cNvPr>
            <p:cNvSpPr/>
            <p:nvPr/>
          </p:nvSpPr>
          <p:spPr>
            <a:xfrm>
              <a:off x="2144703" y="4863694"/>
              <a:ext cx="15856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S3 &amp; EC2 </a:t>
              </a:r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서비스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37793D-6AF7-4916-A124-4EC2D7A84D1E}"/>
              </a:ext>
            </a:extLst>
          </p:cNvPr>
          <p:cNvSpPr/>
          <p:nvPr/>
        </p:nvSpPr>
        <p:spPr>
          <a:xfrm>
            <a:off x="3256039" y="2968780"/>
            <a:ext cx="498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2010</a:t>
            </a:r>
            <a:endParaRPr lang="ko-KR" altLang="en-US" sz="12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1598A1B-DBCF-4BC0-B8A0-F9DD33AE7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31" y="2097102"/>
            <a:ext cx="1420848" cy="686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24A7B4-CC7A-439D-BCC0-3E6C3EB76544}"/>
              </a:ext>
            </a:extLst>
          </p:cNvPr>
          <p:cNvCxnSpPr>
            <a:cxnSpLocks/>
            <a:stCxn id="84" idx="0"/>
            <a:endCxn id="42" idx="2"/>
          </p:cNvCxnSpPr>
          <p:nvPr/>
        </p:nvCxnSpPr>
        <p:spPr>
          <a:xfrm flipV="1">
            <a:off x="3505467" y="2783332"/>
            <a:ext cx="201388" cy="18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FE7F0D-6F4B-45C9-AEA7-1DD820D44903}"/>
              </a:ext>
            </a:extLst>
          </p:cNvPr>
          <p:cNvSpPr/>
          <p:nvPr/>
        </p:nvSpPr>
        <p:spPr>
          <a:xfrm>
            <a:off x="2589498" y="1672636"/>
            <a:ext cx="2234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오픈소스</a:t>
            </a:r>
            <a:r>
              <a:rPr lang="en-US" altLang="ko-KR" sz="1200" b="1" dirty="0">
                <a:solidFill>
                  <a:srgbClr val="FF0000"/>
                </a:solidFill>
              </a:rPr>
              <a:t> Cloud </a:t>
            </a:r>
            <a:r>
              <a:rPr lang="ko-KR" altLang="en-US" sz="1200" b="1" dirty="0">
                <a:solidFill>
                  <a:srgbClr val="FF0000"/>
                </a:solidFill>
              </a:rPr>
              <a:t>소프트웨어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Rackspace Hosting &amp; NASA</a:t>
            </a:r>
            <a:endParaRPr lang="ko-KR" altLang="en-US" sz="12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CD0394-A42C-47DC-9FA8-0C48676012C1}"/>
              </a:ext>
            </a:extLst>
          </p:cNvPr>
          <p:cNvSpPr/>
          <p:nvPr/>
        </p:nvSpPr>
        <p:spPr>
          <a:xfrm>
            <a:off x="3857120" y="2968780"/>
            <a:ext cx="498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2011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608D38C-DD4A-45E2-981D-630D1C77DC88}"/>
              </a:ext>
            </a:extLst>
          </p:cNvPr>
          <p:cNvCxnSpPr>
            <a:cxnSpLocks/>
            <a:stCxn id="92" idx="2"/>
            <a:endCxn id="50" idx="0"/>
          </p:cNvCxnSpPr>
          <p:nvPr/>
        </p:nvCxnSpPr>
        <p:spPr>
          <a:xfrm>
            <a:off x="4106548" y="3245779"/>
            <a:ext cx="0" cy="18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47CE46-7D09-4848-98DB-77EA216A02B9}"/>
              </a:ext>
            </a:extLst>
          </p:cNvPr>
          <p:cNvGrpSpPr/>
          <p:nvPr/>
        </p:nvGrpSpPr>
        <p:grpSpPr>
          <a:xfrm>
            <a:off x="3095438" y="3429000"/>
            <a:ext cx="2022220" cy="1595246"/>
            <a:chOff x="2979218" y="4906511"/>
            <a:chExt cx="2022220" cy="159524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83C085F-0B06-4D19-9B35-0F8F9B3DF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9219" y="4906511"/>
              <a:ext cx="1362218" cy="83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91E4623-030E-4338-93B4-E64FCA416E52}"/>
                </a:ext>
              </a:extLst>
            </p:cNvPr>
            <p:cNvSpPr/>
            <p:nvPr/>
          </p:nvSpPr>
          <p:spPr>
            <a:xfrm>
              <a:off x="2979218" y="5855426"/>
              <a:ext cx="20222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00FF"/>
                  </a:solidFill>
                </a:rPr>
                <a:t>VMware &amp; Google</a:t>
              </a:r>
            </a:p>
            <a:p>
              <a:pPr algn="ctr"/>
              <a:r>
                <a:rPr lang="ko-KR" altLang="en-US" sz="1200" b="1" dirty="0" err="1">
                  <a:solidFill>
                    <a:srgbClr val="FF0000"/>
                  </a:solidFill>
                </a:rPr>
                <a:t>엔터프라이즈용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상용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PaaS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(Platform as a Service) </a:t>
              </a:r>
              <a:endParaRPr lang="ko-KR" altLang="en-US" sz="1200" dirty="0"/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D45E8E05-D231-4FEB-8378-75693AFD6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4" y="1374517"/>
            <a:ext cx="1441302" cy="1190387"/>
          </a:xfrm>
          <a:prstGeom prst="rect">
            <a:avLst/>
          </a:prstGeom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DC7E060-8BB7-4E9F-93EA-0275CA0ACB3A}"/>
              </a:ext>
            </a:extLst>
          </p:cNvPr>
          <p:cNvCxnSpPr>
            <a:cxnSpLocks/>
            <a:stCxn id="91" idx="0"/>
            <a:endCxn id="62" idx="2"/>
          </p:cNvCxnSpPr>
          <p:nvPr/>
        </p:nvCxnSpPr>
        <p:spPr>
          <a:xfrm flipV="1">
            <a:off x="5402692" y="2564904"/>
            <a:ext cx="1458413" cy="41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3635ED7-D2FB-4ABC-9075-7460F642F5DB}"/>
              </a:ext>
            </a:extLst>
          </p:cNvPr>
          <p:cNvSpPr/>
          <p:nvPr/>
        </p:nvSpPr>
        <p:spPr>
          <a:xfrm>
            <a:off x="6449408" y="2968780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2015</a:t>
            </a:r>
            <a:endParaRPr lang="ko-KR" altLang="en-US" sz="12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4088E88-F417-49FA-A79F-5F1FBC9780FB}"/>
              </a:ext>
            </a:extLst>
          </p:cNvPr>
          <p:cNvCxnSpPr>
            <a:cxnSpLocks/>
            <a:stCxn id="102" idx="2"/>
            <a:endCxn id="7170" idx="0"/>
          </p:cNvCxnSpPr>
          <p:nvPr/>
        </p:nvCxnSpPr>
        <p:spPr>
          <a:xfrm>
            <a:off x="6698836" y="3245779"/>
            <a:ext cx="293897" cy="30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138C4E1-023D-45AA-976B-FC6F8978A513}"/>
              </a:ext>
            </a:extLst>
          </p:cNvPr>
          <p:cNvSpPr/>
          <p:nvPr/>
        </p:nvSpPr>
        <p:spPr>
          <a:xfrm>
            <a:off x="5031299" y="4577005"/>
            <a:ext cx="3922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Linux </a:t>
            </a:r>
            <a:r>
              <a:rPr lang="ko-KR" altLang="en-US" sz="1200" b="1" dirty="0">
                <a:solidFill>
                  <a:srgbClr val="0000FF"/>
                </a:solidFill>
              </a:rPr>
              <a:t>재단</a:t>
            </a:r>
            <a:r>
              <a:rPr lang="en-US" altLang="ko-KR" sz="1200" b="1" dirty="0">
                <a:solidFill>
                  <a:srgbClr val="0000FF"/>
                </a:solidFill>
              </a:rPr>
              <a:t> &amp; Google </a:t>
            </a:r>
            <a:r>
              <a:rPr lang="ko-KR" altLang="en-US" sz="1200" b="1" dirty="0">
                <a:solidFill>
                  <a:srgbClr val="0000FF"/>
                </a:solidFill>
              </a:rPr>
              <a:t>설립한</a:t>
            </a:r>
            <a:r>
              <a:rPr lang="en-US" altLang="ko-KR" sz="1200" b="1" dirty="0">
                <a:solidFill>
                  <a:srgbClr val="0000FF"/>
                </a:solidFill>
              </a:rPr>
              <a:t> CNCF </a:t>
            </a:r>
            <a:r>
              <a:rPr lang="ko-KR" altLang="en-US" sz="1200" b="1" dirty="0">
                <a:solidFill>
                  <a:srgbClr val="0000FF"/>
                </a:solidFill>
              </a:rPr>
              <a:t>재단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컨테이너화된</a:t>
            </a:r>
            <a:r>
              <a:rPr lang="ko-KR" altLang="en-US" sz="1200" b="1" dirty="0">
                <a:solidFill>
                  <a:srgbClr val="FF0000"/>
                </a:solidFill>
              </a:rPr>
              <a:t> 애플리케이션의 배포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확장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관리 플랫폼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222222"/>
                </a:solidFill>
                <a:latin typeface="Lato"/>
              </a:rPr>
              <a:t>글로벌 클라우드 업체들이 사용 중</a:t>
            </a:r>
            <a:endParaRPr lang="ko-KR" altLang="en-US" sz="1200" dirty="0"/>
          </a:p>
        </p:txBody>
      </p:sp>
      <p:pic>
        <p:nvPicPr>
          <p:cNvPr id="7170" name="Picture 2" descr="Kubernetes ( 쿠버네티스 )">
            <a:extLst>
              <a:ext uri="{FF2B5EF4-FFF2-40B4-BE49-F238E27FC236}">
                <a16:creationId xmlns:a16="http://schemas.microsoft.com/office/drawing/2014/main" id="{C70B049D-465F-45ED-A838-4FA659DC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1" y="3547393"/>
            <a:ext cx="1830424" cy="10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6A2097E-7F44-4173-A73D-79A2DFEC9D83}"/>
              </a:ext>
            </a:extLst>
          </p:cNvPr>
          <p:cNvGrpSpPr/>
          <p:nvPr/>
        </p:nvGrpSpPr>
        <p:grpSpPr>
          <a:xfrm>
            <a:off x="3754895" y="5467732"/>
            <a:ext cx="4925100" cy="1267398"/>
            <a:chOff x="2570046" y="5467732"/>
            <a:chExt cx="6093113" cy="126739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E947D38-451A-4238-B209-E0867D7DB98A}"/>
                </a:ext>
              </a:extLst>
            </p:cNvPr>
            <p:cNvSpPr/>
            <p:nvPr/>
          </p:nvSpPr>
          <p:spPr>
            <a:xfrm>
              <a:off x="2570046" y="5467732"/>
              <a:ext cx="3253255" cy="1267398"/>
            </a:xfrm>
            <a:prstGeom prst="rect">
              <a:avLst/>
            </a:prstGeom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Autofit/>
            </a:bodyPr>
            <a:lstStyle/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여러 대의 호스트 관리</a:t>
              </a: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컨테이너 </a:t>
              </a:r>
              <a:r>
                <a:rPr lang="ko-KR" altLang="en-US" sz="1200" dirty="0" err="1">
                  <a:solidFill>
                    <a:srgbClr val="2B2B2B"/>
                  </a:solidFill>
                  <a:latin typeface="Arial" panose="020B0604020202020204" pitchFamily="34" charset="0"/>
                </a:rPr>
                <a:t>스케쥴링</a:t>
              </a:r>
              <a:endParaRPr lang="ko-KR" altLang="en-US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 오토 스케일링 </a:t>
              </a:r>
              <a:r>
                <a:rPr lang="en-US" altLang="ko-KR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(Auto Scale In/Out)</a:t>
              </a: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컨테이너 라이프사이클 모니터링</a:t>
              </a:r>
              <a:endParaRPr lang="en-US" altLang="ko-KR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장애 시 자기 치유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973889C-77B6-407C-BEA5-787FA38DF0D7}"/>
                </a:ext>
              </a:extLst>
            </p:cNvPr>
            <p:cNvSpPr/>
            <p:nvPr/>
          </p:nvSpPr>
          <p:spPr>
            <a:xfrm>
              <a:off x="5813961" y="5467732"/>
              <a:ext cx="2849198" cy="1258179"/>
            </a:xfrm>
            <a:prstGeom prst="rect">
              <a:avLst/>
            </a:prstGeom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Autofit/>
            </a:bodyPr>
            <a:lstStyle/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서비스 검색</a:t>
              </a: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로드 </a:t>
              </a:r>
              <a:r>
                <a:rPr lang="ko-KR" altLang="en-US" sz="1200" dirty="0" err="1">
                  <a:solidFill>
                    <a:srgbClr val="2B2B2B"/>
                  </a:solidFill>
                  <a:latin typeface="Arial" panose="020B0604020202020204" pitchFamily="34" charset="0"/>
                </a:rPr>
                <a:t>밸런싱</a:t>
              </a:r>
              <a:endParaRPr lang="ko-KR" altLang="en-US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클러스터 데이터 관리</a:t>
              </a:r>
            </a:p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워크로드 관리</a:t>
              </a:r>
              <a:endParaRPr lang="ko-KR" altLang="en-US" sz="1200" b="0" i="0" dirty="0">
                <a:solidFill>
                  <a:srgbClr val="2B2B2B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FBB8F0A-635D-4301-8749-3FF88F69C685}"/>
              </a:ext>
            </a:extLst>
          </p:cNvPr>
          <p:cNvSpPr/>
          <p:nvPr/>
        </p:nvSpPr>
        <p:spPr>
          <a:xfrm>
            <a:off x="6024104" y="1374516"/>
            <a:ext cx="1928166" cy="3250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563694-6F5B-4FAF-90F9-A699607FF0CF}"/>
              </a:ext>
            </a:extLst>
          </p:cNvPr>
          <p:cNvGrpSpPr/>
          <p:nvPr/>
        </p:nvGrpSpPr>
        <p:grpSpPr>
          <a:xfrm>
            <a:off x="253844" y="5198702"/>
            <a:ext cx="2950004" cy="1536428"/>
            <a:chOff x="467544" y="5198702"/>
            <a:chExt cx="2950004" cy="1536428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C477104-2DBC-45DE-A818-ADA8C8995670}"/>
                </a:ext>
              </a:extLst>
            </p:cNvPr>
            <p:cNvSpPr/>
            <p:nvPr/>
          </p:nvSpPr>
          <p:spPr>
            <a:xfrm>
              <a:off x="787922" y="5467732"/>
              <a:ext cx="2629626" cy="12673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Autofit/>
            </a:bodyPr>
            <a:lstStyle/>
            <a:p>
              <a:pPr fontAlgn="base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 추상화된 서비스 제공</a:t>
              </a:r>
              <a:endParaRPr lang="en-US" altLang="ko-KR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marL="263525" indent="-171450" fontAlgn="base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On-Demand  </a:t>
              </a: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컴퓨팅 자원</a:t>
              </a:r>
              <a:endParaRPr lang="en-US" altLang="ko-KR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marL="263525" indent="-171450" fontAlgn="base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On-Demand  </a:t>
              </a: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스토리지</a:t>
              </a:r>
              <a:endParaRPr lang="en-US" altLang="ko-KR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marL="263525" indent="-171450" fontAlgn="base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백업 및 자동 복구</a:t>
              </a:r>
              <a:endParaRPr lang="en-US" altLang="ko-KR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  <a:p>
              <a:pPr marL="263525" indent="-171450" fontAlgn="base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rgbClr val="2B2B2B"/>
                  </a:solidFill>
                  <a:latin typeface="Arial" panose="020B0604020202020204" pitchFamily="34" charset="0"/>
                </a:rPr>
                <a:t>요금은 사용한 만큼</a:t>
              </a:r>
              <a:endParaRPr lang="en-US" altLang="ko-KR" sz="1200" dirty="0">
                <a:solidFill>
                  <a:srgbClr val="2B2B2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" name="화살표: 오각형 120">
              <a:extLst>
                <a:ext uri="{FF2B5EF4-FFF2-40B4-BE49-F238E27FC236}">
                  <a16:creationId xmlns:a16="http://schemas.microsoft.com/office/drawing/2014/main" id="{330C194B-F576-4C6C-87FE-29006B94C08E}"/>
                </a:ext>
              </a:extLst>
            </p:cNvPr>
            <p:cNvSpPr/>
            <p:nvPr/>
          </p:nvSpPr>
          <p:spPr>
            <a:xfrm flipH="1">
              <a:off x="467544" y="5198702"/>
              <a:ext cx="1742345" cy="267070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SzPct val="120000"/>
                <a:buFont typeface="Wingdings" panose="05000000000000000000" pitchFamily="2" charset="2"/>
                <a:buChar char="l"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클라우드 컴퓨팅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9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8D5F07-D7F3-49D9-ABDD-4F507841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7772400" cy="1362075"/>
          </a:xfrm>
        </p:spPr>
        <p:txBody>
          <a:bodyPr anchor="ctr" anchorCtr="0">
            <a:normAutofit/>
          </a:bodyPr>
          <a:lstStyle/>
          <a:p>
            <a:pPr algn="ctr"/>
            <a:r>
              <a:rPr lang="ko-KR" altLang="en-US" sz="3200" dirty="0">
                <a:solidFill>
                  <a:srgbClr val="00B0F0"/>
                </a:solidFill>
              </a:rPr>
              <a:t>서버 </a:t>
            </a:r>
            <a:r>
              <a:rPr lang="en-US" altLang="ko-KR" sz="3200" dirty="0">
                <a:solidFill>
                  <a:srgbClr val="00B0F0"/>
                </a:solidFill>
              </a:rPr>
              <a:t>OS</a:t>
            </a:r>
            <a:r>
              <a:rPr lang="ko-KR" altLang="en-US" sz="3200" dirty="0">
                <a:solidFill>
                  <a:srgbClr val="00B0F0"/>
                </a:solidFill>
              </a:rPr>
              <a:t>의 발전 과정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186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OS</a:t>
            </a:r>
            <a:r>
              <a:rPr lang="ko-KR" altLang="en-US" dirty="0"/>
              <a:t>의 역사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674DE-31BA-48BA-A3E0-C561D97C71B5}"/>
              </a:ext>
            </a:extLst>
          </p:cNvPr>
          <p:cNvSpPr txBox="1"/>
          <p:nvPr/>
        </p:nvSpPr>
        <p:spPr>
          <a:xfrm>
            <a:off x="1079610" y="1412776"/>
            <a:ext cx="7380821" cy="1368152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 b="0" i="0">
                <a:solidFill>
                  <a:srgbClr val="212529"/>
                </a:solidFill>
                <a:effectLst/>
                <a:latin typeface="-apple-system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1965</a:t>
            </a:r>
            <a:r>
              <a:rPr lang="ko-KR" altLang="en-US" dirty="0"/>
              <a:t>년 </a:t>
            </a:r>
            <a:r>
              <a:rPr lang="en-US" altLang="ko-KR" dirty="0"/>
              <a:t>DEC(Digital Equipment Corporation)</a:t>
            </a:r>
            <a:r>
              <a:rPr lang="ko-KR" altLang="en-US" dirty="0"/>
              <a:t>의 성공적인 미니컴퓨터 </a:t>
            </a:r>
            <a:r>
              <a:rPr lang="en-US" altLang="ko-KR" dirty="0"/>
              <a:t>PDP-7 </a:t>
            </a:r>
            <a:r>
              <a:rPr lang="ko-KR" altLang="en-US" dirty="0"/>
              <a:t>용 </a:t>
            </a:r>
            <a:r>
              <a:rPr lang="en-US" altLang="ko-KR" dirty="0"/>
              <a:t>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18bit Computer,    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페이퍼 테이프</a:t>
            </a:r>
            <a:r>
              <a:rPr lang="en-US" altLang="ko-KR" dirty="0"/>
              <a:t>, Dual DEC Tape Drive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OS : </a:t>
            </a:r>
            <a:r>
              <a:rPr lang="en-US" altLang="ko-KR" dirty="0" err="1"/>
              <a:t>DECsys</a:t>
            </a:r>
            <a:r>
              <a:rPr lang="en-US" altLang="ko-KR" dirty="0"/>
              <a:t>, Interactive Single User, Fortran &amp; Assembly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US$72,000 ( =  $591,282 in 2020),  </a:t>
            </a:r>
            <a:r>
              <a:rPr lang="ko-KR" altLang="en-US" dirty="0"/>
              <a:t>총 </a:t>
            </a:r>
            <a:r>
              <a:rPr lang="en-US" altLang="ko-KR" dirty="0"/>
              <a:t>120</a:t>
            </a:r>
            <a:r>
              <a:rPr lang="ko-KR" altLang="en-US" dirty="0"/>
              <a:t>대 정도 </a:t>
            </a:r>
            <a:r>
              <a:rPr lang="en-US" altLang="ko-KR" dirty="0"/>
              <a:t>Sold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09E67-BDDB-4A97-8123-F744B9FC968D}"/>
              </a:ext>
            </a:extLst>
          </p:cNvPr>
          <p:cNvSpPr txBox="1"/>
          <p:nvPr/>
        </p:nvSpPr>
        <p:spPr>
          <a:xfrm>
            <a:off x="1331640" y="788406"/>
            <a:ext cx="6480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1965</a:t>
            </a:r>
            <a:r>
              <a:rPr lang="ko-KR" altLang="en-US" sz="2800" b="1" dirty="0">
                <a:solidFill>
                  <a:srgbClr val="00B0F0"/>
                </a:solidFill>
                <a:latin typeface="Nanum Gothic"/>
              </a:rPr>
              <a:t>년 </a:t>
            </a:r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PDP-7</a:t>
            </a:r>
            <a:r>
              <a:rPr lang="ko-KR" altLang="en-US" sz="2800" b="1" dirty="0">
                <a:solidFill>
                  <a:srgbClr val="00B0F0"/>
                </a:solidFill>
                <a:latin typeface="Nanum Gothic"/>
              </a:rPr>
              <a:t>용 </a:t>
            </a:r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OS </a:t>
            </a:r>
            <a:r>
              <a:rPr lang="en-US" altLang="ko-KR" sz="2800" b="1" dirty="0" err="1">
                <a:solidFill>
                  <a:srgbClr val="00B0F0"/>
                </a:solidFill>
                <a:latin typeface="Nanum Gothic"/>
              </a:rPr>
              <a:t>DECsys</a:t>
            </a:r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  <a:latin typeface="Nanum Gothic"/>
                <a:sym typeface="Wingdings" panose="05000000000000000000" pitchFamily="2" charset="2"/>
              </a:rPr>
              <a:t> UNIX(1969)</a:t>
            </a:r>
            <a:endParaRPr lang="ko-KR" altLang="en-US" sz="2800" b="1" dirty="0">
              <a:solidFill>
                <a:srgbClr val="00B0F0"/>
              </a:solidFill>
              <a:latin typeface="Nanum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DB0EB-0AC8-4DF3-A00D-2C8D56A524F4}"/>
              </a:ext>
            </a:extLst>
          </p:cNvPr>
          <p:cNvSpPr txBox="1"/>
          <p:nvPr/>
        </p:nvSpPr>
        <p:spPr>
          <a:xfrm>
            <a:off x="3347864" y="6069594"/>
            <a:ext cx="2304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1965</a:t>
            </a:r>
            <a:r>
              <a:rPr lang="ko-KR" altLang="en-US" dirty="0"/>
              <a:t>년 </a:t>
            </a:r>
            <a:r>
              <a:rPr lang="en-US" altLang="ko-KR" dirty="0"/>
              <a:t>DEC</a:t>
            </a:r>
            <a:r>
              <a:rPr lang="ko-KR" altLang="en-US" dirty="0"/>
              <a:t>의</a:t>
            </a:r>
            <a:r>
              <a:rPr lang="en-US" altLang="ko-KR" dirty="0"/>
              <a:t> PDP-7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EB18C-AA09-41BB-A450-B4CDC922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68960"/>
            <a:ext cx="3888432" cy="29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1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OS</a:t>
            </a:r>
            <a:r>
              <a:rPr lang="ko-KR" altLang="en-US" dirty="0"/>
              <a:t>의 역사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674DE-31BA-48BA-A3E0-C561D97C71B5}"/>
              </a:ext>
            </a:extLst>
          </p:cNvPr>
          <p:cNvSpPr txBox="1"/>
          <p:nvPr/>
        </p:nvSpPr>
        <p:spPr>
          <a:xfrm>
            <a:off x="683568" y="1346325"/>
            <a:ext cx="7992889" cy="1641011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 b="0" i="0">
                <a:solidFill>
                  <a:srgbClr val="212529"/>
                </a:solidFill>
                <a:effectLst/>
                <a:latin typeface="-apple-system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초기</a:t>
            </a:r>
            <a:r>
              <a:rPr lang="en-US" altLang="ko-KR" dirty="0"/>
              <a:t>  Assembly </a:t>
            </a:r>
            <a:r>
              <a:rPr lang="ko-KR" altLang="en-US" dirty="0"/>
              <a:t>언어로 작성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Dennis Ritchie</a:t>
            </a:r>
            <a:r>
              <a:rPr lang="ko-KR" altLang="en-US" dirty="0"/>
              <a:t>가 </a:t>
            </a:r>
            <a:r>
              <a:rPr lang="en-US" altLang="ko-KR" dirty="0"/>
              <a:t>C </a:t>
            </a:r>
            <a:r>
              <a:rPr lang="ko-KR" altLang="en-US" dirty="0"/>
              <a:t>언어 개발 후 </a:t>
            </a:r>
            <a:r>
              <a:rPr lang="en-US" altLang="ko-KR" dirty="0">
                <a:sym typeface="Wingdings" panose="05000000000000000000" pitchFamily="2" charset="2"/>
              </a:rPr>
              <a:t> 90%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C </a:t>
            </a:r>
            <a:r>
              <a:rPr lang="ko-KR" altLang="en-US" dirty="0">
                <a:sym typeface="Wingdings" panose="05000000000000000000" pitchFamily="2" charset="2"/>
              </a:rPr>
              <a:t>언어로 재개발</a:t>
            </a:r>
            <a:r>
              <a:rPr lang="en-US" altLang="ko-KR" dirty="0">
                <a:sym typeface="Wingdings" panose="05000000000000000000" pitchFamily="2" charset="2"/>
              </a:rPr>
              <a:t>(1973</a:t>
            </a:r>
            <a:r>
              <a:rPr lang="ko-KR" altLang="en-US" dirty="0">
                <a:sym typeface="Wingdings" panose="05000000000000000000" pitchFamily="2" charset="2"/>
              </a:rPr>
              <a:t>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ym typeface="Wingdings" panose="05000000000000000000" pitchFamily="2" charset="2"/>
              </a:rPr>
              <a:t>고급언어로 작성된   최초의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</a:rPr>
              <a:t>법무부가 </a:t>
            </a:r>
            <a:r>
              <a:rPr lang="en-US" altLang="ko-KR" dirty="0">
                <a:solidFill>
                  <a:srgbClr val="FF0000"/>
                </a:solidFill>
              </a:rPr>
              <a:t>AT&amp;T</a:t>
            </a:r>
            <a:r>
              <a:rPr lang="ko-KR" altLang="en-US" dirty="0">
                <a:solidFill>
                  <a:srgbClr val="FF0000"/>
                </a:solidFill>
              </a:rPr>
              <a:t>를 독과점 소송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FF0000"/>
                </a:solidFill>
              </a:rPr>
              <a:t> AT&amp;T</a:t>
            </a:r>
            <a:r>
              <a:rPr lang="ko-KR" altLang="en-US" dirty="0">
                <a:solidFill>
                  <a:srgbClr val="FF0000"/>
                </a:solidFill>
              </a:rPr>
              <a:t>는 통신서비스 외 불가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FF0000"/>
                </a:solidFill>
              </a:rPr>
              <a:t> UNIX </a:t>
            </a:r>
            <a:r>
              <a:rPr lang="ko-KR" altLang="en-US" dirty="0">
                <a:solidFill>
                  <a:srgbClr val="FF0000"/>
                </a:solidFill>
              </a:rPr>
              <a:t>판매 불가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AT&amp;T</a:t>
            </a:r>
            <a:r>
              <a:rPr lang="ko-KR" altLang="en-US" dirty="0"/>
              <a:t>는 </a:t>
            </a:r>
            <a:r>
              <a:rPr lang="en-US" altLang="ko-KR" dirty="0"/>
              <a:t>UNIX </a:t>
            </a:r>
            <a:r>
              <a:rPr lang="ko-KR" altLang="en-US" dirty="0"/>
              <a:t>배포 </a:t>
            </a:r>
            <a:r>
              <a:rPr lang="en-US" altLang="ko-KR" dirty="0"/>
              <a:t>(</a:t>
            </a:r>
            <a:r>
              <a:rPr lang="ko-KR" altLang="en-US" dirty="0"/>
              <a:t>기술료 없이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</a:t>
            </a:r>
            <a:r>
              <a:rPr lang="ko-KR" altLang="en-US" dirty="0"/>
              <a:t>전세계 대학</a:t>
            </a:r>
            <a:r>
              <a:rPr lang="en-US" altLang="ko-KR" dirty="0"/>
              <a:t>, </a:t>
            </a:r>
            <a:r>
              <a:rPr lang="ko-KR" altLang="en-US" dirty="0"/>
              <a:t>회사 </a:t>
            </a:r>
            <a:r>
              <a:rPr lang="en-US" altLang="ko-KR" dirty="0"/>
              <a:t>: </a:t>
            </a:r>
            <a:r>
              <a:rPr lang="ko-KR" altLang="en-US" dirty="0"/>
              <a:t>추가개발 결과 </a:t>
            </a:r>
            <a:r>
              <a:rPr lang="en-US" altLang="ko-KR" dirty="0">
                <a:sym typeface="Wingdings" panose="05000000000000000000" pitchFamily="2" charset="2"/>
              </a:rPr>
              <a:t> AT&amp;T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AT&amp;T </a:t>
            </a:r>
            <a:r>
              <a:rPr lang="en-US" altLang="ko-KR" dirty="0"/>
              <a:t>UNIX 7 (1979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VAX-11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탑재</a:t>
            </a:r>
            <a:r>
              <a:rPr lang="en-US" altLang="ko-KR" dirty="0"/>
              <a:t>(32bit)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Berkeley </a:t>
            </a:r>
            <a:r>
              <a:rPr lang="ko-KR" altLang="en-US" dirty="0"/>
              <a:t>대학</a:t>
            </a:r>
            <a:r>
              <a:rPr lang="en-US" altLang="ko-KR" dirty="0"/>
              <a:t>(1978)  </a:t>
            </a:r>
            <a:r>
              <a:rPr lang="en-US" altLang="ko-KR" dirty="0">
                <a:sym typeface="Wingdings" panose="05000000000000000000" pitchFamily="2" charset="2"/>
              </a:rPr>
              <a:t> BSD </a:t>
            </a:r>
            <a:r>
              <a:rPr lang="ko-KR" altLang="en-US" dirty="0">
                <a:sym typeface="Wingdings" panose="05000000000000000000" pitchFamily="2" charset="2"/>
              </a:rPr>
              <a:t>판매</a:t>
            </a:r>
            <a:r>
              <a:rPr lang="en-US" altLang="ko-KR" dirty="0">
                <a:sym typeface="Wingdings" panose="05000000000000000000" pitchFamily="2" charset="2"/>
              </a:rPr>
              <a:t>($50)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09E67-BDDB-4A97-8123-F744B9FC968D}"/>
              </a:ext>
            </a:extLst>
          </p:cNvPr>
          <p:cNvSpPr txBox="1"/>
          <p:nvPr/>
        </p:nvSpPr>
        <p:spPr>
          <a:xfrm>
            <a:off x="1331640" y="788406"/>
            <a:ext cx="6480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UNIX </a:t>
            </a:r>
            <a:r>
              <a:rPr lang="en-US" altLang="ko-KR" sz="2000" b="1" dirty="0">
                <a:solidFill>
                  <a:srgbClr val="00B0F0"/>
                </a:solidFill>
                <a:latin typeface="Nanum Gothic"/>
              </a:rPr>
              <a:t>by AT&amp;T</a:t>
            </a:r>
            <a:r>
              <a:rPr lang="ko-KR" altLang="en-US" sz="2000" b="1" dirty="0">
                <a:solidFill>
                  <a:srgbClr val="00B0F0"/>
                </a:solidFill>
                <a:latin typeface="Nanum Gothic"/>
              </a:rPr>
              <a:t>의 </a:t>
            </a:r>
            <a:r>
              <a:rPr lang="en-US" altLang="ko-KR" sz="2000" b="1" dirty="0">
                <a:solidFill>
                  <a:srgbClr val="00B0F0"/>
                </a:solidFill>
                <a:latin typeface="Nanum Gothic"/>
              </a:rPr>
              <a:t>Bell </a:t>
            </a:r>
            <a:r>
              <a:rPr lang="ko-KR" altLang="en-US" sz="2000" b="1" dirty="0">
                <a:solidFill>
                  <a:srgbClr val="00B0F0"/>
                </a:solidFill>
                <a:latin typeface="Nanum Gothic"/>
              </a:rPr>
              <a:t>연구소</a:t>
            </a:r>
            <a:r>
              <a:rPr lang="en-US" altLang="ko-KR" sz="2000" b="1" dirty="0">
                <a:solidFill>
                  <a:srgbClr val="00B0F0"/>
                </a:solidFill>
                <a:latin typeface="Nanum Gothic"/>
              </a:rPr>
              <a:t>(1969)</a:t>
            </a:r>
            <a:endParaRPr lang="ko-KR" altLang="en-US" sz="2800" b="1" dirty="0">
              <a:solidFill>
                <a:srgbClr val="00B0F0"/>
              </a:solidFill>
              <a:latin typeface="Nanum Gothic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1438C58-467F-4D52-BD1F-C94273C2A25E}"/>
              </a:ext>
            </a:extLst>
          </p:cNvPr>
          <p:cNvGrpSpPr/>
          <p:nvPr/>
        </p:nvGrpSpPr>
        <p:grpSpPr>
          <a:xfrm>
            <a:off x="251521" y="3193994"/>
            <a:ext cx="8280919" cy="1434021"/>
            <a:chOff x="-339756" y="3683982"/>
            <a:chExt cx="9305882" cy="21929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D957FA-D15A-47A6-ACD5-E37F12D34D56}"/>
                </a:ext>
              </a:extLst>
            </p:cNvPr>
            <p:cNvSpPr/>
            <p:nvPr/>
          </p:nvSpPr>
          <p:spPr>
            <a:xfrm>
              <a:off x="2807804" y="3683982"/>
              <a:ext cx="3384376" cy="13681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유틸리티 </a:t>
              </a:r>
              <a:r>
                <a:rPr lang="en-US" altLang="ko-KR" sz="1600" dirty="0"/>
                <a:t>&amp; </a:t>
              </a:r>
              <a:r>
                <a:rPr lang="ko-KR" altLang="en-US" sz="1600" dirty="0"/>
                <a:t>응용 프로그램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2CCADB3-175B-458C-A876-8597833CD539}"/>
                </a:ext>
              </a:extLst>
            </p:cNvPr>
            <p:cNvSpPr/>
            <p:nvPr/>
          </p:nvSpPr>
          <p:spPr>
            <a:xfrm>
              <a:off x="2807804" y="5301208"/>
              <a:ext cx="3384376" cy="5757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68EF95-7D5B-41E6-AFDB-AD658EACDCBC}"/>
                </a:ext>
              </a:extLst>
            </p:cNvPr>
            <p:cNvSpPr/>
            <p:nvPr/>
          </p:nvSpPr>
          <p:spPr>
            <a:xfrm>
              <a:off x="3059832" y="4212887"/>
              <a:ext cx="2880320" cy="8481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Shell</a:t>
              </a:r>
            </a:p>
            <a:p>
              <a:pPr algn="ctr"/>
              <a:endParaRPr lang="en-US" altLang="ko-KR" sz="600" dirty="0"/>
            </a:p>
            <a:p>
              <a:pPr algn="ctr"/>
              <a:endParaRPr lang="ko-KR" altLang="en-US" sz="1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3AED47F-164A-4370-978B-089152DB6122}"/>
                </a:ext>
              </a:extLst>
            </p:cNvPr>
            <p:cNvSpPr/>
            <p:nvPr/>
          </p:nvSpPr>
          <p:spPr>
            <a:xfrm>
              <a:off x="3347863" y="4564851"/>
              <a:ext cx="2304256" cy="8083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Kernel</a:t>
              </a:r>
              <a:endParaRPr lang="ko-KR" altLang="en-US" sz="1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3ADB3D-83C0-4761-B055-98B53AEC2964}"/>
                </a:ext>
              </a:extLst>
            </p:cNvPr>
            <p:cNvSpPr/>
            <p:nvPr/>
          </p:nvSpPr>
          <p:spPr>
            <a:xfrm>
              <a:off x="6480212" y="4170224"/>
              <a:ext cx="2485914" cy="6354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rgbClr val="00B050"/>
                  </a:solidFill>
                  <a:latin typeface="Noto Sans KR"/>
                </a:rPr>
                <a:t>유닉스 시스템이 부팅될 때 가장 먼저 실행되는 운영체제의 핵심 부분</a:t>
              </a:r>
              <a:endParaRPr lang="ko-KR" altLang="en-US" sz="105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BA48040-7DD9-4061-9680-1F1C7D2A719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652120" y="4487925"/>
              <a:ext cx="828092" cy="481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58B644-5982-4C7B-9BD9-94B321353559}"/>
                </a:ext>
              </a:extLst>
            </p:cNvPr>
            <p:cNvSpPr/>
            <p:nvPr/>
          </p:nvSpPr>
          <p:spPr>
            <a:xfrm>
              <a:off x="-339756" y="4058663"/>
              <a:ext cx="2809433" cy="6354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rgbClr val="00B050"/>
                  </a:solidFill>
                  <a:latin typeface="Noto Sans KR"/>
                </a:rPr>
                <a:t>사용자와 </a:t>
              </a:r>
              <a:r>
                <a:rPr lang="en-US" altLang="ko-KR" sz="1050" dirty="0">
                  <a:solidFill>
                    <a:srgbClr val="00B050"/>
                  </a:solidFill>
                  <a:latin typeface="Noto Sans KR"/>
                </a:rPr>
                <a:t>UNIX </a:t>
              </a:r>
              <a:r>
                <a:rPr lang="ko-KR" altLang="en-US" sz="1050" dirty="0">
                  <a:solidFill>
                    <a:srgbClr val="00B050"/>
                  </a:solidFill>
                  <a:latin typeface="Noto Sans KR"/>
                </a:rPr>
                <a:t>시스템을 연결</a:t>
              </a:r>
              <a:endParaRPr lang="en-US" altLang="ko-KR" sz="1050" dirty="0">
                <a:solidFill>
                  <a:srgbClr val="00B050"/>
                </a:solidFill>
                <a:latin typeface="Noto Sans KR"/>
              </a:endParaRPr>
            </a:p>
            <a:p>
              <a:r>
                <a:rPr lang="ko-KR" altLang="en-US" sz="1050" dirty="0">
                  <a:solidFill>
                    <a:srgbClr val="00B050"/>
                  </a:solidFill>
                  <a:latin typeface="Noto Sans KR"/>
                </a:rPr>
                <a:t>사용자의 명령을 해석하여 커널에 전달</a:t>
              </a:r>
              <a:endParaRPr lang="ko-KR" altLang="en-US" sz="105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F84E70-0D1C-4A5F-B72B-D0B21A82BAD1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 flipV="1">
              <a:off x="2469677" y="4376365"/>
              <a:ext cx="590156" cy="26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62C8E1F-028A-4D99-83E4-CD30C1E10483}"/>
              </a:ext>
            </a:extLst>
          </p:cNvPr>
          <p:cNvSpPr/>
          <p:nvPr/>
        </p:nvSpPr>
        <p:spPr>
          <a:xfrm>
            <a:off x="1901924" y="4903973"/>
            <a:ext cx="896961" cy="15560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96592FF-DF2B-48DA-95D9-2F262F69EF72}"/>
              </a:ext>
            </a:extLst>
          </p:cNvPr>
          <p:cNvSpPr/>
          <p:nvPr/>
        </p:nvSpPr>
        <p:spPr>
          <a:xfrm>
            <a:off x="4123518" y="5679160"/>
            <a:ext cx="896961" cy="78086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Shell</a:t>
            </a:r>
            <a:endParaRPr lang="ko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1FF3949-EB5A-40F2-9376-BCF938F4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22" y="5322338"/>
            <a:ext cx="1348988" cy="88955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32C4955B-4565-4896-B4E5-FCF24453FFDB}"/>
              </a:ext>
            </a:extLst>
          </p:cNvPr>
          <p:cNvSpPr/>
          <p:nvPr/>
        </p:nvSpPr>
        <p:spPr>
          <a:xfrm>
            <a:off x="4123518" y="4790671"/>
            <a:ext cx="720080" cy="5936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/>
              <a:t>응용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DF8E89-6CEE-4657-A3DA-A02D8DE074FC}"/>
              </a:ext>
            </a:extLst>
          </p:cNvPr>
          <p:cNvSpPr/>
          <p:nvPr/>
        </p:nvSpPr>
        <p:spPr>
          <a:xfrm>
            <a:off x="4153898" y="4871332"/>
            <a:ext cx="720080" cy="5936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/>
              <a:t>응용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F95527F-2A18-4787-9D2E-D3078FB34C62}"/>
              </a:ext>
            </a:extLst>
          </p:cNvPr>
          <p:cNvSpPr/>
          <p:nvPr/>
        </p:nvSpPr>
        <p:spPr>
          <a:xfrm>
            <a:off x="4184378" y="4978408"/>
            <a:ext cx="720080" cy="5936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응용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3B273F-3CF7-4D82-AB26-204E2D264F64}"/>
              </a:ext>
            </a:extLst>
          </p:cNvPr>
          <p:cNvGrpSpPr/>
          <p:nvPr/>
        </p:nvGrpSpPr>
        <p:grpSpPr>
          <a:xfrm>
            <a:off x="5148064" y="5814119"/>
            <a:ext cx="1348988" cy="577081"/>
            <a:chOff x="5148064" y="5487903"/>
            <a:chExt cx="1348988" cy="90329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20E9F76-8327-4B53-84E9-67B66895CB8D}"/>
                </a:ext>
              </a:extLst>
            </p:cNvPr>
            <p:cNvGrpSpPr/>
            <p:nvPr/>
          </p:nvGrpSpPr>
          <p:grpSpPr>
            <a:xfrm>
              <a:off x="5148064" y="5679160"/>
              <a:ext cx="1348988" cy="540240"/>
              <a:chOff x="5148064" y="5679160"/>
              <a:chExt cx="691687" cy="540240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16CC8FD-99FC-4A09-8846-22ECC6B37072}"/>
                  </a:ext>
                </a:extLst>
              </p:cNvPr>
              <p:cNvCxnSpPr/>
              <p:nvPr/>
            </p:nvCxnSpPr>
            <p:spPr>
              <a:xfrm flipH="1">
                <a:off x="5148064" y="5679160"/>
                <a:ext cx="691687" cy="270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7FCF7D01-39A5-4B5C-9B34-A02CB178ACF1}"/>
                  </a:ext>
                </a:extLst>
              </p:cNvPr>
              <p:cNvCxnSpPr/>
              <p:nvPr/>
            </p:nvCxnSpPr>
            <p:spPr>
              <a:xfrm flipH="1">
                <a:off x="5148064" y="5949280"/>
                <a:ext cx="691687" cy="27012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392A79-E0A4-4446-843C-87A4E47F245C}"/>
                </a:ext>
              </a:extLst>
            </p:cNvPr>
            <p:cNvSpPr/>
            <p:nvPr/>
          </p:nvSpPr>
          <p:spPr>
            <a:xfrm rot="21088537">
              <a:off x="5520281" y="5487903"/>
              <a:ext cx="543739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</a:rPr>
                <a:t>명령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5B6D73B-CBB3-4B6F-B86A-B787330CCD4A}"/>
                </a:ext>
              </a:extLst>
            </p:cNvPr>
            <p:cNvSpPr/>
            <p:nvPr/>
          </p:nvSpPr>
          <p:spPr>
            <a:xfrm rot="20989411">
              <a:off x="5662264" y="6083422"/>
              <a:ext cx="543739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B050"/>
                  </a:solidFill>
                </a:rPr>
                <a:t>결과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F9E3625-B071-4110-8D11-14D9EE9F3CA9}"/>
              </a:ext>
            </a:extLst>
          </p:cNvPr>
          <p:cNvGrpSpPr/>
          <p:nvPr/>
        </p:nvGrpSpPr>
        <p:grpSpPr>
          <a:xfrm>
            <a:off x="2926470" y="5851793"/>
            <a:ext cx="1140618" cy="586243"/>
            <a:chOff x="2926470" y="5560133"/>
            <a:chExt cx="1140618" cy="87790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1D61AC0-7CE4-430A-A807-43665B22E733}"/>
                </a:ext>
              </a:extLst>
            </p:cNvPr>
            <p:cNvGrpSpPr/>
            <p:nvPr/>
          </p:nvGrpSpPr>
          <p:grpSpPr>
            <a:xfrm>
              <a:off x="2926470" y="5834972"/>
              <a:ext cx="1140618" cy="402340"/>
              <a:chOff x="3318970" y="5834972"/>
              <a:chExt cx="748118" cy="40234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CB20837F-9C66-4530-B662-6BDCCBD46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8970" y="5834972"/>
                <a:ext cx="748118" cy="132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4692915-AF87-4266-A802-572482DE0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8970" y="6102252"/>
                <a:ext cx="748118" cy="13506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DF5A569-04BD-4413-B85D-3217766CEF9A}"/>
                </a:ext>
              </a:extLst>
            </p:cNvPr>
            <p:cNvSpPr/>
            <p:nvPr/>
          </p:nvSpPr>
          <p:spPr>
            <a:xfrm rot="348618">
              <a:off x="3270396" y="5560133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</a:rPr>
                <a:t>명령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8C6099-5899-4995-8150-3C776AA6E6C3}"/>
                </a:ext>
              </a:extLst>
            </p:cNvPr>
            <p:cNvSpPr/>
            <p:nvPr/>
          </p:nvSpPr>
          <p:spPr>
            <a:xfrm rot="332843">
              <a:off x="3141577" y="613026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B050"/>
                  </a:solidFill>
                </a:rPr>
                <a:t>결과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A162BA-32D0-477C-9D01-E62CD98EE40E}"/>
              </a:ext>
            </a:extLst>
          </p:cNvPr>
          <p:cNvGrpSpPr/>
          <p:nvPr/>
        </p:nvGrpSpPr>
        <p:grpSpPr>
          <a:xfrm>
            <a:off x="5020479" y="4931000"/>
            <a:ext cx="1408615" cy="637368"/>
            <a:chOff x="2926470" y="5483573"/>
            <a:chExt cx="1140618" cy="95446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20BBB7F-7D0A-468C-AFD8-08352A68EEF8}"/>
                </a:ext>
              </a:extLst>
            </p:cNvPr>
            <p:cNvGrpSpPr/>
            <p:nvPr/>
          </p:nvGrpSpPr>
          <p:grpSpPr>
            <a:xfrm>
              <a:off x="2926470" y="5834972"/>
              <a:ext cx="1140618" cy="402340"/>
              <a:chOff x="3318970" y="5834972"/>
              <a:chExt cx="748118" cy="40234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462960AA-B85D-4F84-A821-282979FF20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8970" y="5834972"/>
                <a:ext cx="748118" cy="132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8AEC61FD-74A8-4808-866E-DDBA7BC84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8970" y="6102252"/>
                <a:ext cx="748118" cy="13506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7C3823-3F2C-4954-BCFA-853730F43BC2}"/>
                </a:ext>
              </a:extLst>
            </p:cNvPr>
            <p:cNvSpPr/>
            <p:nvPr/>
          </p:nvSpPr>
          <p:spPr>
            <a:xfrm rot="436272">
              <a:off x="3322121" y="5483573"/>
              <a:ext cx="440290" cy="4608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</a:rPr>
                <a:t>제어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C7A3DD1-352F-441B-897E-2FD6A9C39F19}"/>
                </a:ext>
              </a:extLst>
            </p:cNvPr>
            <p:cNvSpPr/>
            <p:nvPr/>
          </p:nvSpPr>
          <p:spPr>
            <a:xfrm rot="332843">
              <a:off x="3141577" y="613026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rgbClr val="00B050"/>
                  </a:solidFill>
                </a:rPr>
                <a:t>결과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64BCB7E-EDB3-4091-816B-739B753C23F1}"/>
              </a:ext>
            </a:extLst>
          </p:cNvPr>
          <p:cNvGrpSpPr/>
          <p:nvPr/>
        </p:nvGrpSpPr>
        <p:grpSpPr>
          <a:xfrm>
            <a:off x="2902451" y="4884879"/>
            <a:ext cx="1155156" cy="688231"/>
            <a:chOff x="5148064" y="5400912"/>
            <a:chExt cx="1358346" cy="107727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FFE7CEF-E163-4C36-9AF1-C92C9474DDAE}"/>
                </a:ext>
              </a:extLst>
            </p:cNvPr>
            <p:cNvGrpSpPr/>
            <p:nvPr/>
          </p:nvGrpSpPr>
          <p:grpSpPr>
            <a:xfrm>
              <a:off x="5148064" y="5679160"/>
              <a:ext cx="1348988" cy="540240"/>
              <a:chOff x="5148064" y="5679160"/>
              <a:chExt cx="691687" cy="54024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4EB8B6E-F979-44D2-A15B-35DD61143DDC}"/>
                  </a:ext>
                </a:extLst>
              </p:cNvPr>
              <p:cNvCxnSpPr/>
              <p:nvPr/>
            </p:nvCxnSpPr>
            <p:spPr>
              <a:xfrm flipH="1">
                <a:off x="5148064" y="5679160"/>
                <a:ext cx="691687" cy="270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8AC10757-57A9-43C9-9425-07D40A8B7DD6}"/>
                  </a:ext>
                </a:extLst>
              </p:cNvPr>
              <p:cNvCxnSpPr/>
              <p:nvPr/>
            </p:nvCxnSpPr>
            <p:spPr>
              <a:xfrm flipH="1">
                <a:off x="5148064" y="5949280"/>
                <a:ext cx="691687" cy="27012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F971804-186C-49DA-B24F-F3F3F5542D5B}"/>
                </a:ext>
              </a:extLst>
            </p:cNvPr>
            <p:cNvSpPr/>
            <p:nvPr/>
          </p:nvSpPr>
          <p:spPr>
            <a:xfrm rot="21072187">
              <a:off x="5261343" y="5400912"/>
              <a:ext cx="1061614" cy="481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</a:rPr>
                <a:t>처리요청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A6F3E3E-97D8-4B78-87C6-A3C68E629253}"/>
                </a:ext>
              </a:extLst>
            </p:cNvPr>
            <p:cNvSpPr/>
            <p:nvPr/>
          </p:nvSpPr>
          <p:spPr>
            <a:xfrm rot="21130533">
              <a:off x="5361858" y="5996432"/>
              <a:ext cx="1144552" cy="481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B050"/>
                  </a:solidFill>
                </a:rPr>
                <a:t>실행</a:t>
              </a:r>
              <a:r>
                <a:rPr lang="en-US" altLang="ko-KR" sz="1400" dirty="0">
                  <a:solidFill>
                    <a:srgbClr val="00B050"/>
                  </a:solidFill>
                </a:rPr>
                <a:t>/</a:t>
              </a:r>
              <a:r>
                <a:rPr lang="ko-KR" altLang="en-US" sz="1400" dirty="0">
                  <a:solidFill>
                    <a:srgbClr val="00B050"/>
                  </a:solidFill>
                </a:rPr>
                <a:t>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OS</a:t>
            </a:r>
            <a:r>
              <a:rPr lang="ko-KR" altLang="en-US" dirty="0"/>
              <a:t>의 역사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674DE-31BA-48BA-A3E0-C561D97C71B5}"/>
              </a:ext>
            </a:extLst>
          </p:cNvPr>
          <p:cNvSpPr txBox="1"/>
          <p:nvPr/>
        </p:nvSpPr>
        <p:spPr>
          <a:xfrm>
            <a:off x="683568" y="1346326"/>
            <a:ext cx="7992889" cy="705784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 b="0" i="0">
                <a:solidFill>
                  <a:srgbClr val="212529"/>
                </a:solidFill>
                <a:effectLst/>
                <a:latin typeface="-apple-system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</a:rPr>
              <a:t>법무부와 </a:t>
            </a:r>
            <a:r>
              <a:rPr lang="en-US" altLang="ko-KR" dirty="0">
                <a:solidFill>
                  <a:srgbClr val="FF0000"/>
                </a:solidFill>
              </a:rPr>
              <a:t>AT&amp;T</a:t>
            </a:r>
            <a:r>
              <a:rPr lang="ko-KR" altLang="en-US" dirty="0">
                <a:solidFill>
                  <a:srgbClr val="FF0000"/>
                </a:solidFill>
              </a:rPr>
              <a:t> 법정 소송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FF0000"/>
                </a:solidFill>
              </a:rPr>
              <a:t> AT&amp;T</a:t>
            </a:r>
            <a:r>
              <a:rPr lang="ko-KR" altLang="en-US" dirty="0">
                <a:solidFill>
                  <a:srgbClr val="FF0000"/>
                </a:solidFill>
              </a:rPr>
              <a:t>가 여러 개로 분리된 후 </a:t>
            </a:r>
            <a:r>
              <a:rPr lang="en-US" altLang="ko-KR" dirty="0">
                <a:solidFill>
                  <a:srgbClr val="FF0000"/>
                </a:solidFill>
              </a:rPr>
              <a:t>AT&amp;T</a:t>
            </a:r>
            <a:r>
              <a:rPr lang="ko-KR" altLang="en-US" dirty="0">
                <a:solidFill>
                  <a:srgbClr val="FF0000"/>
                </a:solidFill>
              </a:rPr>
              <a:t>사도 컴퓨터 사업 참여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1983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System V</a:t>
            </a:r>
            <a:r>
              <a:rPr lang="ko-KR" altLang="en-US" dirty="0">
                <a:sym typeface="Wingdings" panose="05000000000000000000" pitchFamily="2" charset="2"/>
              </a:rPr>
              <a:t>가 상업용으로 판매되기 시작</a:t>
            </a:r>
            <a:r>
              <a:rPr lang="en-US" altLang="ko-KR" dirty="0">
                <a:sym typeface="Wingdings" panose="05000000000000000000" pitchFamily="2" charset="2"/>
              </a:rPr>
              <a:t>!!!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09E67-BDDB-4A97-8123-F744B9FC968D}"/>
              </a:ext>
            </a:extLst>
          </p:cNvPr>
          <p:cNvSpPr txBox="1"/>
          <p:nvPr/>
        </p:nvSpPr>
        <p:spPr>
          <a:xfrm>
            <a:off x="1331640" y="788406"/>
            <a:ext cx="6480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UNIX System V (AT&amp;T – 1983</a:t>
            </a:r>
            <a:r>
              <a:rPr lang="ko-KR" altLang="en-US" sz="2800" b="1" dirty="0">
                <a:solidFill>
                  <a:srgbClr val="00B0F0"/>
                </a:solidFill>
                <a:latin typeface="Nanum Gothic"/>
              </a:rPr>
              <a:t>년</a:t>
            </a:r>
            <a:r>
              <a:rPr lang="en-US" altLang="ko-KR" sz="2800" b="1" dirty="0">
                <a:solidFill>
                  <a:srgbClr val="00B0F0"/>
                </a:solidFill>
                <a:latin typeface="Nanum Gothic"/>
              </a:rPr>
              <a:t>)</a:t>
            </a:r>
            <a:endParaRPr lang="ko-KR" altLang="en-US" sz="2800" b="1" dirty="0">
              <a:solidFill>
                <a:srgbClr val="00B0F0"/>
              </a:solidFill>
              <a:latin typeface="Nanum Gothic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654BF8-266B-46AD-AAA7-9E661F21100B}"/>
              </a:ext>
            </a:extLst>
          </p:cNvPr>
          <p:cNvSpPr/>
          <p:nvPr/>
        </p:nvSpPr>
        <p:spPr>
          <a:xfrm>
            <a:off x="576671" y="3649103"/>
            <a:ext cx="799126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UNIX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2141D-836B-4A4D-90A6-ECC1A7E365FC}"/>
              </a:ext>
            </a:extLst>
          </p:cNvPr>
          <p:cNvSpPr/>
          <p:nvPr/>
        </p:nvSpPr>
        <p:spPr>
          <a:xfrm>
            <a:off x="454295" y="334132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  <a:sym typeface="Wingdings" panose="05000000000000000000" pitchFamily="2" charset="2"/>
              </a:rPr>
              <a:t>AT&amp;T Bell Lab.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790BE7-846F-4FCA-A174-804E17C52D0C}"/>
              </a:ext>
            </a:extLst>
          </p:cNvPr>
          <p:cNvSpPr/>
          <p:nvPr/>
        </p:nvSpPr>
        <p:spPr>
          <a:xfrm>
            <a:off x="730012" y="4039921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1969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BC8B32-B710-4097-8ED8-FDC48C8A794B}"/>
              </a:ext>
            </a:extLst>
          </p:cNvPr>
          <p:cNvSpPr/>
          <p:nvPr/>
        </p:nvSpPr>
        <p:spPr>
          <a:xfrm>
            <a:off x="1100610" y="2851207"/>
            <a:ext cx="340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  <a:sym typeface="Wingdings" panose="05000000000000000000" pitchFamily="2" charset="2"/>
              </a:rPr>
              <a:t>GE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A0C34C-CA5C-4CC4-B873-6069763FF175}"/>
              </a:ext>
            </a:extLst>
          </p:cNvPr>
          <p:cNvSpPr/>
          <p:nvPr/>
        </p:nvSpPr>
        <p:spPr>
          <a:xfrm>
            <a:off x="35496" y="258987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>
                <a:solidFill>
                  <a:srgbClr val="0070C0"/>
                </a:solidFill>
                <a:sym typeface="Wingdings" panose="05000000000000000000" pitchFamily="2" charset="2"/>
              </a:rPr>
              <a:t>메사추세츠공대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D8E75-A619-480F-82E6-6BD5D510B4D7}"/>
              </a:ext>
            </a:extLst>
          </p:cNvPr>
          <p:cNvSpPr/>
          <p:nvPr/>
        </p:nvSpPr>
        <p:spPr>
          <a:xfrm>
            <a:off x="434644" y="3123365"/>
            <a:ext cx="284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0070C0"/>
                </a:solidFill>
                <a:sym typeface="Wingdings" panose="05000000000000000000" pitchFamily="2" charset="2"/>
              </a:rPr>
              <a:t>+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A83047-8E34-4159-ABB7-19EEE64CD818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576670" y="2836096"/>
            <a:ext cx="0" cy="2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65349E-28D9-418E-BEE2-26023587145D}"/>
              </a:ext>
            </a:extLst>
          </p:cNvPr>
          <p:cNvCxnSpPr>
            <a:cxnSpLocks/>
            <a:stCxn id="59" idx="1"/>
            <a:endCxn id="61" idx="3"/>
          </p:cNvCxnSpPr>
          <p:nvPr/>
        </p:nvCxnSpPr>
        <p:spPr>
          <a:xfrm flipH="1">
            <a:off x="718696" y="2974318"/>
            <a:ext cx="381914" cy="2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44D3200-6B2C-45F9-939C-A179DBF0BCA4}"/>
              </a:ext>
            </a:extLst>
          </p:cNvPr>
          <p:cNvSpPr/>
          <p:nvPr/>
        </p:nvSpPr>
        <p:spPr>
          <a:xfrm>
            <a:off x="1716540" y="3656933"/>
            <a:ext cx="86794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 </a:t>
            </a:r>
            <a:r>
              <a:rPr lang="ko-KR" altLang="en-US" sz="1200" dirty="0"/>
              <a:t>언어</a:t>
            </a:r>
            <a:r>
              <a:rPr lang="en-US" altLang="ko-KR" sz="1200" dirty="0"/>
              <a:t>UNIX R4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AF4902A-389A-4372-BB1D-F7462725182F}"/>
              </a:ext>
            </a:extLst>
          </p:cNvPr>
          <p:cNvSpPr/>
          <p:nvPr/>
        </p:nvSpPr>
        <p:spPr>
          <a:xfrm>
            <a:off x="1904293" y="4039921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1973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F06D78-4777-4FB2-8A37-A186EC81471E}"/>
              </a:ext>
            </a:extLst>
          </p:cNvPr>
          <p:cNvCxnSpPr>
            <a:cxnSpLocks/>
            <a:stCxn id="3" idx="3"/>
            <a:endCxn id="62" idx="1"/>
          </p:cNvCxnSpPr>
          <p:nvPr/>
        </p:nvCxnSpPr>
        <p:spPr>
          <a:xfrm>
            <a:off x="1375797" y="3829123"/>
            <a:ext cx="340743" cy="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E359AD-212F-408D-B1F1-541C6FB9E7BE}"/>
              </a:ext>
            </a:extLst>
          </p:cNvPr>
          <p:cNvSpPr/>
          <p:nvPr/>
        </p:nvSpPr>
        <p:spPr>
          <a:xfrm>
            <a:off x="1286417" y="2132856"/>
            <a:ext cx="17281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독과점 판정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“AT&amp;T </a:t>
            </a:r>
            <a:r>
              <a:rPr lang="ko-KR" altLang="en-US" sz="1000" dirty="0">
                <a:solidFill>
                  <a:srgbClr val="FF0000"/>
                </a:solidFill>
              </a:rPr>
              <a:t>컴퓨터 관련 제품 판매금지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61CFDD0-0283-4FA2-8507-DFEE980122B9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>
            <a:off x="2150514" y="2686854"/>
            <a:ext cx="0" cy="97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A0C126E-9A7B-4935-AA67-82A5C0E69037}"/>
              </a:ext>
            </a:extLst>
          </p:cNvPr>
          <p:cNvSpPr/>
          <p:nvPr/>
        </p:nvSpPr>
        <p:spPr>
          <a:xfrm>
            <a:off x="2831195" y="3227551"/>
            <a:ext cx="933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</a:rPr>
              <a:t>Hebrew </a:t>
            </a:r>
            <a:r>
              <a:rPr lang="ko-KR" altLang="en-US" sz="1000" dirty="0">
                <a:solidFill>
                  <a:srgbClr val="0070C0"/>
                </a:solidFill>
              </a:rPr>
              <a:t>대학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6CDE1A-AD78-4892-9047-E79A41290609}"/>
              </a:ext>
            </a:extLst>
          </p:cNvPr>
          <p:cNvSpPr/>
          <p:nvPr/>
        </p:nvSpPr>
        <p:spPr>
          <a:xfrm>
            <a:off x="2831195" y="2806536"/>
            <a:ext cx="1521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New South Wales </a:t>
            </a:r>
            <a:r>
              <a:rPr lang="ko-KR" altLang="en-US" sz="1000" dirty="0">
                <a:solidFill>
                  <a:srgbClr val="0070C0"/>
                </a:solidFill>
              </a:rPr>
              <a:t>대학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740BBDF-F461-4E1C-AB5F-BD00B009616B}"/>
              </a:ext>
            </a:extLst>
          </p:cNvPr>
          <p:cNvSpPr/>
          <p:nvPr/>
        </p:nvSpPr>
        <p:spPr>
          <a:xfrm>
            <a:off x="2831195" y="4982174"/>
            <a:ext cx="8499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UC Berkley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3FF48E-EDA1-4258-B2A5-24CADA520301}"/>
              </a:ext>
            </a:extLst>
          </p:cNvPr>
          <p:cNvCxnSpPr>
            <a:cxnSpLocks/>
            <a:stCxn id="62" idx="3"/>
            <a:endCxn id="73" idx="1"/>
          </p:cNvCxnSpPr>
          <p:nvPr/>
        </p:nvCxnSpPr>
        <p:spPr>
          <a:xfrm>
            <a:off x="2584488" y="3836953"/>
            <a:ext cx="246707" cy="127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30B1D73-45E5-4252-8B13-C52B90FF9D01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2584488" y="3836953"/>
            <a:ext cx="502120" cy="190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CD06508-234B-4601-9C77-771848F45850}"/>
              </a:ext>
            </a:extLst>
          </p:cNvPr>
          <p:cNvCxnSpPr>
            <a:cxnSpLocks/>
            <a:stCxn id="62" idx="3"/>
            <a:endCxn id="71" idx="1"/>
          </p:cNvCxnSpPr>
          <p:nvPr/>
        </p:nvCxnSpPr>
        <p:spPr>
          <a:xfrm flipV="1">
            <a:off x="2584488" y="3350662"/>
            <a:ext cx="246707" cy="4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B0EBE23-47D5-4DB4-B281-F5E5D37A2303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 flipV="1">
            <a:off x="2584488" y="2929647"/>
            <a:ext cx="246707" cy="90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DD40156-A087-4FB9-B958-7D11C95ACE77}"/>
              </a:ext>
            </a:extLst>
          </p:cNvPr>
          <p:cNvSpPr/>
          <p:nvPr/>
        </p:nvSpPr>
        <p:spPr>
          <a:xfrm>
            <a:off x="2927466" y="2191528"/>
            <a:ext cx="18582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  <a:sym typeface="Wingdings" panose="05000000000000000000" pitchFamily="2" charset="2"/>
              </a:rPr>
              <a:t>기술료 없이</a:t>
            </a:r>
            <a:endParaRPr lang="en-US" altLang="ko-KR" sz="10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ko-KR" altLang="en-US" sz="1000" dirty="0">
                <a:solidFill>
                  <a:srgbClr val="00B050"/>
                </a:solidFill>
                <a:sym typeface="Wingdings" panose="05000000000000000000" pitchFamily="2" charset="2"/>
              </a:rPr>
              <a:t>간단한 </a:t>
            </a:r>
            <a:r>
              <a:rPr lang="en-US" altLang="ko-KR" sz="1000" dirty="0">
                <a:solidFill>
                  <a:srgbClr val="00B050"/>
                </a:solidFill>
                <a:sym typeface="Wingdings" panose="05000000000000000000" pitchFamily="2" charset="2"/>
              </a:rPr>
              <a:t>License </a:t>
            </a:r>
            <a:r>
              <a:rPr lang="ko-KR" altLang="en-US" sz="1000" dirty="0">
                <a:solidFill>
                  <a:srgbClr val="00B050"/>
                </a:solidFill>
                <a:sym typeface="Wingdings" panose="05000000000000000000" pitchFamily="2" charset="2"/>
              </a:rPr>
              <a:t>계약만으로 </a:t>
            </a:r>
            <a:endParaRPr lang="en-US" altLang="ko-KR" sz="10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ko-KR" altLang="en-US" sz="1000" dirty="0">
                <a:solidFill>
                  <a:srgbClr val="00B050"/>
                </a:solidFill>
              </a:rPr>
              <a:t>전세계 대학에 소스코드 배포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065E36C-9E6B-4D5A-8364-FA1DF9F1CE55}"/>
              </a:ext>
            </a:extLst>
          </p:cNvPr>
          <p:cNvSpPr/>
          <p:nvPr/>
        </p:nvSpPr>
        <p:spPr>
          <a:xfrm>
            <a:off x="4511908" y="3656933"/>
            <a:ext cx="86794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/>
              <a:t>이식 가능</a:t>
            </a:r>
            <a:endParaRPr lang="en-US" altLang="ko-KR" sz="1200" dirty="0"/>
          </a:p>
          <a:p>
            <a:pPr algn="ctr"/>
            <a:r>
              <a:rPr lang="en-US" altLang="ko-KR" sz="1200" dirty="0"/>
              <a:t>UNIX R7</a:t>
            </a:r>
            <a:endParaRPr lang="ko-KR" altLang="en-US" sz="12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1BADBAA-8A17-4F47-A4EE-69E18B53760A}"/>
              </a:ext>
            </a:extLst>
          </p:cNvPr>
          <p:cNvCxnSpPr>
            <a:cxnSpLocks/>
            <a:stCxn id="62" idx="3"/>
            <a:endCxn id="105" idx="1"/>
          </p:cNvCxnSpPr>
          <p:nvPr/>
        </p:nvCxnSpPr>
        <p:spPr>
          <a:xfrm>
            <a:off x="2584488" y="3836953"/>
            <a:ext cx="192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DDEDBB9-A008-4020-BF85-443A5C49CEE9}"/>
              </a:ext>
            </a:extLst>
          </p:cNvPr>
          <p:cNvCxnSpPr>
            <a:cxnSpLocks/>
            <a:stCxn id="73" idx="0"/>
            <a:endCxn id="105" idx="1"/>
          </p:cNvCxnSpPr>
          <p:nvPr/>
        </p:nvCxnSpPr>
        <p:spPr>
          <a:xfrm flipV="1">
            <a:off x="3256152" y="3836953"/>
            <a:ext cx="1255756" cy="1145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0F82AF6-B38E-4DEA-A2EC-2C38CDF543DA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3745485" y="3836953"/>
            <a:ext cx="766423" cy="913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D8CB0A8-21A4-4B9A-8728-D903B3CD607C}"/>
              </a:ext>
            </a:extLst>
          </p:cNvPr>
          <p:cNvCxnSpPr>
            <a:cxnSpLocks/>
            <a:stCxn id="71" idx="2"/>
            <a:endCxn id="105" idx="1"/>
          </p:cNvCxnSpPr>
          <p:nvPr/>
        </p:nvCxnSpPr>
        <p:spPr>
          <a:xfrm>
            <a:off x="3297830" y="3473772"/>
            <a:ext cx="1214078" cy="363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62A5B6A-DCA8-4DE3-BACF-4742EE9B99AA}"/>
              </a:ext>
            </a:extLst>
          </p:cNvPr>
          <p:cNvCxnSpPr>
            <a:cxnSpLocks/>
            <a:stCxn id="72" idx="2"/>
            <a:endCxn id="105" idx="1"/>
          </p:cNvCxnSpPr>
          <p:nvPr/>
        </p:nvCxnSpPr>
        <p:spPr>
          <a:xfrm>
            <a:off x="3591980" y="3052757"/>
            <a:ext cx="919928" cy="7841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1532AB3-7C6F-48EC-B70F-2812F81C6580}"/>
              </a:ext>
            </a:extLst>
          </p:cNvPr>
          <p:cNvSpPr/>
          <p:nvPr/>
        </p:nvSpPr>
        <p:spPr>
          <a:xfrm>
            <a:off x="4437409" y="3989700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1979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4CB3E-20E2-4601-90AD-9EEDBFB1F139}"/>
              </a:ext>
            </a:extLst>
          </p:cNvPr>
          <p:cNvSpPr txBox="1"/>
          <p:nvPr/>
        </p:nvSpPr>
        <p:spPr>
          <a:xfrm>
            <a:off x="158762" y="5096168"/>
            <a:ext cx="2307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anum Gothic"/>
              </a:rPr>
              <a:t>“The UNIX Time Sharing System”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최초 </a:t>
            </a:r>
            <a:r>
              <a:rPr lang="en-US" altLang="ko-KR" sz="1200" dirty="0">
                <a:solidFill>
                  <a:srgbClr val="000000"/>
                </a:solidFill>
                <a:latin typeface="Nanum Gothic"/>
              </a:rPr>
              <a:t>UNIX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anum Gothic"/>
              </a:rPr>
              <a:t>논문 발표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8B6549-9A95-4366-8C30-428EA1A4BC28}"/>
              </a:ext>
            </a:extLst>
          </p:cNvPr>
          <p:cNvCxnSpPr>
            <a:stCxn id="63" idx="1"/>
            <a:endCxn id="35" idx="0"/>
          </p:cNvCxnSpPr>
          <p:nvPr/>
        </p:nvCxnSpPr>
        <p:spPr>
          <a:xfrm flipH="1">
            <a:off x="1312697" y="4170726"/>
            <a:ext cx="591596" cy="9254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2F521B7-FDAC-4EF1-B6DC-9165AF3C36DF}"/>
              </a:ext>
            </a:extLst>
          </p:cNvPr>
          <p:cNvSpPr/>
          <p:nvPr/>
        </p:nvSpPr>
        <p:spPr>
          <a:xfrm>
            <a:off x="5695967" y="2794775"/>
            <a:ext cx="867948" cy="1994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err="1"/>
              <a:t>Xenix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26905B-12AF-494A-98C4-805200F6576B}"/>
              </a:ext>
            </a:extLst>
          </p:cNvPr>
          <p:cNvSpPr/>
          <p:nvPr/>
        </p:nvSpPr>
        <p:spPr>
          <a:xfrm>
            <a:off x="5536231" y="2602502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  <a:sym typeface="Wingdings" panose="05000000000000000000" pitchFamily="2" charset="2"/>
              </a:rPr>
              <a:t>Microsoft &amp; SCO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FBB475-06E8-4AA0-A738-970ABF59F58F}"/>
              </a:ext>
            </a:extLst>
          </p:cNvPr>
          <p:cNvSpPr/>
          <p:nvPr/>
        </p:nvSpPr>
        <p:spPr>
          <a:xfrm>
            <a:off x="5502994" y="2997532"/>
            <a:ext cx="1324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  <a:sym typeface="Wingdings" panose="05000000000000000000" pitchFamily="2" charset="2"/>
              </a:rPr>
              <a:t>인텔 </a:t>
            </a:r>
            <a:r>
              <a:rPr lang="en-US" altLang="ko-KR" sz="800" dirty="0">
                <a:solidFill>
                  <a:srgbClr val="00B050"/>
                </a:solidFill>
                <a:sym typeface="Wingdings" panose="05000000000000000000" pitchFamily="2" charset="2"/>
              </a:rPr>
              <a:t>8086(PC</a:t>
            </a:r>
            <a:r>
              <a:rPr lang="ko-KR" altLang="en-US" sz="800" dirty="0">
                <a:solidFill>
                  <a:srgbClr val="00B050"/>
                </a:solidFill>
                <a:sym typeface="Wingdings" panose="05000000000000000000" pitchFamily="2" charset="2"/>
              </a:rPr>
              <a:t>용</a:t>
            </a:r>
            <a:r>
              <a:rPr lang="en-US" altLang="ko-KR" sz="8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800" dirty="0">
                <a:solidFill>
                  <a:srgbClr val="00B050"/>
                </a:solidFill>
                <a:sym typeface="Wingdings" panose="05000000000000000000" pitchFamily="2" charset="2"/>
              </a:rPr>
              <a:t>에 이식 </a:t>
            </a:r>
            <a:endParaRPr lang="en-US" altLang="ko-KR" sz="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E09BE1-B1E7-4FA5-BC1C-C92632C6F14F}"/>
              </a:ext>
            </a:extLst>
          </p:cNvPr>
          <p:cNvCxnSpPr>
            <a:cxnSpLocks/>
            <a:stCxn id="105" idx="0"/>
            <a:endCxn id="49" idx="1"/>
          </p:cNvCxnSpPr>
          <p:nvPr/>
        </p:nvCxnSpPr>
        <p:spPr>
          <a:xfrm flipV="1">
            <a:off x="4945882" y="2894520"/>
            <a:ext cx="750085" cy="76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3631FC-A827-4A22-9072-D356AE23A814}"/>
              </a:ext>
            </a:extLst>
          </p:cNvPr>
          <p:cNvSpPr/>
          <p:nvPr/>
        </p:nvSpPr>
        <p:spPr>
          <a:xfrm>
            <a:off x="3086608" y="5566433"/>
            <a:ext cx="101196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UNIX/32V</a:t>
            </a: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VAX-11(DEC)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B54A4D-F649-4027-99CE-605E80184628}"/>
              </a:ext>
            </a:extLst>
          </p:cNvPr>
          <p:cNvSpPr/>
          <p:nvPr/>
        </p:nvSpPr>
        <p:spPr>
          <a:xfrm>
            <a:off x="3055674" y="5313596"/>
            <a:ext cx="11576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  <a:sym typeface="Wingdings" panose="05000000000000000000" pitchFamily="2" charset="2"/>
              </a:rPr>
              <a:t>DEC + BTL </a:t>
            </a:r>
            <a:r>
              <a:rPr lang="ko-KR" alt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지부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32760B4-BB4C-4243-9761-F7E19A1AD165}"/>
              </a:ext>
            </a:extLst>
          </p:cNvPr>
          <p:cNvSpPr/>
          <p:nvPr/>
        </p:nvSpPr>
        <p:spPr>
          <a:xfrm>
            <a:off x="2764833" y="5924996"/>
            <a:ext cx="15872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최초의 </a:t>
            </a:r>
            <a:r>
              <a:rPr lang="en-US" altLang="ko-KR" sz="900" dirty="0">
                <a:solidFill>
                  <a:srgbClr val="00B050"/>
                </a:solidFill>
                <a:sym typeface="Wingdings" panose="05000000000000000000" pitchFamily="2" charset="2"/>
              </a:rPr>
              <a:t>32</a:t>
            </a:r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비트 컴퓨터 이식</a:t>
            </a:r>
            <a:endParaRPr lang="en-US" altLang="ko-KR" sz="9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C0E934E-16C7-4059-9ACC-12CA37F72593}"/>
              </a:ext>
            </a:extLst>
          </p:cNvPr>
          <p:cNvSpPr/>
          <p:nvPr/>
        </p:nvSpPr>
        <p:spPr>
          <a:xfrm>
            <a:off x="4960706" y="4976240"/>
            <a:ext cx="844676" cy="2916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3.0 BSD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3E8FA1-BCC0-4465-A0BB-C7FD57AC37CA}"/>
              </a:ext>
            </a:extLst>
          </p:cNvPr>
          <p:cNvSpPr/>
          <p:nvPr/>
        </p:nvSpPr>
        <p:spPr>
          <a:xfrm>
            <a:off x="2665995" y="5743859"/>
            <a:ext cx="4796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1978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3B5E4F8-A32D-41F4-B15A-36B30D9D129B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>
            <a:off x="3681108" y="5109132"/>
            <a:ext cx="1279598" cy="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360484D-265A-4763-AB79-F58824F225F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098572" y="5160609"/>
            <a:ext cx="294694" cy="58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79B95F4-F726-45C0-A07A-3B877A30134D}"/>
              </a:ext>
            </a:extLst>
          </p:cNvPr>
          <p:cNvSpPr/>
          <p:nvPr/>
        </p:nvSpPr>
        <p:spPr>
          <a:xfrm>
            <a:off x="4877795" y="5253841"/>
            <a:ext cx="4796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1979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0F2823-137C-45B5-A8ED-A74630A18D04}"/>
              </a:ext>
            </a:extLst>
          </p:cNvPr>
          <p:cNvSpPr/>
          <p:nvPr/>
        </p:nvSpPr>
        <p:spPr>
          <a:xfrm>
            <a:off x="5280904" y="5271893"/>
            <a:ext cx="4058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  <a:sym typeface="Wingdings" panose="05000000000000000000" pitchFamily="2" charset="2"/>
              </a:rPr>
              <a:t>$50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7395796-6C71-4BF6-A65B-16653D554024}"/>
              </a:ext>
            </a:extLst>
          </p:cNvPr>
          <p:cNvSpPr/>
          <p:nvPr/>
        </p:nvSpPr>
        <p:spPr>
          <a:xfrm>
            <a:off x="4646432" y="5761454"/>
            <a:ext cx="1011964" cy="27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TCP/IP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39BEEFA-74D3-4A1D-A4B1-A3097BA0274B}"/>
              </a:ext>
            </a:extLst>
          </p:cNvPr>
          <p:cNvSpPr/>
          <p:nvPr/>
        </p:nvSpPr>
        <p:spPr>
          <a:xfrm>
            <a:off x="4883474" y="5517232"/>
            <a:ext cx="6158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  <a:sym typeface="Wingdings" panose="05000000000000000000" pitchFamily="2" charset="2"/>
              </a:rPr>
              <a:t>DARPA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C46D793-0F6C-4CEF-9AF5-781BE7F7D7A2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805382" y="5122076"/>
            <a:ext cx="2814834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9ECF35B-0721-4A0A-BD34-CC7D5C8A9BD4}"/>
              </a:ext>
            </a:extLst>
          </p:cNvPr>
          <p:cNvSpPr txBox="1"/>
          <p:nvPr/>
        </p:nvSpPr>
        <p:spPr>
          <a:xfrm>
            <a:off x="6006602" y="4926732"/>
            <a:ext cx="11086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4.0 BSD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684D9-E270-4428-93E9-BD974BF07B29}"/>
              </a:ext>
            </a:extLst>
          </p:cNvPr>
          <p:cNvSpPr txBox="1"/>
          <p:nvPr/>
        </p:nvSpPr>
        <p:spPr>
          <a:xfrm>
            <a:off x="6820016" y="4737691"/>
            <a:ext cx="1108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rgbClr val="FF0000"/>
                </a:solidFill>
              </a:rPr>
              <a:t>마지막 버전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4.4 BSD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2B009BD-A3D6-4DBD-AD1E-24B08CB5895A}"/>
              </a:ext>
            </a:extLst>
          </p:cNvPr>
          <p:cNvSpPr/>
          <p:nvPr/>
        </p:nvSpPr>
        <p:spPr>
          <a:xfrm>
            <a:off x="6321122" y="5111166"/>
            <a:ext cx="4796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1980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292E16E-B2F7-4EE6-A917-3A327AC412EF}"/>
              </a:ext>
            </a:extLst>
          </p:cNvPr>
          <p:cNvSpPr/>
          <p:nvPr/>
        </p:nvSpPr>
        <p:spPr>
          <a:xfrm>
            <a:off x="7134536" y="5111166"/>
            <a:ext cx="4796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1993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564975FA-95B0-4C50-8640-E8E3A1EE3D8C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5658396" y="5137801"/>
            <a:ext cx="442763" cy="762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C5BE509-812F-4198-ABA1-27A93F4A5875}"/>
              </a:ext>
            </a:extLst>
          </p:cNvPr>
          <p:cNvSpPr/>
          <p:nvPr/>
        </p:nvSpPr>
        <p:spPr>
          <a:xfrm>
            <a:off x="6114635" y="5522033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sym typeface="Wingdings" panose="05000000000000000000" pitchFamily="2" charset="2"/>
              </a:rPr>
              <a:t>UC Berkley</a:t>
            </a:r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에 연구자금 지원</a:t>
            </a:r>
            <a:endParaRPr lang="en-US" altLang="ko-KR" sz="9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ko-KR" sz="900" dirty="0">
                <a:solidFill>
                  <a:srgbClr val="00B050"/>
                </a:solidFill>
                <a:sym typeface="Wingdings" panose="05000000000000000000" pitchFamily="2" charset="2"/>
              </a:rPr>
              <a:t>TCP/IP </a:t>
            </a:r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프로토콜을 </a:t>
            </a:r>
            <a:r>
              <a:rPr lang="en-US" altLang="ko-KR" sz="900" dirty="0">
                <a:solidFill>
                  <a:srgbClr val="00B050"/>
                </a:solidFill>
                <a:sym typeface="Wingdings" panose="05000000000000000000" pitchFamily="2" charset="2"/>
              </a:rPr>
              <a:t>OS</a:t>
            </a:r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에 통합</a:t>
            </a:r>
            <a:endParaRPr lang="en-US" altLang="ko-KR" sz="9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6A13960-D1E6-4D97-A40C-81CB1E37433F}"/>
              </a:ext>
            </a:extLst>
          </p:cNvPr>
          <p:cNvSpPr/>
          <p:nvPr/>
        </p:nvSpPr>
        <p:spPr>
          <a:xfrm>
            <a:off x="4515760" y="4733453"/>
            <a:ext cx="2040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가상메모리 </a:t>
            </a:r>
            <a:r>
              <a:rPr lang="en-US" altLang="ko-KR" sz="900" dirty="0">
                <a:solidFill>
                  <a:srgbClr val="00B050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900" dirty="0">
                <a:solidFill>
                  <a:srgbClr val="00B050"/>
                </a:solidFill>
                <a:sym typeface="Wingdings" panose="05000000000000000000" pitchFamily="2" charset="2"/>
              </a:rPr>
              <a:t>다양한 추가기술 개발</a:t>
            </a:r>
            <a:endParaRPr lang="en-US" altLang="ko-KR" sz="9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0F171E-4009-4A78-87A8-8452CCBEF055}"/>
              </a:ext>
            </a:extLst>
          </p:cNvPr>
          <p:cNvSpPr txBox="1"/>
          <p:nvPr/>
        </p:nvSpPr>
        <p:spPr>
          <a:xfrm>
            <a:off x="4175232" y="5494906"/>
            <a:ext cx="11850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>
                <a:solidFill>
                  <a:srgbClr val="000000"/>
                </a:solidFill>
                <a:effectLst/>
                <a:latin typeface="Nanum Gothic"/>
              </a:rPr>
              <a:t>소스코드 제공</a:t>
            </a:r>
            <a:endParaRPr lang="ko-KR" altLang="en-US" sz="8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E9CACD5-19A2-43E5-B0BC-C87C0D78C6D9}"/>
              </a:ext>
            </a:extLst>
          </p:cNvPr>
          <p:cNvSpPr/>
          <p:nvPr/>
        </p:nvSpPr>
        <p:spPr>
          <a:xfrm>
            <a:off x="7829991" y="4962170"/>
            <a:ext cx="844676" cy="29167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4.4 BSD-Lite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C69A663-9511-4CCB-B21E-1DDC8CC030BF}"/>
              </a:ext>
            </a:extLst>
          </p:cNvPr>
          <p:cNvSpPr/>
          <p:nvPr/>
        </p:nvSpPr>
        <p:spPr>
          <a:xfrm>
            <a:off x="7960047" y="4713880"/>
            <a:ext cx="4780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0070C0"/>
                </a:solidFill>
              </a:rPr>
              <a:t>BCDi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115466A-B56B-4831-98AC-6034A7A5C79D}"/>
              </a:ext>
            </a:extLst>
          </p:cNvPr>
          <p:cNvSpPr/>
          <p:nvPr/>
        </p:nvSpPr>
        <p:spPr>
          <a:xfrm>
            <a:off x="8042006" y="5239169"/>
            <a:ext cx="5533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  <a:sym typeface="Wingdings" panose="05000000000000000000" pitchFamily="2" charset="2"/>
              </a:rPr>
              <a:t>$1000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5931298-62EF-42CD-A56C-2FCABF2C854D}"/>
              </a:ext>
            </a:extLst>
          </p:cNvPr>
          <p:cNvCxnSpPr>
            <a:stCxn id="105" idx="3"/>
          </p:cNvCxnSpPr>
          <p:nvPr/>
        </p:nvCxnSpPr>
        <p:spPr>
          <a:xfrm>
            <a:off x="5379856" y="3836953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5A0542-2D3B-4AC1-8683-54CFE72EAAA0}"/>
              </a:ext>
            </a:extLst>
          </p:cNvPr>
          <p:cNvCxnSpPr>
            <a:cxnSpLocks/>
            <a:endCxn id="89" idx="3"/>
          </p:cNvCxnSpPr>
          <p:nvPr/>
        </p:nvCxnSpPr>
        <p:spPr>
          <a:xfrm>
            <a:off x="7396080" y="3836953"/>
            <a:ext cx="532594" cy="110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667A4-7F44-4BBD-9710-DFABBAA6D754}"/>
              </a:ext>
            </a:extLst>
          </p:cNvPr>
          <p:cNvSpPr/>
          <p:nvPr/>
        </p:nvSpPr>
        <p:spPr>
          <a:xfrm>
            <a:off x="6669825" y="4304212"/>
            <a:ext cx="1888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Berkley</a:t>
            </a: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에 소송 제기 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취하</a:t>
            </a:r>
            <a:endParaRPr lang="en-US" altLang="ko-KR" sz="105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1AB192D-750F-48CE-A710-7473656FEE23}"/>
              </a:ext>
            </a:extLst>
          </p:cNvPr>
          <p:cNvSpPr/>
          <p:nvPr/>
        </p:nvSpPr>
        <p:spPr>
          <a:xfrm>
            <a:off x="5805957" y="3901421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1982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B8B3D65-259E-47E8-BE95-3825D182AD89}"/>
              </a:ext>
            </a:extLst>
          </p:cNvPr>
          <p:cNvSpPr/>
          <p:nvPr/>
        </p:nvSpPr>
        <p:spPr>
          <a:xfrm>
            <a:off x="5233148" y="3234462"/>
            <a:ext cx="1859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법무부와의 법정투쟁 최종결과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AT&amp;T </a:t>
            </a:r>
            <a:r>
              <a:rPr lang="ko-KR" altLang="en-US" sz="800" dirty="0">
                <a:solidFill>
                  <a:srgbClr val="FF0000"/>
                </a:solidFill>
              </a:rPr>
              <a:t>컴퓨터 관련 제품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판매 가능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97DA464-1D84-46F6-BA9D-964823897346}"/>
              </a:ext>
            </a:extLst>
          </p:cNvPr>
          <p:cNvSpPr/>
          <p:nvPr/>
        </p:nvSpPr>
        <p:spPr>
          <a:xfrm>
            <a:off x="5599732" y="3675649"/>
            <a:ext cx="788236" cy="2916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System-III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88F95A4-97BC-4B79-8ABA-C5D58C1462A0}"/>
              </a:ext>
            </a:extLst>
          </p:cNvPr>
          <p:cNvSpPr/>
          <p:nvPr/>
        </p:nvSpPr>
        <p:spPr>
          <a:xfrm>
            <a:off x="6550419" y="3663541"/>
            <a:ext cx="788236" cy="2916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System-V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DC4CC23-4706-486C-9A6D-72418697F02C}"/>
              </a:ext>
            </a:extLst>
          </p:cNvPr>
          <p:cNvSpPr/>
          <p:nvPr/>
        </p:nvSpPr>
        <p:spPr>
          <a:xfrm>
            <a:off x="6701737" y="3901421"/>
            <a:ext cx="4796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1983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109516D-B866-4A35-B24F-5CE099EE5EAD}"/>
              </a:ext>
            </a:extLst>
          </p:cNvPr>
          <p:cNvSpPr/>
          <p:nvPr/>
        </p:nvSpPr>
        <p:spPr>
          <a:xfrm>
            <a:off x="7516583" y="3663541"/>
            <a:ext cx="626816" cy="291671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SVR3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4568390-893F-480C-8A59-5A5EC029FDAB}"/>
              </a:ext>
            </a:extLst>
          </p:cNvPr>
          <p:cNvSpPr/>
          <p:nvPr/>
        </p:nvSpPr>
        <p:spPr>
          <a:xfrm>
            <a:off x="7587191" y="3901421"/>
            <a:ext cx="4796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1987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94D4876-1F2A-4340-808C-9331D9618958}"/>
              </a:ext>
            </a:extLst>
          </p:cNvPr>
          <p:cNvSpPr/>
          <p:nvPr/>
        </p:nvSpPr>
        <p:spPr>
          <a:xfrm>
            <a:off x="6087814" y="6551766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1982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5522EA6-D1C7-43D1-B05B-4DFD29BB48A8}"/>
              </a:ext>
            </a:extLst>
          </p:cNvPr>
          <p:cNvSpPr/>
          <p:nvPr/>
        </p:nvSpPr>
        <p:spPr>
          <a:xfrm>
            <a:off x="5881589" y="6325994"/>
            <a:ext cx="788236" cy="2916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SunOS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B6131B0-B087-4FFA-9EBC-D9E5886C7F7F}"/>
              </a:ext>
            </a:extLst>
          </p:cNvPr>
          <p:cNvSpPr/>
          <p:nvPr/>
        </p:nvSpPr>
        <p:spPr>
          <a:xfrm>
            <a:off x="5667888" y="6112011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Sun Microsystems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777F2C77-8032-4F3B-B664-A7E6D738491E}"/>
              </a:ext>
            </a:extLst>
          </p:cNvPr>
          <p:cNvSpPr/>
          <p:nvPr/>
        </p:nvSpPr>
        <p:spPr>
          <a:xfrm>
            <a:off x="5820045" y="5226269"/>
            <a:ext cx="378373" cy="945931"/>
          </a:xfrm>
          <a:custGeom>
            <a:avLst/>
            <a:gdLst>
              <a:gd name="connsiteX0" fmla="*/ 0 w 378373"/>
              <a:gd name="connsiteY0" fmla="*/ 0 h 945931"/>
              <a:gd name="connsiteX1" fmla="*/ 236483 w 378373"/>
              <a:gd name="connsiteY1" fmla="*/ 409903 h 945931"/>
              <a:gd name="connsiteX2" fmla="*/ 378373 w 378373"/>
              <a:gd name="connsiteY2" fmla="*/ 945931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73" h="945931">
                <a:moveTo>
                  <a:pt x="0" y="0"/>
                </a:moveTo>
                <a:cubicBezTo>
                  <a:pt x="86710" y="126124"/>
                  <a:pt x="173421" y="252248"/>
                  <a:pt x="236483" y="409903"/>
                </a:cubicBezTo>
                <a:cubicBezTo>
                  <a:pt x="299545" y="567558"/>
                  <a:pt x="338959" y="756744"/>
                  <a:pt x="378373" y="945931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5F278E8A-66E7-4449-8189-22E55D803D39}"/>
              </a:ext>
            </a:extLst>
          </p:cNvPr>
          <p:cNvSpPr/>
          <p:nvPr/>
        </p:nvSpPr>
        <p:spPr>
          <a:xfrm>
            <a:off x="6087814" y="2295975"/>
            <a:ext cx="788236" cy="2088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/>
              <a:t>Mach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BA76971-ABDE-4061-9304-700326C946FF}"/>
              </a:ext>
            </a:extLst>
          </p:cNvPr>
          <p:cNvSpPr/>
          <p:nvPr/>
        </p:nvSpPr>
        <p:spPr>
          <a:xfrm>
            <a:off x="5874113" y="2081992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>
                <a:solidFill>
                  <a:srgbClr val="0070C0"/>
                </a:solidFill>
              </a:rPr>
              <a:t>카네기멜론</a:t>
            </a:r>
            <a:r>
              <a:rPr lang="ko-KR" altLang="en-US" sz="1050" dirty="0">
                <a:solidFill>
                  <a:srgbClr val="0070C0"/>
                </a:solidFill>
              </a:rPr>
              <a:t> 대학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C29EE51-8AD5-4FBD-9362-D073448D2D8A}"/>
              </a:ext>
            </a:extLst>
          </p:cNvPr>
          <p:cNvSpPr/>
          <p:nvPr/>
        </p:nvSpPr>
        <p:spPr>
          <a:xfrm>
            <a:off x="7355163" y="2582447"/>
            <a:ext cx="788236" cy="2088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 err="1"/>
              <a:t>NextStep</a:t>
            </a:r>
            <a:endParaRPr lang="en-US" altLang="ko-KR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4795203-9EEE-4228-9564-72E352AE3433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5993850" y="3573016"/>
            <a:ext cx="168864" cy="1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D3A7C469-0C94-4763-A3D7-926F8B37151A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6876050" y="2400382"/>
            <a:ext cx="479113" cy="28647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1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서버용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발전 역사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44C1F6-4429-4B3F-AACC-EE09384E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692695"/>
            <a:ext cx="8964488" cy="61301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DB1BF4-8276-45E4-A737-E02317398ED9}"/>
              </a:ext>
            </a:extLst>
          </p:cNvPr>
          <p:cNvSpPr/>
          <p:nvPr/>
        </p:nvSpPr>
        <p:spPr>
          <a:xfrm>
            <a:off x="1331640" y="6093296"/>
            <a:ext cx="504056" cy="70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74AC68-6142-4773-A5FA-4774EACCF024}"/>
              </a:ext>
            </a:extLst>
          </p:cNvPr>
          <p:cNvSpPr/>
          <p:nvPr/>
        </p:nvSpPr>
        <p:spPr>
          <a:xfrm>
            <a:off x="2521868" y="6093296"/>
            <a:ext cx="504056" cy="70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43D442-1DBD-40CE-850F-C95D9CAFFFF8}"/>
              </a:ext>
            </a:extLst>
          </p:cNvPr>
          <p:cNvSpPr/>
          <p:nvPr/>
        </p:nvSpPr>
        <p:spPr>
          <a:xfrm>
            <a:off x="4932040" y="6093296"/>
            <a:ext cx="504056" cy="70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5BC342-434B-4E32-8340-C1343B2D5259}"/>
              </a:ext>
            </a:extLst>
          </p:cNvPr>
          <p:cNvSpPr/>
          <p:nvPr/>
        </p:nvSpPr>
        <p:spPr>
          <a:xfrm>
            <a:off x="6741114" y="6021288"/>
            <a:ext cx="504056" cy="70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99D68F-9865-419E-B2EA-277E8521BBCD}"/>
              </a:ext>
            </a:extLst>
          </p:cNvPr>
          <p:cNvSpPr/>
          <p:nvPr/>
        </p:nvSpPr>
        <p:spPr>
          <a:xfrm>
            <a:off x="7884309" y="6021288"/>
            <a:ext cx="504056" cy="70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3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7772400" cy="1362075"/>
          </a:xfrm>
        </p:spPr>
        <p:txBody>
          <a:bodyPr anchor="ctr" anchorCtr="0">
            <a:normAutofit/>
          </a:bodyPr>
          <a:lstStyle/>
          <a:p>
            <a:pPr algn="ctr"/>
            <a:r>
              <a:rPr lang="ko-KR" altLang="en-US" sz="3200" dirty="0">
                <a:solidFill>
                  <a:srgbClr val="00B0F0"/>
                </a:solidFill>
              </a:rPr>
              <a:t>서버들을 위한 </a:t>
            </a:r>
            <a:r>
              <a:rPr lang="en-US" altLang="ko-KR" sz="3200" dirty="0">
                <a:solidFill>
                  <a:srgbClr val="00B0F0"/>
                </a:solidFill>
              </a:rPr>
              <a:t>OS</a:t>
            </a:r>
            <a:r>
              <a:rPr lang="ko-KR" altLang="en-US" sz="3200" dirty="0">
                <a:solidFill>
                  <a:srgbClr val="00B0F0"/>
                </a:solidFill>
              </a:rPr>
              <a:t>의 발전 과정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44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서버용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en-US" altLang="ko-KR" dirty="0">
                <a:solidFill>
                  <a:srgbClr val="C00000"/>
                </a:solidFill>
              </a:rPr>
              <a:t>+ </a:t>
            </a:r>
            <a:r>
              <a:rPr lang="el-GR" altLang="ko-KR" sz="3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α</a:t>
            </a:r>
            <a:r>
              <a:rPr lang="en-US" altLang="ko-KR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/>
              <a:t>기술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7CB898-19DD-46F7-8D03-C983DF3566AE}"/>
              </a:ext>
            </a:extLst>
          </p:cNvPr>
          <p:cNvCxnSpPr>
            <a:cxnSpLocks/>
          </p:cNvCxnSpPr>
          <p:nvPr/>
        </p:nvCxnSpPr>
        <p:spPr>
          <a:xfrm>
            <a:off x="251520" y="3573016"/>
            <a:ext cx="842493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ABB95-E5E6-4360-9206-08A29E2855A4}"/>
              </a:ext>
            </a:extLst>
          </p:cNvPr>
          <p:cNvSpPr/>
          <p:nvPr/>
        </p:nvSpPr>
        <p:spPr>
          <a:xfrm>
            <a:off x="827584" y="3428998"/>
            <a:ext cx="118173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404040"/>
                </a:solidFill>
                <a:latin typeface="Lato"/>
              </a:rPr>
              <a:t>가상화  기술</a:t>
            </a:r>
            <a:endParaRPr lang="ko-KR" altLang="en-US" sz="1400" b="1" i="0" dirty="0">
              <a:solidFill>
                <a:srgbClr val="404040"/>
              </a:solidFill>
              <a:effectLst/>
              <a:latin typeface="Lat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5229D8-FB55-4345-9738-4FE50E5ED361}"/>
              </a:ext>
            </a:extLst>
          </p:cNvPr>
          <p:cNvSpPr/>
          <p:nvPr/>
        </p:nvSpPr>
        <p:spPr>
          <a:xfrm>
            <a:off x="6228185" y="3428999"/>
            <a:ext cx="1968464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400" b="1" i="0" dirty="0">
                <a:solidFill>
                  <a:srgbClr val="404040"/>
                </a:solidFill>
                <a:effectLst/>
                <a:latin typeface="Lato"/>
              </a:rPr>
              <a:t>컨테이너 기술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0069A0-8B75-4E7A-AB44-A6217EF7B02C}"/>
              </a:ext>
            </a:extLst>
          </p:cNvPr>
          <p:cNvGrpSpPr/>
          <p:nvPr/>
        </p:nvGrpSpPr>
        <p:grpSpPr>
          <a:xfrm>
            <a:off x="197502" y="1294649"/>
            <a:ext cx="3008476" cy="1959878"/>
            <a:chOff x="70183" y="702411"/>
            <a:chExt cx="3848739" cy="25072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DD1D0A-9CCC-460A-98E6-DFA78F297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223326"/>
              <a:ext cx="1400067" cy="164205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19F94E-CF32-4CCA-9D2C-C14E36FBE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620" y="1059565"/>
              <a:ext cx="2195302" cy="180581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01A4B6-F400-4817-9857-98A1E1CFB60A}"/>
                </a:ext>
              </a:extLst>
            </p:cNvPr>
            <p:cNvSpPr/>
            <p:nvPr/>
          </p:nvSpPr>
          <p:spPr>
            <a:xfrm>
              <a:off x="70183" y="2865379"/>
              <a:ext cx="1853610" cy="334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Type1 </a:t>
              </a:r>
              <a:r>
                <a:rPr lang="ko-KR" alt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베어메탈형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30A063-1584-4228-8266-E5F825673B61}"/>
                </a:ext>
              </a:extLst>
            </p:cNvPr>
            <p:cNvSpPr/>
            <p:nvPr/>
          </p:nvSpPr>
          <p:spPr>
            <a:xfrm>
              <a:off x="2053677" y="2875002"/>
              <a:ext cx="1509739" cy="334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Type2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호스트형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E9C17B8-F152-458A-BF19-3A87B3EB8DE0}"/>
                </a:ext>
              </a:extLst>
            </p:cNvPr>
            <p:cNvSpPr/>
            <p:nvPr/>
          </p:nvSpPr>
          <p:spPr>
            <a:xfrm>
              <a:off x="1058861" y="702411"/>
              <a:ext cx="718162" cy="393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50"/>
                  </a:solidFill>
                </a:rPr>
                <a:t>VMs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6A61F9-4C06-4782-93D4-15BFB410F0FE}"/>
              </a:ext>
            </a:extLst>
          </p:cNvPr>
          <p:cNvSpPr/>
          <p:nvPr/>
        </p:nvSpPr>
        <p:spPr>
          <a:xfrm>
            <a:off x="110232" y="752002"/>
            <a:ext cx="31932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VMware, Xen, </a:t>
            </a:r>
            <a:r>
              <a:rPr lang="en-US" altLang="ko-KR" sz="1200" b="1" dirty="0">
                <a:solidFill>
                  <a:srgbClr val="0000FF"/>
                </a:solidFill>
              </a:rPr>
              <a:t>Hyper-V, KVM, Virtual Box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05E83A-E862-4BA5-B6C3-659A453C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2" y="3772198"/>
            <a:ext cx="1968465" cy="26490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B3E9-87C2-4084-9030-02EDEDC16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761" y="3785729"/>
            <a:ext cx="2262663" cy="2621949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A29707-0223-43AC-8734-9A0C348D62A6}"/>
              </a:ext>
            </a:extLst>
          </p:cNvPr>
          <p:cNvGrpSpPr/>
          <p:nvPr/>
        </p:nvGrpSpPr>
        <p:grpSpPr>
          <a:xfrm>
            <a:off x="6520945" y="1550873"/>
            <a:ext cx="1399624" cy="1698268"/>
            <a:chOff x="3981617" y="1294649"/>
            <a:chExt cx="1399624" cy="1698268"/>
          </a:xfrm>
        </p:grpSpPr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0AF3825F-C8CD-4095-8097-4694758C8EFE}"/>
                </a:ext>
              </a:extLst>
            </p:cNvPr>
            <p:cNvSpPr/>
            <p:nvPr/>
          </p:nvSpPr>
          <p:spPr>
            <a:xfrm>
              <a:off x="3981617" y="2564904"/>
              <a:ext cx="1290431" cy="428013"/>
            </a:xfrm>
            <a:prstGeom prst="hexagon">
              <a:avLst>
                <a:gd name="adj" fmla="val 56156"/>
                <a:gd name="vf" fmla="val 11547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HARD</a:t>
              </a:r>
            </a:p>
            <a:p>
              <a:pPr algn="ctr"/>
              <a:r>
                <a:rPr lang="en-US" altLang="ko-KR" sz="1400" b="1" dirty="0"/>
                <a:t>WARE</a:t>
              </a:r>
              <a:endParaRPr lang="ko-KR" altLang="en-US" sz="1400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D87D18-45EA-43BD-B75D-6D7F7AB0B2A6}"/>
                </a:ext>
              </a:extLst>
            </p:cNvPr>
            <p:cNvSpPr/>
            <p:nvPr/>
          </p:nvSpPr>
          <p:spPr>
            <a:xfrm>
              <a:off x="3981617" y="2276872"/>
              <a:ext cx="1299968" cy="26898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dk1"/>
                  </a:solidFill>
                </a:rPr>
                <a:t>OS</a:t>
              </a:r>
              <a:endParaRPr lang="ko-KR" altLang="en-US" sz="1400" b="1" dirty="0">
                <a:solidFill>
                  <a:schemeClr val="dk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47160E2-4985-4FC7-8945-BC33ECCE416E}"/>
                </a:ext>
              </a:extLst>
            </p:cNvPr>
            <p:cNvSpPr/>
            <p:nvPr/>
          </p:nvSpPr>
          <p:spPr>
            <a:xfrm>
              <a:off x="3981617" y="1840790"/>
              <a:ext cx="1299968" cy="42010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dk1"/>
                  </a:solidFill>
                </a:rPr>
                <a:t>컨테이너 엔진</a:t>
              </a:r>
              <a:endParaRPr lang="en-US" altLang="ko-KR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en-US" altLang="ko-KR" sz="1200" b="1" dirty="0"/>
                <a:t>(</a:t>
              </a:r>
              <a:r>
                <a:rPr lang="en-US" altLang="ko-KR" sz="1200" b="1" dirty="0">
                  <a:solidFill>
                    <a:srgbClr val="0000FF"/>
                  </a:solidFill>
                </a:rPr>
                <a:t>Docker</a:t>
              </a:r>
              <a:r>
                <a:rPr lang="en-US" altLang="ko-KR" sz="1200" b="1" dirty="0"/>
                <a:t>)</a:t>
              </a:r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433986C5-690E-446B-8B82-AB20E6BE08DC}"/>
                </a:ext>
              </a:extLst>
            </p:cNvPr>
            <p:cNvSpPr/>
            <p:nvPr/>
          </p:nvSpPr>
          <p:spPr>
            <a:xfrm>
              <a:off x="3981618" y="1294649"/>
              <a:ext cx="524018" cy="510719"/>
            </a:xfrm>
            <a:prstGeom prst="cub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chemeClr val="dk1"/>
                </a:solidFill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A15B5C15-1BEA-491F-BA25-FC306194AFBD}"/>
                </a:ext>
              </a:extLst>
            </p:cNvPr>
            <p:cNvSpPr/>
            <p:nvPr/>
          </p:nvSpPr>
          <p:spPr>
            <a:xfrm>
              <a:off x="4419575" y="1294649"/>
              <a:ext cx="524018" cy="510719"/>
            </a:xfrm>
            <a:prstGeom prst="cub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chemeClr val="dk1"/>
                </a:solidFill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63FAC89D-7F9D-4FC7-A13D-A63BADE08393}"/>
                </a:ext>
              </a:extLst>
            </p:cNvPr>
            <p:cNvSpPr/>
            <p:nvPr/>
          </p:nvSpPr>
          <p:spPr>
            <a:xfrm>
              <a:off x="4857223" y="1294649"/>
              <a:ext cx="524018" cy="510719"/>
            </a:xfrm>
            <a:prstGeom prst="cub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chemeClr val="dk1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E40A71-59AE-429B-A26B-576F38D52331}"/>
              </a:ext>
            </a:extLst>
          </p:cNvPr>
          <p:cNvSpPr/>
          <p:nvPr/>
        </p:nvSpPr>
        <p:spPr>
          <a:xfrm>
            <a:off x="6782955" y="1740279"/>
            <a:ext cx="800219" cy="27699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컨테이너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1FC1E9-5D33-43ED-AE73-1BF2DBA65D0C}"/>
              </a:ext>
            </a:extLst>
          </p:cNvPr>
          <p:cNvSpPr/>
          <p:nvPr/>
        </p:nvSpPr>
        <p:spPr>
          <a:xfrm rot="2608488">
            <a:off x="6629520" y="1482330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66A948-9639-4749-9829-9172254C3A49}"/>
              </a:ext>
            </a:extLst>
          </p:cNvPr>
          <p:cNvSpPr/>
          <p:nvPr/>
        </p:nvSpPr>
        <p:spPr>
          <a:xfrm rot="2608488">
            <a:off x="7078560" y="1482329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2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C883AAD-CD45-4E41-AC71-D6FB0120E571}"/>
              </a:ext>
            </a:extLst>
          </p:cNvPr>
          <p:cNvSpPr/>
          <p:nvPr/>
        </p:nvSpPr>
        <p:spPr>
          <a:xfrm rot="2608488">
            <a:off x="7508859" y="1482329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3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66539E-6FC6-409F-8593-4F91386B5C81}"/>
              </a:ext>
            </a:extLst>
          </p:cNvPr>
          <p:cNvSpPr/>
          <p:nvPr/>
        </p:nvSpPr>
        <p:spPr>
          <a:xfrm>
            <a:off x="6583092" y="670498"/>
            <a:ext cx="143500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앱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+ OS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실행환경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4F92B01-C850-49F5-99CE-92C53711C019}"/>
              </a:ext>
            </a:extLst>
          </p:cNvPr>
          <p:cNvSpPr/>
          <p:nvPr/>
        </p:nvSpPr>
        <p:spPr>
          <a:xfrm rot="18552241">
            <a:off x="6618118" y="1138798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웹서버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AA13CD-F40A-4BFD-9207-21FECFC27D85}"/>
              </a:ext>
            </a:extLst>
          </p:cNvPr>
          <p:cNvSpPr/>
          <p:nvPr/>
        </p:nvSpPr>
        <p:spPr>
          <a:xfrm rot="18552241">
            <a:off x="7044711" y="1111746"/>
            <a:ext cx="7040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AI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서버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5EF3D-CC00-47E8-B9D8-37919977D284}"/>
              </a:ext>
            </a:extLst>
          </p:cNvPr>
          <p:cNvSpPr/>
          <p:nvPr/>
        </p:nvSpPr>
        <p:spPr>
          <a:xfrm rot="18552241">
            <a:off x="7434917" y="1040250"/>
            <a:ext cx="85472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보안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서버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A44F1F-3F7F-4140-A0B7-247FB90105C2}"/>
              </a:ext>
            </a:extLst>
          </p:cNvPr>
          <p:cNvSpPr/>
          <p:nvPr/>
        </p:nvSpPr>
        <p:spPr>
          <a:xfrm>
            <a:off x="781050" y="4725144"/>
            <a:ext cx="1995097" cy="8382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E18908-5110-4197-A86C-ACE013E7250B}"/>
              </a:ext>
            </a:extLst>
          </p:cNvPr>
          <p:cNvSpPr/>
          <p:nvPr/>
        </p:nvSpPr>
        <p:spPr>
          <a:xfrm>
            <a:off x="6125761" y="4980322"/>
            <a:ext cx="2262663" cy="478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C27325-61E4-4950-B7A5-5994284250A3}"/>
              </a:ext>
            </a:extLst>
          </p:cNvPr>
          <p:cNvSpPr/>
          <p:nvPr/>
        </p:nvSpPr>
        <p:spPr>
          <a:xfrm rot="18552241">
            <a:off x="306220" y="1463020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웹서버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8EB22E7-DD6B-4BF5-866D-8E88CFBA30CE}"/>
              </a:ext>
            </a:extLst>
          </p:cNvPr>
          <p:cNvSpPr/>
          <p:nvPr/>
        </p:nvSpPr>
        <p:spPr>
          <a:xfrm rot="18552241">
            <a:off x="1692306" y="1253659"/>
            <a:ext cx="7040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AI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서버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61C53C-D206-4821-AD3A-46F05F8006A3}"/>
              </a:ext>
            </a:extLst>
          </p:cNvPr>
          <p:cNvSpPr/>
          <p:nvPr/>
        </p:nvSpPr>
        <p:spPr>
          <a:xfrm rot="18552241">
            <a:off x="2169949" y="1242009"/>
            <a:ext cx="85472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보안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서버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1F2485-905A-475F-A33D-BC3A58C9F581}"/>
              </a:ext>
            </a:extLst>
          </p:cNvPr>
          <p:cNvSpPr/>
          <p:nvPr/>
        </p:nvSpPr>
        <p:spPr>
          <a:xfrm>
            <a:off x="3106468" y="1546367"/>
            <a:ext cx="27671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        웹서버 이미지 크기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rgbClr val="00B050"/>
                </a:solidFill>
              </a:rPr>
              <a:t>기존</a:t>
            </a:r>
            <a:r>
              <a:rPr lang="en-US" altLang="ko-KR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서버 </a:t>
            </a:r>
            <a:r>
              <a:rPr lang="en-US" altLang="ko-KR" sz="1100" b="1" dirty="0">
                <a:solidFill>
                  <a:srgbClr val="00B050"/>
                </a:solidFill>
              </a:rPr>
              <a:t>Image </a:t>
            </a:r>
            <a:r>
              <a:rPr lang="ko-KR" altLang="en-US" sz="1100" b="1" dirty="0">
                <a:solidFill>
                  <a:srgbClr val="00B050"/>
                </a:solidFill>
              </a:rPr>
              <a:t>크기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ko-KR" altLang="en-US" sz="1100" b="1" dirty="0">
                <a:solidFill>
                  <a:srgbClr val="00B050"/>
                </a:solidFill>
              </a:rPr>
              <a:t>다른 부분만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D884B2-38E0-4E17-8F9D-18DD396A37F3}"/>
              </a:ext>
            </a:extLst>
          </p:cNvPr>
          <p:cNvSpPr/>
          <p:nvPr/>
        </p:nvSpPr>
        <p:spPr>
          <a:xfrm>
            <a:off x="3431937" y="2178715"/>
            <a:ext cx="20489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        오버헤드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rgbClr val="00B050"/>
                </a:solidFill>
              </a:rPr>
              <a:t>하드웨어 </a:t>
            </a:r>
            <a:r>
              <a:rPr lang="en-US" altLang="ko-KR" sz="1100" b="1" dirty="0">
                <a:solidFill>
                  <a:srgbClr val="00B050"/>
                </a:solidFill>
              </a:rPr>
              <a:t>Emulate 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altLang="ko-KR" sz="1100" b="1" dirty="0">
                <a:solidFill>
                  <a:srgbClr val="00B050"/>
                </a:solidFill>
              </a:rPr>
              <a:t>None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AB62C5-81B2-464E-97C8-53C079F4BCE5}"/>
              </a:ext>
            </a:extLst>
          </p:cNvPr>
          <p:cNvSpPr/>
          <p:nvPr/>
        </p:nvSpPr>
        <p:spPr>
          <a:xfrm>
            <a:off x="4104963" y="2793446"/>
            <a:ext cx="21900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집적도             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rgbClr val="00B050"/>
                </a:solidFill>
              </a:rPr>
              <a:t>N</a:t>
            </a:r>
            <a:r>
              <a:rPr lang="ko-KR" altLang="en-US" sz="1100" b="1" dirty="0">
                <a:solidFill>
                  <a:srgbClr val="00B050"/>
                </a:solidFill>
              </a:rPr>
              <a:t>개 </a:t>
            </a:r>
            <a:r>
              <a:rPr lang="en-US" altLang="ko-KR" sz="1100" b="1" dirty="0">
                <a:solidFill>
                  <a:srgbClr val="00B050"/>
                </a:solidFill>
              </a:rPr>
              <a:t>OS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en-US" altLang="ko-KR" sz="1100" b="1" dirty="0">
                <a:solidFill>
                  <a:srgbClr val="00B050"/>
                </a:solidFill>
              </a:rPr>
              <a:t>1</a:t>
            </a:r>
            <a:r>
              <a:rPr lang="ko-KR" altLang="en-US" sz="1100" b="1" dirty="0">
                <a:solidFill>
                  <a:srgbClr val="00B050"/>
                </a:solidFill>
              </a:rPr>
              <a:t>개 </a:t>
            </a:r>
            <a:r>
              <a:rPr lang="en-US" altLang="ko-KR" sz="1100" b="1" dirty="0">
                <a:solidFill>
                  <a:srgbClr val="00B050"/>
                </a:solidFill>
              </a:rPr>
              <a:t>OS + N</a:t>
            </a:r>
            <a:r>
              <a:rPr lang="ko-KR" altLang="en-US" sz="1100" b="1" dirty="0">
                <a:solidFill>
                  <a:srgbClr val="00B050"/>
                </a:solidFill>
              </a:rPr>
              <a:t>개 </a:t>
            </a:r>
            <a:r>
              <a:rPr lang="en-US" altLang="ko-KR" sz="1100" b="1" dirty="0">
                <a:solidFill>
                  <a:srgbClr val="00B050"/>
                </a:solidFill>
              </a:rPr>
              <a:t>Diff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8671C6-C523-4E02-98FA-452C64E563D5}"/>
              </a:ext>
            </a:extLst>
          </p:cNvPr>
          <p:cNvSpPr/>
          <p:nvPr/>
        </p:nvSpPr>
        <p:spPr>
          <a:xfrm>
            <a:off x="3947652" y="5733009"/>
            <a:ext cx="1311578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b="1" i="1" dirty="0">
                <a:solidFill>
                  <a:srgbClr val="00B0F0"/>
                </a:solidFill>
                <a:latin typeface="Lato"/>
              </a:rPr>
              <a:t>물리적인 서버</a:t>
            </a:r>
            <a:endParaRPr lang="ko-KR" altLang="en-US" sz="1400" i="1" dirty="0">
              <a:solidFill>
                <a:srgbClr val="00B0F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E8CAA3-9A27-432F-811E-F59A2D1F67DD}"/>
              </a:ext>
            </a:extLst>
          </p:cNvPr>
          <p:cNvSpPr/>
          <p:nvPr/>
        </p:nvSpPr>
        <p:spPr>
          <a:xfrm rot="16200000">
            <a:off x="3540546" y="4533715"/>
            <a:ext cx="1128835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b="1" i="1">
                <a:solidFill>
                  <a:srgbClr val="00B0F0"/>
                </a:solidFill>
                <a:latin typeface="Lato"/>
              </a:rPr>
              <a:t>가상 서버</a:t>
            </a:r>
            <a:r>
              <a:rPr lang="en-US" altLang="ko-KR" sz="1400" b="1" i="1" dirty="0">
                <a:solidFill>
                  <a:srgbClr val="00B0F0"/>
                </a:solidFill>
                <a:latin typeface="Lato"/>
              </a:rPr>
              <a:t>-1</a:t>
            </a:r>
            <a:endParaRPr lang="ko-KR" altLang="en-US" sz="1400" i="1" dirty="0">
              <a:solidFill>
                <a:srgbClr val="00B0F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E89CCD-FB4C-4C62-904D-31D7A12BC8D1}"/>
              </a:ext>
            </a:extLst>
          </p:cNvPr>
          <p:cNvSpPr/>
          <p:nvPr/>
        </p:nvSpPr>
        <p:spPr>
          <a:xfrm rot="16200000">
            <a:off x="4559362" y="4533715"/>
            <a:ext cx="1132041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b="1" i="1" dirty="0">
                <a:solidFill>
                  <a:srgbClr val="00B0F0"/>
                </a:solidFill>
                <a:latin typeface="Lato"/>
              </a:rPr>
              <a:t>가상 서버</a:t>
            </a:r>
            <a:r>
              <a:rPr lang="en-US" altLang="ko-KR" sz="1400" b="1" i="1" dirty="0">
                <a:solidFill>
                  <a:srgbClr val="00B0F0"/>
                </a:solidFill>
                <a:latin typeface="Lato"/>
              </a:rPr>
              <a:t>-n</a:t>
            </a:r>
            <a:endParaRPr lang="ko-KR" altLang="en-US" sz="1400" i="1" dirty="0">
              <a:solidFill>
                <a:srgbClr val="00B0F0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9241AF5-A530-4CA0-AB79-95227BDA6411}"/>
              </a:ext>
            </a:extLst>
          </p:cNvPr>
          <p:cNvCxnSpPr>
            <a:stCxn id="76" idx="0"/>
            <a:endCxn id="81" idx="1"/>
          </p:cNvCxnSpPr>
          <p:nvPr/>
        </p:nvCxnSpPr>
        <p:spPr>
          <a:xfrm flipH="1" flipV="1">
            <a:off x="4104964" y="5252021"/>
            <a:ext cx="498477" cy="480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B38D385-9DAF-4352-8EB1-DEEE92717193}"/>
              </a:ext>
            </a:extLst>
          </p:cNvPr>
          <p:cNvCxnSpPr>
            <a:stCxn id="82" idx="1"/>
            <a:endCxn id="76" idx="0"/>
          </p:cNvCxnSpPr>
          <p:nvPr/>
        </p:nvCxnSpPr>
        <p:spPr>
          <a:xfrm flipH="1">
            <a:off x="4603441" y="5253624"/>
            <a:ext cx="521942" cy="479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90B002-855E-4ACF-BABF-A1EEFC133826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4603441" y="5219726"/>
            <a:ext cx="23464" cy="513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DBC4157-8835-4D60-9C0F-C710ACB01CD1}"/>
              </a:ext>
            </a:extLst>
          </p:cNvPr>
          <p:cNvSpPr txBox="1"/>
          <p:nvPr/>
        </p:nvSpPr>
        <p:spPr>
          <a:xfrm>
            <a:off x="4375874" y="446440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</a:t>
            </a:r>
            <a:r>
              <a:rPr lang="en-US" altLang="ko-KR"/>
              <a:t>. .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EA55B9B-4E8E-45D9-87E2-6440693FB2FF}"/>
              </a:ext>
            </a:extLst>
          </p:cNvPr>
          <p:cNvSpPr/>
          <p:nvPr/>
        </p:nvSpPr>
        <p:spPr>
          <a:xfrm>
            <a:off x="5783824" y="3557389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2013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7204BF-9484-48BF-A510-B2F08012C904}"/>
              </a:ext>
            </a:extLst>
          </p:cNvPr>
          <p:cNvSpPr/>
          <p:nvPr/>
        </p:nvSpPr>
        <p:spPr>
          <a:xfrm>
            <a:off x="3677121" y="836712"/>
            <a:ext cx="22156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시작 및 종료 속도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rgbClr val="00B050"/>
                </a:solidFill>
              </a:rPr>
              <a:t>OS </a:t>
            </a:r>
            <a:r>
              <a:rPr lang="ko-KR" altLang="en-US" sz="1100" b="1" dirty="0">
                <a:solidFill>
                  <a:srgbClr val="00B050"/>
                </a:solidFill>
              </a:rPr>
              <a:t>부팅</a:t>
            </a:r>
            <a:r>
              <a:rPr lang="en-US" altLang="ko-KR" sz="1100" b="1" dirty="0">
                <a:solidFill>
                  <a:srgbClr val="00B050"/>
                </a:solidFill>
              </a:rPr>
              <a:t>/</a:t>
            </a:r>
            <a:r>
              <a:rPr lang="ko-KR" altLang="en-US" sz="1100" b="1" dirty="0">
                <a:solidFill>
                  <a:srgbClr val="00B050"/>
                </a:solidFill>
              </a:rPr>
              <a:t>종료 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&lt; </a:t>
            </a:r>
            <a:r>
              <a:rPr lang="ko-KR" altLang="en-US" sz="1100" b="1" dirty="0">
                <a:solidFill>
                  <a:srgbClr val="00B050"/>
                </a:solidFill>
              </a:rPr>
              <a:t>앱 실행</a:t>
            </a:r>
            <a:r>
              <a:rPr lang="en-US" altLang="ko-KR" sz="1100" b="1" dirty="0">
                <a:solidFill>
                  <a:srgbClr val="00B050"/>
                </a:solidFill>
              </a:rPr>
              <a:t>/</a:t>
            </a:r>
            <a:r>
              <a:rPr lang="ko-KR" altLang="en-US" sz="1100" b="1" dirty="0">
                <a:solidFill>
                  <a:srgbClr val="00B050"/>
                </a:solidFill>
              </a:rPr>
              <a:t>종료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A9D6BB-82A6-4ABD-876D-AF15BA91A8A1}"/>
              </a:ext>
            </a:extLst>
          </p:cNvPr>
          <p:cNvSpPr/>
          <p:nvPr/>
        </p:nvSpPr>
        <p:spPr>
          <a:xfrm>
            <a:off x="400736" y="3574863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Spoqa Han Sans"/>
              </a:rPr>
              <a:t>1998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30F016-4048-4F9D-843A-EA9808B51A92}"/>
              </a:ext>
            </a:extLst>
          </p:cNvPr>
          <p:cNvSpPr/>
          <p:nvPr/>
        </p:nvSpPr>
        <p:spPr>
          <a:xfrm>
            <a:off x="5584284" y="3329272"/>
            <a:ext cx="6983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Docker</a:t>
            </a:r>
            <a:endParaRPr lang="ko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DBC326-882A-458B-8E9D-66E7BE132F28}"/>
              </a:ext>
            </a:extLst>
          </p:cNvPr>
          <p:cNvSpPr/>
          <p:nvPr/>
        </p:nvSpPr>
        <p:spPr>
          <a:xfrm>
            <a:off x="118346" y="3337393"/>
            <a:ext cx="786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VMware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78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서버용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en-US" altLang="ko-KR" dirty="0">
                <a:solidFill>
                  <a:srgbClr val="C00000"/>
                </a:solidFill>
              </a:rPr>
              <a:t>+ </a:t>
            </a:r>
            <a:r>
              <a:rPr lang="el-GR" altLang="ko-KR" sz="3600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α</a:t>
            </a:r>
            <a:r>
              <a:rPr lang="en-US" altLang="ko-KR" dirty="0">
                <a:solidFill>
                  <a:srgbClr val="C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/>
              <a:t>기술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7A66D3-130E-4173-B54D-E00C27202313}"/>
              </a:ext>
            </a:extLst>
          </p:cNvPr>
          <p:cNvSpPr txBox="1"/>
          <p:nvPr/>
        </p:nvSpPr>
        <p:spPr>
          <a:xfrm>
            <a:off x="2802510" y="908720"/>
            <a:ext cx="3353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solidFill>
                  <a:srgbClr val="00B0F0"/>
                </a:solidFill>
                <a:latin typeface="Nanum Gothic"/>
              </a:rPr>
              <a:t>컨테이너 기술들</a:t>
            </a:r>
            <a:endParaRPr lang="ko-KR" altLang="en-US" sz="2800" b="1" dirty="0">
              <a:solidFill>
                <a:srgbClr val="00B0F0"/>
              </a:solidFill>
              <a:latin typeface="Nanum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A6640-0C89-453A-88BB-AFE8E18B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8" y="1628800"/>
            <a:ext cx="6060124" cy="3366736"/>
          </a:xfrm>
          <a:prstGeom prst="rect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8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10200</TotalTime>
  <Words>753</Words>
  <Application>Microsoft Office PowerPoint</Application>
  <PresentationFormat>화면 슬라이드 쇼(4:3)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-apple-system</vt:lpstr>
      <vt:lpstr>Lato</vt:lpstr>
      <vt:lpstr>Nanum Gothic</vt:lpstr>
      <vt:lpstr>Noto Sans KR</vt:lpstr>
      <vt:lpstr>Spoqa Han Sans</vt:lpstr>
      <vt:lpstr>굴림</vt:lpstr>
      <vt:lpstr>나눔바른고딕</vt:lpstr>
      <vt:lpstr>맑은 고딕</vt:lpstr>
      <vt:lpstr>맑은 고딕 Semilight</vt:lpstr>
      <vt:lpstr>Arial</vt:lpstr>
      <vt:lpstr>Wingdings</vt:lpstr>
      <vt:lpstr>Office 테마</vt:lpstr>
      <vt:lpstr>6. OS의 발전 과정과 핵심 개념-II</vt:lpstr>
      <vt:lpstr>서버 OS의 발전 과정</vt:lpstr>
      <vt:lpstr>서버 OS의 역사</vt:lpstr>
      <vt:lpstr>서버 OS의 역사</vt:lpstr>
      <vt:lpstr>서버 OS의 역사</vt:lpstr>
      <vt:lpstr>서버용 OS 발전 역사</vt:lpstr>
      <vt:lpstr>서버들을 위한 OS의 발전 과정</vt:lpstr>
      <vt:lpstr>서버용 OS + α 기술</vt:lpstr>
      <vt:lpstr>서버용 OS + α 기술</vt:lpstr>
      <vt:lpstr>클라우드(Cloud) 기술의 역사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Dedup 기반 스마트 가상데스크탑 상용화 기술 개발</dc:title>
  <dc:creator>cube042</dc:creator>
  <cp:lastModifiedBy>cube380</cp:lastModifiedBy>
  <cp:revision>391</cp:revision>
  <dcterms:created xsi:type="dcterms:W3CDTF">2017-02-19T01:51:15Z</dcterms:created>
  <dcterms:modified xsi:type="dcterms:W3CDTF">2022-04-10T15:36:40Z</dcterms:modified>
</cp:coreProperties>
</file>