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62" r:id="rId7"/>
    <p:sldId id="272" r:id="rId8"/>
    <p:sldId id="263" r:id="rId9"/>
    <p:sldId id="273" r:id="rId10"/>
    <p:sldId id="274" r:id="rId11"/>
    <p:sldId id="275" r:id="rId12"/>
    <p:sldId id="276" r:id="rId13"/>
    <p:sldId id="271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9" autoAdjust="0"/>
    <p:restoredTop sz="94660"/>
  </p:normalViewPr>
  <p:slideViewPr>
    <p:cSldViewPr snapToGrid="0">
      <p:cViewPr>
        <p:scale>
          <a:sx n="100" d="100"/>
          <a:sy n="100" d="100"/>
        </p:scale>
        <p:origin x="209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Report 11</a:t>
            </a:r>
            <a:r>
              <a:rPr lang="ko-KR" altLang="en-US" dirty="0"/>
              <a:t>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7CDE13-BC04-7731-FF33-D8F2C5085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90" y="735125"/>
            <a:ext cx="10407736" cy="349326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"===================================================================================================================================================================================="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-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원호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본봉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직급수당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업무수당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개인공제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세금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지급액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"===================================================================================================================================================================================="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%4s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%4s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%5s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%1d - %1d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%1s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 %,9d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%,9d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%,9d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%,9d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 %,9d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  %,9d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bohun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personal_benefit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"===================================================================================================================================================================================="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2D035-F2B5-827A-FC7C-78315E0C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8389"/>
            <a:ext cx="12192000" cy="26637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1B48AD-343D-B059-5D57-E42B48093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873" y="578887"/>
            <a:ext cx="3757127" cy="364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9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느낀 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프로그램을 완성해서 최적화를 진행하면서 </a:t>
            </a:r>
            <a:r>
              <a:rPr lang="ko-KR" altLang="en-US" sz="2200" b="1" dirty="0" err="1"/>
              <a:t>조잡하다라고</a:t>
            </a:r>
            <a:r>
              <a:rPr lang="ko-KR" altLang="en-US" sz="2200" b="1" dirty="0"/>
              <a:t> 느꼈는데 처음에 배열 선정에서</a:t>
            </a:r>
            <a:endParaRPr lang="en-US" altLang="ko-KR" sz="2200" b="1" dirty="0"/>
          </a:p>
          <a:p>
            <a:r>
              <a:rPr lang="en-US" altLang="ko-KR" sz="2200" b="1" dirty="0"/>
              <a:t>   </a:t>
            </a:r>
            <a:r>
              <a:rPr lang="ko-KR" altLang="en-US" sz="2200" b="1" dirty="0"/>
              <a:t>실수를 하였다는 것을 </a:t>
            </a:r>
            <a:r>
              <a:rPr lang="ko-KR" altLang="en-US" sz="2200" b="1" dirty="0" err="1"/>
              <a:t>깨달았다</a:t>
            </a:r>
            <a:r>
              <a:rPr lang="en-US" altLang="ko-KR" sz="2200" b="1" dirty="0"/>
              <a:t>.</a:t>
            </a:r>
          </a:p>
          <a:p>
            <a:endParaRPr lang="en-US" altLang="ko-KR" sz="22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배열을 만들 때 프로그램에서 필요한 배열이 무엇이 있는지 선정을 잘 해야 프로그램을</a:t>
            </a:r>
            <a:endParaRPr lang="en-US" altLang="ko-KR" sz="2200" b="1" dirty="0"/>
          </a:p>
          <a:p>
            <a:r>
              <a:rPr lang="en-US" altLang="ko-KR" sz="2200" b="1" dirty="0"/>
              <a:t>   </a:t>
            </a:r>
            <a:r>
              <a:rPr lang="ko-KR" altLang="en-US" sz="2200" b="1" dirty="0"/>
              <a:t>작성하면서 번거로움과 프로그램의 최적화가 쉽다는 것을 알게 되었다</a:t>
            </a:r>
            <a:r>
              <a:rPr lang="en-US" altLang="ko-KR" sz="2200" b="1" dirty="0"/>
              <a:t>.</a:t>
            </a:r>
          </a:p>
          <a:p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192276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다음과 같이 어느 회사 사원들의 인사 기록이 다음과 같다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다음의 급 호봉 계산표와 세금 계산표를 이용하여 급여 명세서를 인쇄하는 </a:t>
            </a:r>
            <a:r>
              <a:rPr lang="en-US" altLang="ko-KR" sz="2400" b="1" dirty="0"/>
              <a:t>Program</a:t>
            </a:r>
            <a:r>
              <a:rPr lang="ko-KR" altLang="en-US" sz="2400" b="1" dirty="0"/>
              <a:t>을 작성하여라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 </a:t>
            </a:r>
            <a:r>
              <a:rPr lang="en-US" altLang="ko-KR" sz="2200" b="1" dirty="0"/>
              <a:t>· </a:t>
            </a: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String[10][2] person 					// </a:t>
            </a:r>
            <a:r>
              <a:rPr lang="ko-KR" altLang="en-US" sz="2200" b="1" dirty="0"/>
              <a:t>사번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이름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Int[10][6] data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						// </a:t>
            </a:r>
            <a:r>
              <a:rPr lang="ko-KR" altLang="en-US" sz="2200" b="1" dirty="0"/>
              <a:t>부서코드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보훈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급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호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									</a:t>
            </a:r>
            <a:r>
              <a:rPr lang="ko-KR" altLang="en-US" sz="2200" b="1" dirty="0"/>
              <a:t>공제액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기본공제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int[] department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						// </a:t>
            </a:r>
            <a:r>
              <a:rPr lang="ko-KR" altLang="en-US" sz="2200" b="1" dirty="0"/>
              <a:t>부서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Int[] </a:t>
            </a:r>
            <a:r>
              <a:rPr lang="en-US" altLang="ko-KR" sz="2200" b="1" dirty="0" err="1"/>
              <a:t>bohun</a:t>
            </a:r>
            <a:r>
              <a:rPr lang="en-US" altLang="ko-KR" sz="2200" b="1" dirty="0"/>
              <a:t>							// </a:t>
            </a:r>
            <a:r>
              <a:rPr lang="ko-KR" altLang="en-US" sz="2200" b="1" dirty="0"/>
              <a:t>원호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Int[] salary							// </a:t>
            </a:r>
            <a:r>
              <a:rPr lang="ko-KR" altLang="en-US" sz="2200" b="1" dirty="0"/>
              <a:t>본봉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Int[] </a:t>
            </a:r>
            <a:r>
              <a:rPr lang="en-US" altLang="ko-KR" sz="2200" b="1" dirty="0" err="1"/>
              <a:t>grade_salary</a:t>
            </a:r>
            <a:r>
              <a:rPr lang="en-US" altLang="ko-KR" sz="2200" b="1" dirty="0"/>
              <a:t>						// </a:t>
            </a:r>
            <a:r>
              <a:rPr lang="ko-KR" altLang="en-US" sz="2200" b="1" dirty="0"/>
              <a:t>직급수당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Int[] </a:t>
            </a:r>
            <a:r>
              <a:rPr lang="en-US" altLang="ko-KR" sz="2200" b="1" dirty="0" err="1"/>
              <a:t>department_salary</a:t>
            </a:r>
            <a:r>
              <a:rPr lang="en-US" altLang="ko-KR" sz="2200" b="1" dirty="0"/>
              <a:t>					// </a:t>
            </a:r>
            <a:r>
              <a:rPr lang="ko-KR" altLang="en-US" sz="2200" b="1" dirty="0"/>
              <a:t>업무수당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Int[] </a:t>
            </a:r>
            <a:r>
              <a:rPr lang="en-US" altLang="ko-KR" sz="2200" b="1" dirty="0" err="1"/>
              <a:t>personal_benefit</a:t>
            </a:r>
            <a:r>
              <a:rPr lang="en-US" altLang="ko-KR" sz="2200" b="1" dirty="0"/>
              <a:t>					// </a:t>
            </a:r>
            <a:r>
              <a:rPr lang="ko-KR" altLang="en-US" sz="2200" b="1" dirty="0"/>
              <a:t>개인공제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Int[] tax							// </a:t>
            </a:r>
            <a:r>
              <a:rPr lang="ko-KR" altLang="en-US" sz="2200" b="1" dirty="0"/>
              <a:t>세금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Int[] pay							// </a:t>
            </a:r>
            <a:r>
              <a:rPr lang="ko-KR" altLang="en-US" sz="2200" b="1" dirty="0"/>
              <a:t>지급액</a:t>
            </a:r>
            <a:endParaRPr lang="en-US" altLang="ko-KR" sz="2200" b="1" dirty="0"/>
          </a:p>
          <a:p>
            <a:pPr lvl="2"/>
            <a:r>
              <a:rPr lang="ko-KR" altLang="en-US" sz="2200" b="1" dirty="0"/>
              <a:t> 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214198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200" b="1" dirty="0"/>
              <a:t>기본공제</a:t>
            </a:r>
            <a:r>
              <a:rPr lang="en-US" altLang="ko-KR" sz="2200" b="1" dirty="0"/>
              <a:t> = </a:t>
            </a:r>
            <a:r>
              <a:rPr lang="ko-KR" altLang="en-US" sz="2200" b="1" dirty="0"/>
              <a:t>본봉 </a:t>
            </a:r>
            <a:r>
              <a:rPr lang="en-US" altLang="ko-KR" sz="2200" b="1" dirty="0"/>
              <a:t>+ </a:t>
            </a:r>
            <a:r>
              <a:rPr lang="ko-KR" altLang="en-US" sz="2200" b="1" dirty="0"/>
              <a:t>직급수당 </a:t>
            </a:r>
            <a:r>
              <a:rPr lang="en-US" altLang="ko-KR" sz="2200" b="1" dirty="0"/>
              <a:t>+ </a:t>
            </a:r>
            <a:r>
              <a:rPr lang="ko-KR" altLang="en-US" sz="2200" b="1" dirty="0"/>
              <a:t>업무수당 </a:t>
            </a:r>
            <a:r>
              <a:rPr lang="en-US" altLang="ko-KR" sz="2200" b="1" dirty="0"/>
              <a:t>* 3%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200" b="1" dirty="0"/>
              <a:t>개인공제 </a:t>
            </a:r>
            <a:r>
              <a:rPr lang="en-US" altLang="ko-KR" sz="2200" b="1" dirty="0"/>
              <a:t>= </a:t>
            </a:r>
            <a:r>
              <a:rPr lang="ko-KR" altLang="en-US" sz="2200" b="1" dirty="0"/>
              <a:t> 공제액 </a:t>
            </a:r>
            <a:r>
              <a:rPr lang="en-US" altLang="ko-KR" sz="2200" b="1" dirty="0"/>
              <a:t>+ </a:t>
            </a:r>
            <a:r>
              <a:rPr lang="ko-KR" altLang="en-US" sz="2200" b="1" dirty="0"/>
              <a:t>기본공제</a:t>
            </a:r>
            <a:endParaRPr lang="en-US" altLang="ko-KR" sz="22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200" b="1" dirty="0"/>
              <a:t>지급액 </a:t>
            </a:r>
            <a:r>
              <a:rPr lang="en-US" altLang="ko-KR" sz="2200" b="1" dirty="0"/>
              <a:t>= </a:t>
            </a:r>
            <a:r>
              <a:rPr lang="ko-KR" altLang="en-US" sz="2200" b="1" dirty="0"/>
              <a:t>본봉 </a:t>
            </a:r>
            <a:r>
              <a:rPr lang="en-US" altLang="ko-KR" sz="2200" b="1" dirty="0"/>
              <a:t>+ </a:t>
            </a:r>
            <a:r>
              <a:rPr lang="ko-KR" altLang="en-US" sz="2200" b="1" dirty="0"/>
              <a:t>직급수당 </a:t>
            </a:r>
            <a:r>
              <a:rPr lang="en-US" altLang="ko-KR" sz="2200" b="1" dirty="0"/>
              <a:t>+ </a:t>
            </a:r>
            <a:r>
              <a:rPr lang="ko-KR" altLang="en-US" sz="2200" b="1" dirty="0"/>
              <a:t>업무수당 </a:t>
            </a:r>
            <a:r>
              <a:rPr lang="en-US" altLang="ko-KR" sz="2200" b="1" dirty="0"/>
              <a:t>– </a:t>
            </a:r>
            <a:r>
              <a:rPr lang="ko-KR" altLang="en-US" sz="2200" b="1" dirty="0"/>
              <a:t>개인공제 </a:t>
            </a:r>
            <a:r>
              <a:rPr lang="en-US" altLang="ko-KR" sz="2200" b="1" dirty="0"/>
              <a:t>- </a:t>
            </a:r>
            <a:r>
              <a:rPr lang="ko-KR" altLang="en-US" sz="2200" b="1" dirty="0"/>
              <a:t>세금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189965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</a:t>
            </a:r>
            <a:endParaRPr lang="ko-KR" altLang="en-US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992E5F-5B82-2DAB-70DD-E685628A3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881109"/>
            <a:ext cx="11033090" cy="5632311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week11_Report1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[10][2]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"0216"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김진용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"1111"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김선민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"2222"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김익주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"3333"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오정민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"4444"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김광호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"5555"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이순주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"6666"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설재승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"7777"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김진형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"8888"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"9999"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하피제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|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[10][6];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부서코드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|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) |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|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|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공제액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|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기본공제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"=================================================================="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이름을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사원의 사번을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ID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사번은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자여야 합니다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6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4E66180-C28F-9E92-5219-16C037DCC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881109"/>
            <a:ext cx="11130742" cy="565539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부서코드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사원의 부서코드를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부서코드는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[ 1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경리팀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2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인사팀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3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영업팀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4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5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보훈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사원의 보훈의 여부를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('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 = 1, 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 = 0): 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bohun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bohun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||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bohun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bohun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보훈대상자 구분은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[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보훈대상자가 아니면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'0'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보훈대상자가 맞으면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'1' 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사원의 직급을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직급은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[ 1 ~ 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168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4E66180-C28F-9E92-5219-16C037DCC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881109"/>
            <a:ext cx="11130742" cy="397031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호봉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사원의 호봉을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clas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clas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clas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clas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호봉은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[ 1 ~ 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공제액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사원의 공제액을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benefit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benefit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benefit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300000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benefit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공제액은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[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300,000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까지 저축 가능합니다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042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4E66180-C28F-9E92-5219-16C037DCC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878301"/>
            <a:ext cx="2740111" cy="510139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부서코드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경리과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인사과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영업팀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원호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bohun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bohun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?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본봉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1250000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1200000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1150000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1100000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1050000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</a:t>
            </a:r>
            <a:endParaRPr lang="ko-KR" altLang="en-US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29C907D-25DD-A76E-D040-C6AB81F81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908" y="24222"/>
            <a:ext cx="2740111" cy="5955476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950000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925000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900000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875000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850000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750000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725000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700000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675000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650000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EBEBEB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직급수당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300000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200000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100000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87562DF-A8EE-F05B-7D0F-FF5C7B508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227" y="24222"/>
            <a:ext cx="2740111" cy="7017306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업무수당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250000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250000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350000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350000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300000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개인공제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personal_benefit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 *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0.03f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personal_benefit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EBEBEB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세금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+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+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 -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personal_benefit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&gt;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700000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700000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*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0.03f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700000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&amp;&amp;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&lt;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800000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*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0.05f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800000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&amp;&amp;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&lt;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1000000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*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0.07f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*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0.09f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4C37147-6EDD-0AF1-89CE-EE2105883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DA078D0-B890-A643-0A8C-522333943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754" y="24222"/>
            <a:ext cx="2740111" cy="923330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지급액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personal_benefit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3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4E66180-C28F-9E92-5219-16C037DCC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947552"/>
            <a:ext cx="2740111" cy="3693319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배열을 기준으로 한 버블 정렬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 교환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tempPay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다른 배열에 대응하는 요소 교환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부서 교환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tempDepartment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사원 번호 교환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tempPersonID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tempPersonID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사원 이름 교환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tempPersonNAME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tempPersonNAME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</a:t>
            </a:r>
            <a:endParaRPr lang="ko-KR" altLang="en-US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29C907D-25DD-A76E-D040-C6AB81F81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258" y="575413"/>
            <a:ext cx="2740111" cy="6047809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본봉 교환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tempGrade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tempClas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tempClas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tempBohun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tempBohun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tempSalary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직급수당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업무수당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개인공제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지급액 교환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tempGradeSalary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tempGradeSalary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tempDepartmentSalary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department_salary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tempDepartmentSalary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tempPersonalBenefit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personal_benefit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personal_benefit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personal_benefit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personal_benefit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tempPersonalBenefit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tempTax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4C37147-6EDD-0AF1-89CE-EE2105883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3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customXml/itemProps3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3524</Words>
  <Application>Microsoft Office PowerPoint</Application>
  <PresentationFormat>와이드스크린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 Unicode MS</vt:lpstr>
      <vt:lpstr>맑은 고딕</vt:lpstr>
      <vt:lpstr>Arial</vt:lpstr>
      <vt:lpstr>Wingdings</vt:lpstr>
      <vt:lpstr>Office 테마</vt:lpstr>
      <vt:lpstr>프로그래밍언어활용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216</cp:revision>
  <dcterms:created xsi:type="dcterms:W3CDTF">2023-09-03T09:11:18Z</dcterms:created>
  <dcterms:modified xsi:type="dcterms:W3CDTF">2023-11-14T12:18:44Z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