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Java Report </a:t>
            </a:r>
            <a:r>
              <a:rPr lang="ko-KR" altLang="en-US"/>
              <a:t>중간평가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수행평가 </a:t>
            </a:r>
            <a:r>
              <a:rPr lang="en-US" altLang="ko-KR" sz="3600"/>
              <a:t>3</a:t>
            </a:r>
            <a:endParaRPr lang="ko-KR" altLang="en-US" sz="360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911A68-D8AA-9ADA-FBF1-9F17EE8AE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35" y="1155249"/>
            <a:ext cx="11071653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높이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X m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 곳에서 공이 떨어지면 그의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2/3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되는 곳까지 다시 튀어 오른다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//10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 만에 멈추었다면 공이 움직인 총 거리를 계산하는 프로그램을 작성하여라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 class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static void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(String[] args)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Scanner keyboard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Scanner(System.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double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int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bounces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double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공을 몇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m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낙하합니까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? 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 = keyboard.nextInt()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 += height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for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 &lt; bounces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i++)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height *=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2.0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/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3.0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 += height *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System.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공이 움직인 거리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= %,.2f m"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65CBF0-3071-A99E-AE2C-4620E90FE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3" r="8275" b="20212"/>
          <a:stretch/>
        </p:blipFill>
        <p:spPr>
          <a:xfrm>
            <a:off x="5708825" y="4666725"/>
            <a:ext cx="6483176" cy="21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2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71C507-49D8-A53A-9F92-90AA58254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6" t="34021" r="13408" b="4278"/>
          <a:stretch/>
        </p:blipFill>
        <p:spPr>
          <a:xfrm>
            <a:off x="2827637" y="2982097"/>
            <a:ext cx="6536726" cy="2409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수행평가 </a:t>
            </a:r>
            <a:r>
              <a:rPr lang="en-US" altLang="ko-KR" sz="3600"/>
              <a:t>1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/>
              <a:t>다음 조건에 의해 나이 </a:t>
            </a:r>
            <a:r>
              <a:rPr lang="en-US" altLang="ko-KR" sz="2200" b="1"/>
              <a:t>(age)</a:t>
            </a:r>
            <a:r>
              <a:rPr lang="ko-KR" altLang="en-US" sz="2200" b="1"/>
              <a:t>에 따른 체육관 입장료 계산하는 </a:t>
            </a:r>
            <a:r>
              <a:rPr lang="en-US" altLang="ko-KR" sz="2200" b="1"/>
              <a:t>Program</a:t>
            </a:r>
            <a:r>
              <a:rPr lang="ko-KR" altLang="en-US" sz="2200" b="1"/>
              <a:t>을 작성하여라</a:t>
            </a:r>
            <a:r>
              <a:rPr lang="en-US" altLang="ko-KR" sz="2200" b="1"/>
              <a:t>.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ko-KR" altLang="en-US" sz="2200"/>
              <a:t>조건 연산자를 이용</a:t>
            </a:r>
          </a:p>
        </p:txBody>
      </p:sp>
    </p:spTree>
    <p:extLst>
      <p:ext uri="{BB962C8B-B14F-4D97-AF65-F5344CB8AC3E}">
        <p14:creationId xmlns:p14="http://schemas.microsoft.com/office/powerpoint/2010/main" val="199726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수행평가 </a:t>
            </a:r>
            <a:r>
              <a:rPr lang="en-US" altLang="ko-KR" sz="3600"/>
              <a:t>1</a:t>
            </a:r>
            <a:endParaRPr lang="ko-KR" altLang="en-US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1152530"/>
            <a:ext cx="12282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/>
              <a:t>문제 분석</a:t>
            </a:r>
            <a:endParaRPr lang="en-US" altLang="ko-KR" sz="2200" b="1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/>
              <a:t>입력</a:t>
            </a:r>
            <a:endParaRPr lang="en-US" altLang="ko-KR" sz="2200" b="1"/>
          </a:p>
          <a:p>
            <a:pPr lvl="2"/>
            <a:r>
              <a:rPr lang="ko-KR" altLang="en-US" sz="2200" b="1"/>
              <a:t>나이 </a:t>
            </a:r>
            <a:r>
              <a:rPr lang="en-US" altLang="ko-KR" sz="2200" b="1"/>
              <a:t>(age) - int</a:t>
            </a:r>
          </a:p>
          <a:p>
            <a:pPr lvl="2"/>
            <a:endParaRPr lang="en-US" altLang="ko-KR" sz="2200" b="1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/>
              <a:t>출력</a:t>
            </a:r>
            <a:endParaRPr lang="en-US" altLang="ko-KR" sz="2200" b="1"/>
          </a:p>
          <a:p>
            <a:pPr lvl="1"/>
            <a:r>
              <a:rPr lang="en-US" altLang="ko-KR" sz="2200" b="1"/>
              <a:t>	</a:t>
            </a:r>
            <a:r>
              <a:rPr lang="ko-KR" altLang="en-US" sz="2200" b="1"/>
              <a:t>요금 </a:t>
            </a:r>
            <a:r>
              <a:rPr lang="en-US" altLang="ko-KR" sz="2200" b="1"/>
              <a:t>(fee) - String</a:t>
            </a:r>
          </a:p>
          <a:p>
            <a:pPr lvl="1"/>
            <a:endParaRPr lang="en-US" altLang="ko-KR" sz="2200" b="1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/>
              <a:t>계산 방법</a:t>
            </a:r>
            <a:endParaRPr lang="en-US" altLang="ko-KR" sz="2200" b="1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/>
              <a:t>18</a:t>
            </a:r>
            <a:r>
              <a:rPr lang="ko-KR" altLang="en-US" sz="2200" b="1"/>
              <a:t>세 </a:t>
            </a:r>
            <a:r>
              <a:rPr lang="en-US" altLang="ko-KR" sz="2200" b="1"/>
              <a:t>~</a:t>
            </a:r>
            <a:r>
              <a:rPr lang="ko-KR" altLang="en-US" sz="2200" b="1"/>
              <a:t> </a:t>
            </a:r>
            <a:r>
              <a:rPr lang="en-US" altLang="ko-KR" sz="2200" b="1"/>
              <a:t>		8,000</a:t>
            </a:r>
            <a:r>
              <a:rPr lang="ko-KR" altLang="en-US" sz="2200" b="1"/>
              <a:t>원</a:t>
            </a:r>
            <a:endParaRPr lang="en-US" altLang="ko-KR" sz="2200" b="1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/>
              <a:t>13</a:t>
            </a:r>
            <a:r>
              <a:rPr lang="ko-KR" altLang="en-US" sz="2200" b="1"/>
              <a:t>세 </a:t>
            </a:r>
            <a:r>
              <a:rPr lang="en-US" altLang="ko-KR" sz="2200" b="1"/>
              <a:t>~ 17</a:t>
            </a:r>
            <a:r>
              <a:rPr lang="ko-KR" altLang="en-US" sz="2200" b="1"/>
              <a:t>세 </a:t>
            </a:r>
            <a:r>
              <a:rPr lang="en-US" altLang="ko-KR" sz="2200" b="1"/>
              <a:t>	3,000</a:t>
            </a:r>
            <a:r>
              <a:rPr lang="ko-KR" altLang="en-US" sz="2200" b="1"/>
              <a:t>원</a:t>
            </a:r>
            <a:endParaRPr lang="en-US" altLang="ko-KR" sz="2200" b="1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/>
              <a:t>7</a:t>
            </a:r>
            <a:r>
              <a:rPr lang="ko-KR" altLang="en-US" sz="2200" b="1"/>
              <a:t>세</a:t>
            </a:r>
            <a:r>
              <a:rPr lang="en-US" altLang="ko-KR" sz="2200" b="1"/>
              <a:t> ~ 13</a:t>
            </a:r>
            <a:r>
              <a:rPr lang="ko-KR" altLang="en-US" sz="2200" b="1"/>
              <a:t>세</a:t>
            </a:r>
            <a:r>
              <a:rPr lang="en-US" altLang="ko-KR" sz="2200" b="1"/>
              <a:t>		1,000</a:t>
            </a:r>
            <a:r>
              <a:rPr lang="ko-KR" altLang="en-US" sz="2200" b="1"/>
              <a:t>원</a:t>
            </a:r>
            <a:endParaRPr lang="en-US" altLang="ko-KR" sz="2200" b="1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/>
              <a:t>~ 7</a:t>
            </a:r>
            <a:r>
              <a:rPr lang="ko-KR" altLang="en-US" sz="2200" b="1"/>
              <a:t>세 </a:t>
            </a:r>
            <a:r>
              <a:rPr lang="en-US" altLang="ko-KR" sz="2200" b="1"/>
              <a:t>		  </a:t>
            </a:r>
            <a:r>
              <a:rPr lang="ko-KR" altLang="en-US" sz="2200" b="1"/>
              <a:t>무료</a:t>
            </a:r>
            <a:endParaRPr lang="en-US" altLang="ko-KR" sz="2200" b="1"/>
          </a:p>
        </p:txBody>
      </p:sp>
    </p:spTree>
    <p:extLst>
      <p:ext uri="{BB962C8B-B14F-4D97-AF65-F5344CB8AC3E}">
        <p14:creationId xmlns:p14="http://schemas.microsoft.com/office/powerpoint/2010/main" val="51003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수행평가 </a:t>
            </a:r>
            <a:r>
              <a:rPr lang="en-US" altLang="ko-KR" sz="3600"/>
              <a:t>1</a:t>
            </a:r>
            <a:endParaRPr lang="ko-KR" altLang="en-US" sz="360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FB04492-E2C5-C5B5-31F7-A84FF0C5C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35" y="1049989"/>
            <a:ext cx="11071653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;</a:t>
            </a:r>
            <a:b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160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//</a:t>
            </a:r>
            <a:r>
              <a:rPr lang="ko-KR" altLang="ko-KR" sz="1600">
                <a:solidFill>
                  <a:srgbClr val="808080"/>
                </a:solidFill>
                <a:latin typeface="맑은 고딕" panose="020B0503020000020004" pitchFamily="50" charset="-127"/>
              </a:rPr>
              <a:t>다음 조건에 의해 나이</a:t>
            </a:r>
            <a:r>
              <a:rPr lang="ko-KR" altLang="ko-KR" sz="160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(age)</a:t>
            </a:r>
            <a:r>
              <a:rPr lang="ko-KR" altLang="ko-KR" sz="1600">
                <a:solidFill>
                  <a:srgbClr val="808080"/>
                </a:solidFill>
                <a:latin typeface="맑은 고딕" panose="020B0503020000020004" pitchFamily="50" charset="-127"/>
              </a:rPr>
              <a:t>에 따른 체육관 입장료 계산하는</a:t>
            </a:r>
            <a:r>
              <a:rPr lang="ko-KR" altLang="ko-KR" sz="160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 Program</a:t>
            </a:r>
            <a:r>
              <a:rPr lang="ko-KR" altLang="ko-KR" sz="1600">
                <a:solidFill>
                  <a:srgbClr val="808080"/>
                </a:solidFill>
                <a:latin typeface="맑은 고딕" panose="020B0503020000020004" pitchFamily="50" charset="-127"/>
              </a:rPr>
              <a:t>을 작성하여라</a:t>
            </a:r>
            <a:r>
              <a:rPr lang="ko-KR" altLang="ko-KR" sz="160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  <a:t>.</a:t>
            </a:r>
            <a:br>
              <a:rPr lang="ko-KR" altLang="ko-KR" sz="1600">
                <a:solidFill>
                  <a:srgbClr val="808080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public class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Report1 {</a:t>
            </a:r>
            <a:b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public static void </a:t>
            </a:r>
            <a:r>
              <a:rPr lang="ko-KR" altLang="ko-KR" sz="1600">
                <a:solidFill>
                  <a:srgbClr val="FFC66D"/>
                </a:solidFill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(String[] args) {</a:t>
            </a:r>
            <a:b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Scanner keyboard = </a:t>
            </a: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Scanner(System.</a:t>
            </a:r>
            <a:r>
              <a:rPr lang="ko-KR" altLang="ko-KR" sz="1600" i="1">
                <a:solidFill>
                  <a:srgbClr val="9876AA"/>
                </a:solidFill>
                <a:latin typeface="Arial Unicode MS" panose="020B0604020202020204" pitchFamily="50" charset="-127"/>
                <a:ea typeface="JetBrains Mono"/>
              </a:rPr>
              <a:t>in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;</a:t>
            </a:r>
            <a:b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</a:br>
            <a:b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        int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age</a:t>
            </a: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;</a:t>
            </a:r>
            <a:b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String fee</a:t>
            </a: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;</a:t>
            </a:r>
            <a:b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</a:br>
            <a:b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lang="ko-KR" altLang="ko-KR" sz="1600" i="1">
                <a:solidFill>
                  <a:srgbClr val="9876AA"/>
                </a:solidFill>
                <a:latin typeface="Arial Unicode MS" panose="020B0604020202020204" pitchFamily="50" charset="-127"/>
                <a:ea typeface="JetBrains Mono"/>
              </a:rPr>
              <a:t>out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.print(</a:t>
            </a:r>
            <a:r>
              <a:rPr lang="ko-KR" altLang="ko-KR" sz="160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lang="ko-KR" altLang="ko-KR" sz="1600">
                <a:solidFill>
                  <a:srgbClr val="6A8759"/>
                </a:solidFill>
                <a:latin typeface="맑은 고딕" panose="020B0503020000020004" pitchFamily="50" charset="-127"/>
              </a:rPr>
              <a:t>당신의 나이는</a:t>
            </a:r>
            <a:r>
              <a:rPr lang="ko-KR" altLang="ko-KR" sz="160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 ? "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;</a:t>
            </a:r>
            <a:b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age = keyboard.nextInt()</a:t>
            </a: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;</a:t>
            </a:r>
            <a:b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</a:br>
            <a:b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fee = (</a:t>
            </a:r>
            <a:r>
              <a:rPr lang="ko-KR" altLang="ko-KR" sz="1600">
                <a:solidFill>
                  <a:srgbClr val="6897BB"/>
                </a:solidFill>
                <a:latin typeface="Arial Unicode MS" panose="020B0604020202020204" pitchFamily="50" charset="-127"/>
                <a:ea typeface="JetBrains Mono"/>
              </a:rPr>
              <a:t>18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&lt;= age) ? </a:t>
            </a:r>
            <a:r>
              <a:rPr lang="ko-KR" altLang="ko-KR" sz="160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lang="en-US" altLang="ko-KR" sz="160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4</a:t>
            </a:r>
            <a:r>
              <a:rPr lang="ko-KR" altLang="ko-KR" sz="160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,000</a:t>
            </a:r>
            <a:r>
              <a:rPr lang="ko-KR" altLang="ko-KR" sz="1600">
                <a:solidFill>
                  <a:srgbClr val="6A8759"/>
                </a:solidFill>
                <a:latin typeface="맑은 고딕" panose="020B0503020000020004" pitchFamily="50" charset="-127"/>
              </a:rPr>
              <a:t>원</a:t>
            </a:r>
            <a:r>
              <a:rPr lang="ko-KR" altLang="ko-KR" sz="160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"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: (</a:t>
            </a:r>
            <a:r>
              <a:rPr lang="ko-KR" altLang="ko-KR" sz="1600">
                <a:solidFill>
                  <a:srgbClr val="6897BB"/>
                </a:solidFill>
                <a:latin typeface="Arial Unicode MS" panose="020B0604020202020204" pitchFamily="50" charset="-127"/>
                <a:ea typeface="JetBrains Mono"/>
              </a:rPr>
              <a:t>13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&lt;= age &amp;&amp; age &lt; </a:t>
            </a:r>
            <a:r>
              <a:rPr lang="ko-KR" altLang="ko-KR" sz="1600">
                <a:solidFill>
                  <a:srgbClr val="6897BB"/>
                </a:solidFill>
                <a:latin typeface="Arial Unicode MS" panose="020B0604020202020204" pitchFamily="50" charset="-127"/>
                <a:ea typeface="JetBrains Mono"/>
              </a:rPr>
              <a:t>18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) ? </a:t>
            </a:r>
            <a:r>
              <a:rPr lang="ko-KR" altLang="ko-KR" sz="160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"3,000</a:t>
            </a:r>
            <a:r>
              <a:rPr lang="ko-KR" altLang="ko-KR" sz="1600">
                <a:solidFill>
                  <a:srgbClr val="6A8759"/>
                </a:solidFill>
                <a:latin typeface="맑은 고딕" panose="020B0503020000020004" pitchFamily="50" charset="-127"/>
              </a:rPr>
              <a:t>원</a:t>
            </a:r>
            <a:r>
              <a:rPr lang="ko-KR" altLang="ko-KR" sz="160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"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: (</a:t>
            </a:r>
            <a:r>
              <a:rPr lang="ko-KR" altLang="ko-KR" sz="1600">
                <a:solidFill>
                  <a:srgbClr val="6897BB"/>
                </a:solidFill>
                <a:latin typeface="Arial Unicode MS" panose="020B0604020202020204" pitchFamily="50" charset="-127"/>
                <a:ea typeface="JetBrains Mono"/>
              </a:rPr>
              <a:t>7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&lt;= age &amp;&amp; age &lt; </a:t>
            </a:r>
            <a:r>
              <a:rPr lang="ko-KR" altLang="ko-KR" sz="1600">
                <a:solidFill>
                  <a:srgbClr val="6897BB"/>
                </a:solidFill>
                <a:latin typeface="Arial Unicode MS" panose="020B0604020202020204" pitchFamily="50" charset="-127"/>
                <a:ea typeface="JetBrains Mono"/>
              </a:rPr>
              <a:t>13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) ? </a:t>
            </a:r>
            <a:r>
              <a:rPr lang="ko-KR" altLang="ko-KR" sz="160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"1,000</a:t>
            </a:r>
            <a:r>
              <a:rPr lang="ko-KR" altLang="ko-KR" sz="1600">
                <a:solidFill>
                  <a:srgbClr val="6A8759"/>
                </a:solidFill>
                <a:latin typeface="맑은 고딕" panose="020B0503020000020004" pitchFamily="50" charset="-127"/>
              </a:rPr>
              <a:t>원</a:t>
            </a:r>
            <a:r>
              <a:rPr lang="ko-KR" altLang="ko-KR" sz="160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"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ko-KR" sz="160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lang="ko-KR" altLang="ko-KR" sz="1600">
                <a:solidFill>
                  <a:srgbClr val="6A8759"/>
                </a:solidFill>
                <a:latin typeface="맑은 고딕" panose="020B0503020000020004" pitchFamily="50" charset="-127"/>
              </a:rPr>
              <a:t>무료</a:t>
            </a:r>
            <a:r>
              <a:rPr lang="ko-KR" altLang="ko-KR" sz="160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;</a:t>
            </a:r>
            <a:b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lang="ko-KR" altLang="ko-KR" sz="1600" i="1">
                <a:solidFill>
                  <a:srgbClr val="9876AA"/>
                </a:solidFill>
                <a:latin typeface="Arial Unicode MS" panose="020B0604020202020204" pitchFamily="50" charset="-127"/>
                <a:ea typeface="JetBrains Mono"/>
              </a:rPr>
              <a:t>out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lang="ko-KR" altLang="ko-KR" sz="160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lang="ko-KR" altLang="ko-KR" sz="1600">
                <a:solidFill>
                  <a:srgbClr val="6A8759"/>
                </a:solidFill>
                <a:latin typeface="맑은 고딕" panose="020B0503020000020004" pitchFamily="50" charset="-127"/>
              </a:rPr>
              <a:t>체육관 입장료</a:t>
            </a:r>
            <a:r>
              <a:rPr lang="ko-KR" altLang="ko-KR" sz="160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 = %s"</a:t>
            </a: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fee)</a:t>
            </a: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;</a:t>
            </a:r>
            <a:b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160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}</a:t>
            </a:r>
            <a:b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160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ko-KR" sz="4000"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65CBF0-3071-A99E-AE2C-4620E90FE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" b="2469"/>
          <a:stretch/>
        </p:blipFill>
        <p:spPr>
          <a:xfrm>
            <a:off x="5586249" y="4353687"/>
            <a:ext cx="6605751" cy="25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수행평가 </a:t>
            </a:r>
            <a:r>
              <a:rPr lang="en-US" altLang="ko-KR" sz="3600"/>
              <a:t>2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/>
              <a:t>엥겔 지수</a:t>
            </a:r>
            <a:r>
              <a:rPr lang="en-US" altLang="ko-KR" sz="2400" b="1"/>
              <a:t>(Engel's coefficient)</a:t>
            </a:r>
            <a:r>
              <a:rPr lang="ko-KR" altLang="en-US" sz="2400" b="1"/>
              <a:t>를 계산하는 </a:t>
            </a:r>
            <a:r>
              <a:rPr lang="en-US" altLang="ko-KR" sz="2400" b="1"/>
              <a:t>Program</a:t>
            </a:r>
            <a:r>
              <a:rPr lang="ko-KR" altLang="en-US" sz="2400" b="1"/>
              <a:t>을 작성 하여라</a:t>
            </a:r>
            <a:r>
              <a:rPr lang="en-US" altLang="ko-KR" sz="2400" b="1"/>
              <a:t>.</a:t>
            </a:r>
            <a:endParaRPr lang="ko-KR" altLang="en-US" sz="22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9544C9-F21A-714F-832C-9D8B35989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" t="2862" r="1242"/>
          <a:stretch/>
        </p:blipFill>
        <p:spPr>
          <a:xfrm>
            <a:off x="1206842" y="2323071"/>
            <a:ext cx="5255742" cy="31041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7E8B10-09A5-7F59-6F6C-D817788D7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694" y="2215384"/>
            <a:ext cx="2838471" cy="39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수행평가 </a:t>
            </a:r>
            <a:r>
              <a:rPr lang="en-US" altLang="ko-KR" sz="3600"/>
              <a:t>2</a:t>
            </a:r>
            <a:endParaRPr lang="ko-KR" altLang="en-US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/>
              <a:t>문제 분석</a:t>
            </a:r>
            <a:endParaRPr lang="en-US" altLang="ko-KR" sz="2200" b="1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/>
              <a:t>입력</a:t>
            </a:r>
            <a:endParaRPr lang="en-US" altLang="ko-KR" sz="2200" b="1"/>
          </a:p>
          <a:p>
            <a:pPr lvl="2"/>
            <a:r>
              <a:rPr lang="ko-KR" altLang="en-US" sz="2200" b="1"/>
              <a:t>총 지출비 </a:t>
            </a:r>
            <a:r>
              <a:rPr lang="en-US" altLang="ko-KR" sz="2200" b="1"/>
              <a:t>(total) - int</a:t>
            </a:r>
          </a:p>
          <a:p>
            <a:pPr lvl="2"/>
            <a:r>
              <a:rPr lang="ko-KR" altLang="en-US" sz="2200" b="1"/>
              <a:t>총 저축액 </a:t>
            </a:r>
            <a:r>
              <a:rPr lang="en-US" altLang="ko-KR" sz="2200" b="1"/>
              <a:t>(saving) - int</a:t>
            </a:r>
          </a:p>
          <a:p>
            <a:pPr lvl="2"/>
            <a:r>
              <a:rPr lang="ko-KR" altLang="en-US" sz="2200" b="1"/>
              <a:t>식 생활비 </a:t>
            </a:r>
            <a:r>
              <a:rPr lang="en-US" altLang="ko-KR" sz="2200" b="1"/>
              <a:t>(life) - int</a:t>
            </a:r>
          </a:p>
          <a:p>
            <a:pPr lvl="2"/>
            <a:endParaRPr lang="en-US" altLang="ko-KR" sz="2200" b="1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/>
              <a:t>출력</a:t>
            </a:r>
            <a:endParaRPr lang="en-US" altLang="ko-KR" sz="2200" b="1"/>
          </a:p>
          <a:p>
            <a:pPr lvl="1"/>
            <a:r>
              <a:rPr lang="en-US" altLang="ko-KR" sz="2200" b="1"/>
              <a:t>	</a:t>
            </a:r>
            <a:r>
              <a:rPr lang="ko-KR" altLang="en-US" sz="2200" b="1"/>
              <a:t>엥겔 지수 </a:t>
            </a:r>
            <a:r>
              <a:rPr lang="en-US" altLang="ko-KR" sz="2200" b="1"/>
              <a:t>(engel) - double</a:t>
            </a:r>
          </a:p>
          <a:p>
            <a:pPr lvl="1"/>
            <a:r>
              <a:rPr lang="en-US" altLang="ko-KR" sz="2200" b="1"/>
              <a:t>	</a:t>
            </a:r>
            <a:r>
              <a:rPr lang="ko-KR" altLang="en-US" sz="2200" b="1"/>
              <a:t>엥겔 지수 판정 </a:t>
            </a:r>
            <a:r>
              <a:rPr lang="en-US" altLang="ko-KR" sz="2200" b="1"/>
              <a:t>(result) - String</a:t>
            </a:r>
          </a:p>
          <a:p>
            <a:pPr lvl="1"/>
            <a:endParaRPr lang="en-US" altLang="ko-KR" sz="2200" b="1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/>
              <a:t>계산 방법</a:t>
            </a:r>
            <a:endParaRPr lang="en-US" altLang="ko-KR" sz="2200" b="1"/>
          </a:p>
          <a:p>
            <a:pPr lvl="2"/>
            <a:r>
              <a:rPr lang="ko-KR" altLang="en-US" sz="2200" b="1"/>
              <a:t>식 생활비 </a:t>
            </a:r>
            <a:r>
              <a:rPr lang="en-US" altLang="ko-KR" sz="2200" b="1"/>
              <a:t>= </a:t>
            </a:r>
            <a:r>
              <a:rPr lang="ko-KR" altLang="en-US" sz="2200" b="1"/>
              <a:t>총 지출액 </a:t>
            </a:r>
            <a:r>
              <a:rPr lang="en-US" altLang="ko-KR" sz="2200" b="1"/>
              <a:t>- </a:t>
            </a:r>
            <a:r>
              <a:rPr lang="ko-KR" altLang="en-US" sz="2200" b="1"/>
              <a:t>총 저축액</a:t>
            </a:r>
            <a:endParaRPr lang="en-US" altLang="ko-KR" sz="2200" b="1"/>
          </a:p>
          <a:p>
            <a:pPr lvl="2"/>
            <a:r>
              <a:rPr lang="ko-KR" altLang="en-US" sz="2200" b="1"/>
              <a:t>엥겔 지수 </a:t>
            </a:r>
            <a:r>
              <a:rPr lang="en-US" altLang="ko-KR" sz="2200" b="1"/>
              <a:t>= (</a:t>
            </a:r>
            <a:r>
              <a:rPr lang="ko-KR" altLang="en-US" sz="2200" b="1"/>
              <a:t>식생활비 </a:t>
            </a:r>
            <a:r>
              <a:rPr lang="en-US" altLang="ko-KR" sz="2200" b="1"/>
              <a:t>/ </a:t>
            </a:r>
            <a:r>
              <a:rPr lang="ko-KR" altLang="en-US" sz="2200" b="1"/>
              <a:t>총 지출액</a:t>
            </a:r>
            <a:r>
              <a:rPr lang="en-US" altLang="ko-KR" sz="2200" b="1"/>
              <a:t>) * 100</a:t>
            </a:r>
          </a:p>
          <a:p>
            <a:pPr lvl="2"/>
            <a:r>
              <a:rPr lang="ko-KR" altLang="en-US" sz="2200" b="1"/>
              <a:t>엥겔 지수 판정</a:t>
            </a:r>
            <a:endParaRPr lang="en-US" altLang="ko-KR" sz="2200" b="1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/>
              <a:t>00 ~ 30 	= </a:t>
            </a:r>
            <a:r>
              <a:rPr lang="ko-KR" altLang="en-US" sz="2200" b="1"/>
              <a:t>상류층</a:t>
            </a:r>
            <a:endParaRPr lang="en-US" altLang="ko-KR" sz="2200" b="1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/>
              <a:t>31 ~ 50 	= </a:t>
            </a:r>
            <a:r>
              <a:rPr lang="ko-KR" altLang="en-US" sz="2200" b="1"/>
              <a:t>중산층</a:t>
            </a:r>
            <a:endParaRPr lang="en-US" altLang="ko-KR" sz="2200" b="1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/>
              <a:t>51 ~		= </a:t>
            </a:r>
            <a:r>
              <a:rPr lang="ko-KR" altLang="en-US" sz="2200" b="1"/>
              <a:t>하류층 </a:t>
            </a:r>
            <a:endParaRPr lang="en-US" altLang="ko-KR" sz="2200" b="1"/>
          </a:p>
          <a:p>
            <a:pPr lvl="2"/>
            <a:endParaRPr lang="en-US" altLang="ko-KR" sz="2200" b="1"/>
          </a:p>
        </p:txBody>
      </p:sp>
    </p:spTree>
    <p:extLst>
      <p:ext uri="{BB962C8B-B14F-4D97-AF65-F5344CB8AC3E}">
        <p14:creationId xmlns:p14="http://schemas.microsoft.com/office/powerpoint/2010/main" val="214198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수행평가 </a:t>
            </a:r>
            <a:r>
              <a:rPr lang="en-US" altLang="ko-KR" sz="3600"/>
              <a:t>2</a:t>
            </a:r>
            <a:endParaRPr lang="ko-KR" altLang="en-US" sz="360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911A68-D8AA-9ADA-FBF1-9F17EE8AE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35" y="1047527"/>
            <a:ext cx="11071653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class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Report2_2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static void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(String[] args)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Scanner keyboard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Scanner(System.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int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saving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life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double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engel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 result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지출비를 입력하시오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 = keyboard.nextInt()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저축액을 입력하시오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saving = keyboard.nextInt()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life = total - saving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engel = 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life / 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total *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engel &amp;&amp; engel &lt;=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30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?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상류층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31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engel &amp;&amp; engel &lt;=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50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?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중산층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하류층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지출비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: %d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\n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저축액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: %d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\n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saving)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식 생활비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: %d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\n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life)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당신의 엥겔 지수는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%.0f%%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%s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\n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engel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65CBF0-3071-A99E-AE2C-4620E90FE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" r="15582"/>
          <a:stretch/>
        </p:blipFill>
        <p:spPr>
          <a:xfrm>
            <a:off x="5123937" y="1721698"/>
            <a:ext cx="7068063" cy="25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수행평가 </a:t>
            </a:r>
            <a:r>
              <a:rPr lang="en-US" altLang="ko-KR" sz="3600"/>
              <a:t>3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/>
              <a:t>높이 </a:t>
            </a:r>
            <a:r>
              <a:rPr lang="en-US" altLang="ko-KR" sz="2400" b="1"/>
              <a:t>X m</a:t>
            </a:r>
            <a:r>
              <a:rPr lang="ko-KR" altLang="en-US" sz="2400" b="1"/>
              <a:t>인 곳에서 공이 떨어지면 그의 </a:t>
            </a:r>
            <a:r>
              <a:rPr lang="en-US" altLang="ko-KR" sz="2400" b="1"/>
              <a:t>2/3</a:t>
            </a:r>
            <a:r>
              <a:rPr lang="ko-KR" altLang="en-US" sz="2400" b="1"/>
              <a:t>되는 곳까지 다시 튀어 오른다</a:t>
            </a:r>
            <a:r>
              <a:rPr lang="en-US" altLang="ko-KR" sz="2400" b="1"/>
              <a:t>.</a:t>
            </a:r>
          </a:p>
          <a:p>
            <a:r>
              <a:rPr lang="en-US" altLang="ko-KR" sz="2400" b="1"/>
              <a:t>   10</a:t>
            </a:r>
            <a:r>
              <a:rPr lang="ko-KR" altLang="en-US" sz="2400" b="1"/>
              <a:t>번 째 만에 멈추었다면 공이 움직인 총 거리를 계산하는 프로그램을 작성하여라</a:t>
            </a:r>
            <a:r>
              <a:rPr lang="en-US" altLang="ko-KR" sz="2400" b="1"/>
              <a:t>.</a:t>
            </a:r>
            <a:endParaRPr lang="ko-KR" altLang="en-US" sz="22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DE2815-9166-5C51-3357-7677AEB0F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44" y="2539172"/>
            <a:ext cx="6748512" cy="34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8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수행평가 </a:t>
            </a:r>
            <a:r>
              <a:rPr lang="en-US" altLang="ko-KR" sz="3600"/>
              <a:t>2</a:t>
            </a:r>
            <a:endParaRPr lang="ko-KR" altLang="en-US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/>
              <a:t>문제 분석</a:t>
            </a:r>
            <a:endParaRPr lang="en-US" altLang="ko-KR" sz="2200" b="1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/>
              <a:t>입력</a:t>
            </a:r>
            <a:endParaRPr lang="en-US" altLang="ko-KR" sz="2200" b="1"/>
          </a:p>
          <a:p>
            <a:pPr lvl="2"/>
            <a:r>
              <a:rPr lang="ko-KR" altLang="en-US" sz="2200" b="1"/>
              <a:t>높이 </a:t>
            </a:r>
            <a:r>
              <a:rPr lang="en-US" altLang="ko-KR" sz="2200" b="1"/>
              <a:t>X (height) - double</a:t>
            </a:r>
          </a:p>
          <a:p>
            <a:pPr lvl="2"/>
            <a:r>
              <a:rPr lang="ko-KR" altLang="en-US" sz="2200" b="1"/>
              <a:t>튕김 횟수 </a:t>
            </a:r>
            <a:r>
              <a:rPr lang="en-US" altLang="ko-KR" sz="2200" b="1"/>
              <a:t>(bounces) - int</a:t>
            </a:r>
          </a:p>
          <a:p>
            <a:pPr lvl="2"/>
            <a:endParaRPr lang="en-US" altLang="ko-KR" sz="2200" b="1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/>
              <a:t>출력</a:t>
            </a:r>
            <a:endParaRPr lang="en-US" altLang="ko-KR" sz="2200" b="1"/>
          </a:p>
          <a:p>
            <a:pPr lvl="1"/>
            <a:r>
              <a:rPr lang="en-US" altLang="ko-KR" sz="2200" b="1"/>
              <a:t>	</a:t>
            </a:r>
            <a:r>
              <a:rPr lang="ko-KR" altLang="en-US" sz="2200" b="1"/>
              <a:t>총 움직인 거리 </a:t>
            </a:r>
            <a:r>
              <a:rPr lang="en-US" altLang="ko-KR" sz="2200" b="1"/>
              <a:t>(total) - double</a:t>
            </a:r>
          </a:p>
          <a:p>
            <a:pPr lvl="1"/>
            <a:endParaRPr lang="en-US" altLang="ko-KR" sz="2200" b="1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/>
              <a:t>계산 방법</a:t>
            </a:r>
            <a:endParaRPr lang="en-US" altLang="ko-KR" sz="2200" b="1"/>
          </a:p>
          <a:p>
            <a:pPr lvl="1"/>
            <a:r>
              <a:rPr lang="en-US" altLang="ko-KR" sz="2200" b="1"/>
              <a:t> 	a = ((height *= 2/3) * 2)</a:t>
            </a:r>
          </a:p>
          <a:p>
            <a:pPr lvl="1"/>
            <a:r>
              <a:rPr lang="en-US" altLang="ko-KR" sz="2200" b="1"/>
              <a:t>	</a:t>
            </a:r>
            <a:r>
              <a:rPr lang="en-US" altLang="ko-KR" sz="1600" b="1"/>
              <a:t>a</a:t>
            </a:r>
            <a:r>
              <a:rPr lang="ko-KR" altLang="en-US" sz="1600" b="1"/>
              <a:t>가 진행할 때 마다 </a:t>
            </a:r>
            <a:r>
              <a:rPr lang="en-US" altLang="ko-KR" sz="1600" b="1"/>
              <a:t>height</a:t>
            </a:r>
            <a:r>
              <a:rPr lang="ko-KR" altLang="en-US" sz="1600" b="1"/>
              <a:t>의 높이는 </a:t>
            </a:r>
            <a:r>
              <a:rPr lang="en-US" altLang="ko-KR" sz="1600" b="1"/>
              <a:t>2/3</a:t>
            </a:r>
            <a:r>
              <a:rPr lang="ko-KR" altLang="en-US" sz="1600" b="1"/>
              <a:t>씩 줄어든다</a:t>
            </a:r>
            <a:r>
              <a:rPr lang="en-US" altLang="ko-KR" sz="1600" b="1"/>
              <a:t>.</a:t>
            </a:r>
          </a:p>
          <a:p>
            <a:pPr lvl="1"/>
            <a:endParaRPr lang="en-US" altLang="ko-KR" sz="2200" b="1"/>
          </a:p>
          <a:p>
            <a:pPr lvl="2"/>
            <a:r>
              <a:rPr lang="en-US" altLang="ko-KR" sz="2200" b="1"/>
              <a:t>height + 1a + 2a +3a · · · 10a</a:t>
            </a:r>
          </a:p>
          <a:p>
            <a:pPr lvl="2"/>
            <a:endParaRPr lang="en-US" altLang="ko-KR" sz="2200" b="1"/>
          </a:p>
          <a:p>
            <a:pPr lvl="2"/>
            <a:endParaRPr lang="en-US" altLang="ko-KR" sz="2200" b="1"/>
          </a:p>
        </p:txBody>
      </p:sp>
    </p:spTree>
    <p:extLst>
      <p:ext uri="{BB962C8B-B14F-4D97-AF65-F5344CB8AC3E}">
        <p14:creationId xmlns:p14="http://schemas.microsoft.com/office/powerpoint/2010/main" val="233047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3" ma:contentTypeDescription="새 문서를 만듭니다." ma:contentTypeScope="" ma:versionID="3902875c2c70751a8872626340012bef">
  <xsd:schema xmlns:xsd="http://www.w3.org/2001/XMLSchema" xmlns:xs="http://www.w3.org/2001/XMLSchema" xmlns:p="http://schemas.microsoft.com/office/2006/metadata/properties" xmlns:ns3="47b6f4d6-40f9-4056-9940-caa2823e61e5" targetNamespace="http://schemas.microsoft.com/office/2006/metadata/properties" ma:root="true" ma:fieldsID="43e964a8c24507f94aded484752c0f75" ns3:_="">
    <xsd:import namespace="47b6f4d6-40f9-4056-9940-caa2823e61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24E84B-854A-47F1-A75E-51B4991CF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B880FB-CB74-406A-AA35-D25920EF19FE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47b6f4d6-40f9-4056-9940-caa2823e61e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873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 Unicode MS</vt:lpstr>
      <vt:lpstr>맑은 고딕</vt:lpstr>
      <vt:lpstr>Arial</vt:lpstr>
      <vt:lpstr>Wingdings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210</cp:revision>
  <dcterms:created xsi:type="dcterms:W3CDTF">2023-09-03T09:11:18Z</dcterms:created>
  <dcterms:modified xsi:type="dcterms:W3CDTF">2023-10-18T01:54:02Z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