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2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136779-9AAE-9DC5-3E88-BD02AC385DE2}"/>
              </a:ext>
            </a:extLst>
          </p:cNvPr>
          <p:cNvSpPr txBox="1"/>
          <p:nvPr/>
        </p:nvSpPr>
        <p:spPr>
          <a:xfrm>
            <a:off x="5381292" y="475433"/>
            <a:ext cx="6726624" cy="8002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Keyword</a:t>
            </a:r>
            <a:endParaRPr lang="en-US" altLang="ko-KR" sz="1400" b="1" dirty="0"/>
          </a:p>
          <a:p>
            <a:r>
              <a:rPr lang="en-US" altLang="ko-KR" sz="1400" b="1" dirty="0"/>
              <a:t>   Scanner </a:t>
            </a:r>
            <a:r>
              <a:rPr lang="ko-KR" altLang="en-US" sz="1400" b="1" dirty="0"/>
              <a:t>클래스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nextDouble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System.out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메소드</a:t>
            </a:r>
            <a:r>
              <a:rPr lang="en-US" altLang="ko-KR" sz="1400" b="1" dirty="0"/>
              <a:t>(print, </a:t>
            </a:r>
            <a:r>
              <a:rPr lang="en-US" altLang="ko-KR" sz="1400" b="1" dirty="0" err="1"/>
              <a:t>printf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println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</a:t>
            </a:r>
            <a:r>
              <a:rPr lang="en-US" altLang="ko-KR" sz="1400" b="1" dirty="0" err="1"/>
              <a:t>Math.pow</a:t>
            </a:r>
            <a:r>
              <a:rPr lang="en-US" altLang="ko-KR" sz="1400" b="1" dirty="0"/>
              <a:t>, Math.PI0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A9800-A75F-D85E-D428-FCDF08BB1446}"/>
              </a:ext>
            </a:extLst>
          </p:cNvPr>
          <p:cNvSpPr txBox="1"/>
          <p:nvPr/>
        </p:nvSpPr>
        <p:spPr>
          <a:xfrm>
            <a:off x="84084" y="475433"/>
            <a:ext cx="12023836" cy="61247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 분석</a:t>
            </a:r>
            <a:r>
              <a:rPr lang="en-US" altLang="ko-KR" sz="2800" b="1" dirty="0"/>
              <a:t>	</a:t>
            </a:r>
          </a:p>
          <a:p>
            <a:r>
              <a:rPr lang="en-US" altLang="ko-KR" sz="2800" b="1" dirty="0"/>
              <a:t>	</a:t>
            </a:r>
            <a:r>
              <a:rPr lang="en-US" altLang="ko-KR" sz="2000" b="1" dirty="0"/>
              <a:t>Input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 dirty="0"/>
              <a:t>- </a:t>
            </a:r>
            <a:r>
              <a:rPr lang="ko-KR" altLang="en-US" b="1" dirty="0"/>
              <a:t>원의 반지름 </a:t>
            </a:r>
            <a:r>
              <a:rPr lang="en-US" altLang="ko-KR" b="1" dirty="0"/>
              <a:t>(radius) : double – Data</a:t>
            </a:r>
          </a:p>
          <a:p>
            <a:r>
              <a:rPr lang="en-US" altLang="ko-KR" b="1" dirty="0"/>
              <a:t>	</a:t>
            </a:r>
          </a:p>
          <a:p>
            <a:r>
              <a:rPr lang="en-US" altLang="ko-KR" sz="2000" b="1" dirty="0"/>
              <a:t>	Output</a:t>
            </a:r>
          </a:p>
          <a:p>
            <a:r>
              <a:rPr lang="en-US" altLang="ko-KR" sz="2000" b="1" dirty="0"/>
              <a:t>	   </a:t>
            </a:r>
            <a:r>
              <a:rPr lang="en-US" altLang="ko-KR" b="1" dirty="0"/>
              <a:t>- </a:t>
            </a:r>
            <a:r>
              <a:rPr lang="ko-KR" altLang="en-US" b="1" dirty="0"/>
              <a:t>정사각형 면적 </a:t>
            </a:r>
            <a:r>
              <a:rPr lang="en-US" altLang="ko-KR" b="1" dirty="0"/>
              <a:t>(</a:t>
            </a:r>
            <a:r>
              <a:rPr lang="en-US" altLang="ko-KR" b="1" dirty="0" err="1"/>
              <a:t>boxArea</a:t>
            </a:r>
            <a:r>
              <a:rPr lang="en-US" altLang="ko-KR" b="1" dirty="0"/>
              <a:t>) : double – </a:t>
            </a:r>
            <a:r>
              <a:rPr lang="ko-KR" altLang="en-US" b="1" dirty="0"/>
              <a:t>정보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	   - </a:t>
            </a:r>
            <a:r>
              <a:rPr lang="ko-KR" altLang="en-US" b="1" dirty="0"/>
              <a:t>원의 면적 </a:t>
            </a:r>
            <a:r>
              <a:rPr lang="en-US" altLang="ko-KR" b="1" dirty="0"/>
              <a:t>(</a:t>
            </a:r>
            <a:r>
              <a:rPr lang="en-US" altLang="ko-KR" b="1" dirty="0" err="1"/>
              <a:t>circleArea</a:t>
            </a:r>
            <a:r>
              <a:rPr lang="en-US" altLang="ko-KR" b="1" dirty="0"/>
              <a:t>) : double – </a:t>
            </a:r>
            <a:r>
              <a:rPr lang="ko-KR" altLang="en-US" b="1" dirty="0"/>
              <a:t>정보</a:t>
            </a:r>
            <a:endParaRPr lang="en-US" altLang="ko-KR" b="1" dirty="0"/>
          </a:p>
          <a:p>
            <a:r>
              <a:rPr lang="en-US" altLang="ko-KR" b="1" dirty="0"/>
              <a:t>	   - </a:t>
            </a:r>
            <a:r>
              <a:rPr lang="ko-KR" altLang="en-US" b="1" dirty="0"/>
              <a:t>구하고자 하는 면적 </a:t>
            </a:r>
            <a:r>
              <a:rPr lang="en-US" altLang="ko-KR" b="1" dirty="0"/>
              <a:t>(Area) : double – </a:t>
            </a:r>
            <a:r>
              <a:rPr lang="ko-KR" altLang="en-US" b="1" dirty="0"/>
              <a:t>정보</a:t>
            </a:r>
            <a:endParaRPr lang="en-US" altLang="ko-KR" b="1" dirty="0"/>
          </a:p>
          <a:p>
            <a:r>
              <a:rPr lang="en-US" altLang="ko-KR" b="1" dirty="0"/>
              <a:t>	</a:t>
            </a:r>
          </a:p>
          <a:p>
            <a:r>
              <a:rPr lang="en-US" altLang="ko-KR" b="1" dirty="0"/>
              <a:t>	</a:t>
            </a:r>
            <a:r>
              <a:rPr lang="ko-KR" altLang="en-US" sz="2000" b="1" dirty="0"/>
              <a:t>계산 방법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ko-KR" altLang="en-US" b="1" dirty="0"/>
              <a:t>정사각형 면적 </a:t>
            </a:r>
            <a:r>
              <a:rPr lang="en-US" altLang="ko-KR" b="1" dirty="0"/>
              <a:t>= (2 * radius)²</a:t>
            </a:r>
          </a:p>
          <a:p>
            <a:r>
              <a:rPr lang="en-US" altLang="ko-KR" b="1" dirty="0"/>
              <a:t>	</a:t>
            </a:r>
            <a:r>
              <a:rPr lang="ko-KR" altLang="en-US" b="1" dirty="0"/>
              <a:t>원의 면적 </a:t>
            </a:r>
            <a:r>
              <a:rPr lang="en-US" altLang="ko-KR" b="1" dirty="0"/>
              <a:t>= π * radius²</a:t>
            </a:r>
          </a:p>
          <a:p>
            <a:r>
              <a:rPr lang="en-US" altLang="ko-KR" b="1" dirty="0"/>
              <a:t>	</a:t>
            </a:r>
            <a:r>
              <a:rPr lang="ko-KR" altLang="en-US" b="1" dirty="0"/>
              <a:t>구하는 면적 </a:t>
            </a:r>
            <a:r>
              <a:rPr lang="en-US" altLang="ko-KR" b="1" dirty="0"/>
              <a:t>= </a:t>
            </a:r>
            <a:r>
              <a:rPr lang="ko-KR" altLang="en-US" b="1" dirty="0"/>
              <a:t>정사각형 면적 </a:t>
            </a:r>
            <a:r>
              <a:rPr lang="en-US" altLang="ko-KR" b="1" dirty="0"/>
              <a:t>– </a:t>
            </a:r>
            <a:r>
              <a:rPr lang="ko-KR" altLang="en-US" b="1" dirty="0"/>
              <a:t>원의 면적 </a:t>
            </a:r>
            <a:r>
              <a:rPr lang="en-US" altLang="ko-KR" b="1" dirty="0"/>
              <a:t>= (2 * radius)² - (π * radius²)</a:t>
            </a:r>
          </a:p>
          <a:p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문제</a:t>
            </a:r>
            <a:r>
              <a:rPr lang="en-US" altLang="ko-KR" b="1" dirty="0"/>
              <a:t>1</a:t>
            </a:r>
            <a:r>
              <a:rPr lang="ko-KR" altLang="en-US" b="1" dirty="0"/>
              <a:t>의 </a:t>
            </a:r>
            <a:r>
              <a:rPr lang="en-US" altLang="ko-KR" b="1" dirty="0"/>
              <a:t>Program</a:t>
            </a:r>
            <a:r>
              <a:rPr lang="ko-KR" altLang="en-US" b="1" dirty="0"/>
              <a:t>은 원의 반지름 값이나 정가각형 한 변의 길이를 입력 받아 정사각형의 면적과 원의 면적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그리고 정사각형 면적에서</a:t>
            </a:r>
            <a:r>
              <a:rPr lang="en-US" altLang="ko-KR" b="1" dirty="0"/>
              <a:t> </a:t>
            </a:r>
            <a:r>
              <a:rPr lang="ko-KR" altLang="en-US" b="1" dirty="0"/>
              <a:t>원의 면적을 제외한 면적을 구하는 </a:t>
            </a:r>
            <a:r>
              <a:rPr lang="en-US" altLang="ko-KR" b="1" dirty="0"/>
              <a:t>Program</a:t>
            </a:r>
            <a:r>
              <a:rPr lang="ko-KR" altLang="en-US" b="1" dirty="0"/>
              <a:t>이다</a:t>
            </a:r>
            <a:r>
              <a:rPr lang="en-US" altLang="ko-KR" b="1" dirty="0"/>
              <a:t>. </a:t>
            </a:r>
            <a:r>
              <a:rPr lang="ko-KR" altLang="en-US" b="1" dirty="0"/>
              <a:t>그러므로 </a:t>
            </a:r>
            <a:r>
              <a:rPr lang="en-US" altLang="ko-KR" b="1" dirty="0"/>
              <a:t>Scanner </a:t>
            </a:r>
            <a:r>
              <a:rPr lang="ko-KR" altLang="en-US" b="1" dirty="0"/>
              <a:t>클래스를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이용하여 원의 반지름 값을</a:t>
            </a:r>
            <a:r>
              <a:rPr lang="en-US" altLang="ko-KR" b="1" dirty="0"/>
              <a:t> </a:t>
            </a:r>
            <a:r>
              <a:rPr lang="ko-KR" altLang="en-US" b="1" dirty="0" err="1"/>
              <a:t>입력받고</a:t>
            </a:r>
            <a:r>
              <a:rPr lang="ko-KR" altLang="en-US" b="1" dirty="0"/>
              <a:t> 정사각형의 면적</a:t>
            </a:r>
            <a:r>
              <a:rPr lang="en-US" altLang="ko-KR" b="1" dirty="0"/>
              <a:t>(2r²)</a:t>
            </a:r>
            <a:r>
              <a:rPr lang="ko-KR" altLang="en-US" b="1" dirty="0"/>
              <a:t>과 원의 면적</a:t>
            </a:r>
            <a:r>
              <a:rPr lang="en-US" altLang="ko-KR" b="1" dirty="0"/>
              <a:t>(πr²)</a:t>
            </a:r>
            <a:r>
              <a:rPr lang="ko-KR" altLang="en-US" b="1" dirty="0"/>
              <a:t>을 통해 각각의 면적을 구한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뒤 구한 면적 값</a:t>
            </a:r>
            <a:r>
              <a:rPr lang="en-US" altLang="ko-KR" b="1" dirty="0"/>
              <a:t>(</a:t>
            </a:r>
            <a:r>
              <a:rPr lang="ko-KR" altLang="en-US" b="1" dirty="0"/>
              <a:t>정사각형의</a:t>
            </a:r>
            <a:r>
              <a:rPr lang="en-US" altLang="ko-KR" b="1" dirty="0"/>
              <a:t> </a:t>
            </a:r>
            <a:r>
              <a:rPr lang="ko-KR" altLang="en-US" b="1" dirty="0"/>
              <a:t>면적</a:t>
            </a:r>
            <a:r>
              <a:rPr lang="en-US" altLang="ko-KR" b="1" dirty="0"/>
              <a:t>, </a:t>
            </a:r>
            <a:r>
              <a:rPr lang="ko-KR" altLang="en-US" b="1" dirty="0"/>
              <a:t>원의 면적</a:t>
            </a:r>
            <a:r>
              <a:rPr lang="en-US" altLang="ko-KR" b="1" dirty="0"/>
              <a:t>)</a:t>
            </a:r>
            <a:r>
              <a:rPr lang="ko-KR" altLang="en-US" b="1" dirty="0"/>
              <a:t>을 빼서 구하고자 하는 면적의 값을 추려 각각의 </a:t>
            </a:r>
            <a:r>
              <a:rPr lang="en-US" altLang="ko-KR" b="1" dirty="0"/>
              <a:t>Data</a:t>
            </a:r>
            <a:r>
              <a:rPr lang="ko-KR" altLang="en-US" b="1" dirty="0"/>
              <a:t>를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System.out</a:t>
            </a:r>
            <a:r>
              <a:rPr lang="en-US" altLang="ko-KR" b="1" dirty="0"/>
              <a:t> </a:t>
            </a:r>
            <a:r>
              <a:rPr lang="ko-KR" altLang="en-US" b="1" dirty="0"/>
              <a:t>메소드를 이용해 모니터에 출력한다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18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BBAB72-A65B-35BD-CFD2-B8B5F948EA31}"/>
              </a:ext>
            </a:extLst>
          </p:cNvPr>
          <p:cNvSpPr txBox="1"/>
          <p:nvPr/>
        </p:nvSpPr>
        <p:spPr>
          <a:xfrm>
            <a:off x="84082" y="172839"/>
            <a:ext cx="12023836" cy="64940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  <a:r>
              <a:rPr lang="en-US" altLang="ko-KR" b="1" dirty="0"/>
              <a:t>(</a:t>
            </a:r>
            <a:r>
              <a:rPr lang="ko-KR" altLang="en-US" b="1" dirty="0"/>
              <a:t>원의 반지름으로 구하고자 하는 면적을 구하는 </a:t>
            </a:r>
            <a:r>
              <a:rPr lang="en-US" altLang="ko-KR" b="1" dirty="0"/>
              <a:t>Program)</a:t>
            </a:r>
            <a:endParaRPr lang="en-US" altLang="ko-KR" sz="2800" b="1" dirty="0"/>
          </a:p>
          <a:p>
            <a:r>
              <a:rPr lang="en-US" altLang="ko-KR" sz="2800" b="1" dirty="0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public class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Scanarea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		public static void main(String[]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			Scanner keyboard = new Scanner(System.in);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			double radius,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boxArea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circleArea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Area;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endParaRPr lang="ko-KR" altLang="en-US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      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원의 반지름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radius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keyboard.nextDouble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                                                    </a:t>
            </a:r>
            <a:endParaRPr lang="el-GR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l-GR" altLang="ko-KR" sz="2000" dirty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boxArea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Math.pow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(radius * 2, 2);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circleArea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Math.PI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*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Math.pow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(radius, 2);        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Area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boxArea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-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circleArea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;                           	</a:t>
            </a:r>
            <a:endParaRPr lang="ko-KR" altLang="en-US" sz="2000" dirty="0">
              <a:latin typeface="Arial Unicode MS" panose="020B0604020202020204" pitchFamily="50" charset="-127"/>
              <a:ea typeface="JetBrains Mono"/>
            </a:endParaRPr>
          </a:p>
          <a:p>
            <a:endParaRPr lang="ko-KR" altLang="en-US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정사각형 면적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%.2fcm²",boxArea);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원의 면적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%.2fcm²",circleArea);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구하는 면적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%.2fcm²",Area);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		 }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3629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원의 반지름으로 구하고자 하는 면적을 구하는 </a:t>
            </a:r>
            <a:r>
              <a:rPr lang="en-US" altLang="ko-KR" sz="2000" b="1" dirty="0"/>
              <a:t>Program)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BE3C9-1B4A-91B8-8674-F4C9478C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9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BBAB72-A65B-35BD-CFD2-B8B5F948EA31}"/>
              </a:ext>
            </a:extLst>
          </p:cNvPr>
          <p:cNvSpPr txBox="1"/>
          <p:nvPr/>
        </p:nvSpPr>
        <p:spPr>
          <a:xfrm>
            <a:off x="84082" y="124393"/>
            <a:ext cx="12023836" cy="64940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  <a:r>
              <a:rPr lang="en-US" altLang="ko-KR" b="1" dirty="0"/>
              <a:t>(</a:t>
            </a:r>
            <a:r>
              <a:rPr lang="ko-KR" altLang="en-US" b="1" dirty="0"/>
              <a:t>정사각형 한 변의 길이로 구하고자 하는 면적을 구하는 </a:t>
            </a:r>
            <a:r>
              <a:rPr lang="en-US" altLang="ko-KR" b="1" dirty="0"/>
              <a:t>Program)</a:t>
            </a:r>
            <a:endParaRPr lang="en-US" altLang="ko-KR" sz="3600" b="1" dirty="0"/>
          </a:p>
          <a:p>
            <a:r>
              <a:rPr lang="en-US" altLang="ko-KR" sz="2800" b="1" dirty="0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import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public class Scanarea2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		public static void main(String[]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Scanner keyboard = new Scanner(System.in);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double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square,radius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boxArea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circleArea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Area;</a:t>
            </a:r>
          </a:p>
          <a:p>
            <a:endParaRPr lang="ko-KR" altLang="en-US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정사각형 한 변의 길이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			 square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keyboard.nextDouble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radius = square / 2;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boxArea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Math.pow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(square, 2);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circleArea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Math.PI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*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Math.pow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(radius, 2);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Area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boxArea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-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circleArea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;  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                 </a:t>
            </a:r>
            <a:endParaRPr lang="ko-KR" altLang="en-US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원의 반지름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%.2fcm",radius);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정사각형 면적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%.2fcm²",boxArea);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원의 면적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%.2fcm²",circleArea);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("\n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구하는 면적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%.2fcm²",Area);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257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정사각형 한 변의 길이로 구하고자 하는 면적을 구하는 </a:t>
            </a:r>
            <a:r>
              <a:rPr lang="en-US" altLang="ko-KR" sz="1800" b="1" dirty="0"/>
              <a:t>Program)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693983-F260-852F-8B31-77B12356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084093" cy="39703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하고싶은 말이나 불평</a:t>
            </a:r>
            <a:endParaRPr lang="en-US" altLang="ko-KR" sz="3200" b="1" dirty="0"/>
          </a:p>
          <a:p>
            <a:r>
              <a:rPr lang="en-US" altLang="ko-KR" sz="2800" b="1" dirty="0"/>
              <a:t>	[1] </a:t>
            </a:r>
            <a:r>
              <a:rPr lang="en-US" altLang="ko-KR" sz="2400" b="1" dirty="0" err="1"/>
              <a:t>printf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메소드의 출력 서식에 대해 이해가 어려워서 어려움을 겪었고</a:t>
            </a:r>
            <a:r>
              <a:rPr lang="en-US" altLang="ko-KR" sz="2400" b="1" dirty="0"/>
              <a:t>,</a:t>
            </a:r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특히 변환 </a:t>
            </a:r>
            <a:r>
              <a:rPr lang="ko-KR" altLang="en-US" sz="2400" b="1" dirty="0" err="1"/>
              <a:t>사양자</a:t>
            </a:r>
            <a:r>
              <a:rPr lang="ko-KR" altLang="en-US" sz="2400" b="1" dirty="0"/>
              <a:t> 형식 구조를 이해하는 것에 대해 힘들었다</a:t>
            </a:r>
            <a:r>
              <a:rPr lang="en-US" altLang="ko-KR" sz="2400" b="1" dirty="0"/>
              <a:t>.</a:t>
            </a:r>
            <a:endParaRPr lang="ko-KR" altLang="en-US" sz="3200" b="1" dirty="0"/>
          </a:p>
          <a:p>
            <a:endParaRPr lang="en-US" altLang="ko-KR" sz="3200" b="1" dirty="0"/>
          </a:p>
          <a:p>
            <a:r>
              <a:rPr lang="en-US" altLang="ko-KR" sz="3200" b="1" dirty="0"/>
              <a:t>	</a:t>
            </a:r>
            <a:r>
              <a:rPr lang="en-US" altLang="ko-KR" sz="2800" b="1" dirty="0"/>
              <a:t>[2] </a:t>
            </a:r>
            <a:r>
              <a:rPr lang="ko-KR" altLang="en-US" sz="2400" b="1" dirty="0"/>
              <a:t>문제를 보고 이해할 때 혼자서만 이해를 하고 타인에게 설명하는 것이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생각보다 어렵고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타인에게 문제에 대해 설명을 할 수 있을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 때서야</a:t>
            </a:r>
            <a:endParaRPr lang="en-US" altLang="ko-KR" sz="2400" b="1" dirty="0"/>
          </a:p>
          <a:p>
            <a:r>
              <a:rPr lang="en-US" altLang="ko-KR" sz="2400" b="1" dirty="0"/>
              <a:t>	</a:t>
            </a:r>
            <a:r>
              <a:rPr lang="ko-KR" altLang="en-US" sz="2400" b="1" dirty="0"/>
              <a:t>문제를 </a:t>
            </a:r>
            <a:r>
              <a:rPr lang="ko-KR" altLang="en-US" sz="2400" b="1" dirty="0" err="1"/>
              <a:t>이해했다라고</a:t>
            </a:r>
            <a:r>
              <a:rPr lang="ko-KR" altLang="en-US" sz="2400" b="1" dirty="0"/>
              <a:t> 느꼈다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800" b="1" dirty="0"/>
              <a:t>	[3] </a:t>
            </a:r>
            <a:r>
              <a:rPr lang="ko-KR" altLang="en-US" sz="2400" b="1" dirty="0"/>
              <a:t>교수님 </a:t>
            </a:r>
            <a:r>
              <a:rPr lang="en-US" altLang="ko-KR" sz="2400" b="1" dirty="0"/>
              <a:t>18</a:t>
            </a:r>
            <a:r>
              <a:rPr lang="ko-KR" altLang="en-US" sz="2400" b="1" dirty="0"/>
              <a:t>시 이후나 주말에도 연락처를 통해 질문을 해도 괜찮을까요</a:t>
            </a:r>
            <a:r>
              <a:rPr lang="en-US" altLang="ko-KR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804470-9E94-1EA6-FA4E-3D3BDADDB741}"/>
              </a:ext>
            </a:extLst>
          </p:cNvPr>
          <p:cNvGrpSpPr/>
          <p:nvPr/>
        </p:nvGrpSpPr>
        <p:grpSpPr>
          <a:xfrm>
            <a:off x="94593" y="94590"/>
            <a:ext cx="12023836" cy="2646878"/>
            <a:chOff x="94593" y="0"/>
            <a:chExt cx="12023836" cy="26468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3CB36C-BEC9-CB6F-F5DA-0E83C485FCF9}"/>
                </a:ext>
              </a:extLst>
            </p:cNvPr>
            <p:cNvSpPr txBox="1"/>
            <p:nvPr/>
          </p:nvSpPr>
          <p:spPr>
            <a:xfrm>
              <a:off x="94593" y="0"/>
              <a:ext cx="12023836" cy="26468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문제</a:t>
              </a:r>
              <a:r>
                <a:rPr lang="en-US" altLang="ko-KR" sz="2800" b="1" dirty="0"/>
                <a:t>1</a:t>
              </a:r>
              <a:r>
                <a:rPr lang="ko-KR" altLang="en-US" sz="2800" b="1" dirty="0"/>
                <a:t> </a:t>
              </a:r>
              <a:r>
                <a:rPr lang="en-US" altLang="ko-KR" b="1" dirty="0"/>
                <a:t>(Report 1)</a:t>
              </a:r>
            </a:p>
            <a:p>
              <a:r>
                <a:rPr lang="en-US" altLang="ko-KR" b="1" dirty="0"/>
                <a:t>	</a:t>
              </a:r>
              <a:r>
                <a:rPr lang="ko-KR" altLang="en-US" b="1" dirty="0"/>
                <a:t>다음과 같이 출력하는 </a:t>
              </a:r>
              <a:r>
                <a:rPr lang="en-US" altLang="ko-KR" b="1" dirty="0"/>
                <a:t>Program</a:t>
              </a:r>
              <a:r>
                <a:rPr lang="ko-KR" altLang="en-US" b="1" dirty="0"/>
                <a:t>을 작성하여라</a:t>
              </a:r>
              <a:endParaRPr lang="en-US" altLang="ko-KR" b="1" dirty="0"/>
            </a:p>
            <a:p>
              <a:r>
                <a:rPr lang="en-US" altLang="ko-KR" sz="2800" b="1" dirty="0"/>
                <a:t>     	</a:t>
              </a:r>
            </a:p>
            <a:p>
              <a:r>
                <a:rPr lang="en-US" altLang="ko-KR" sz="2800" b="1" dirty="0"/>
                <a:t>	</a:t>
              </a:r>
              <a:r>
                <a:rPr lang="ko-KR" altLang="en-US" sz="2000" dirty="0"/>
                <a:t>이름 </a:t>
              </a:r>
              <a:r>
                <a:rPr lang="en-US" altLang="ko-KR" sz="2000" dirty="0"/>
                <a:t>: </a:t>
              </a:r>
              <a:r>
                <a:rPr lang="ko-KR" altLang="en-US" sz="2000" dirty="0">
                  <a:solidFill>
                    <a:srgbClr val="FF0000"/>
                  </a:solidFill>
                </a:rPr>
                <a:t>홍길동</a:t>
              </a:r>
              <a:endParaRPr lang="en-US" altLang="ko-KR" sz="2800" dirty="0">
                <a:solidFill>
                  <a:srgbClr val="FF0000"/>
                </a:solidFill>
              </a:endParaRPr>
            </a:p>
            <a:p>
              <a:r>
                <a:rPr lang="en-US" altLang="ko-KR" sz="3600" dirty="0"/>
                <a:t>    	</a:t>
              </a:r>
              <a:r>
                <a:rPr lang="ko-KR" altLang="en-US" sz="2000" dirty="0"/>
                <a:t>안녕하십니까</a:t>
              </a:r>
              <a:r>
                <a:rPr lang="en-US" altLang="ko-KR" sz="2000" dirty="0"/>
                <a:t>? </a:t>
              </a:r>
              <a:r>
                <a:rPr lang="ko-KR" altLang="en-US" sz="2000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2000" dirty="0"/>
                <a:t> 님</a:t>
              </a:r>
              <a:r>
                <a:rPr lang="en-US" altLang="ko-KR" sz="2800" dirty="0"/>
                <a:t>    </a:t>
              </a:r>
              <a:r>
                <a:rPr lang="ko-KR" altLang="en-US" sz="2000" b="1" dirty="0">
                  <a:solidFill>
                    <a:srgbClr val="FF0000"/>
                  </a:solidFill>
                </a:rPr>
                <a:t>홍길동</a:t>
              </a:r>
              <a:r>
                <a:rPr lang="ko-KR" altLang="en-US" sz="2000" b="1" dirty="0"/>
                <a:t>은 </a:t>
              </a:r>
              <a:r>
                <a:rPr lang="en-US" altLang="ko-KR" sz="2000" b="1" dirty="0"/>
                <a:t>Keyboard</a:t>
              </a:r>
              <a:r>
                <a:rPr lang="ko-KR" altLang="en-US" sz="2000" b="1" dirty="0"/>
                <a:t>로부터 입력 받아 출력한다</a:t>
              </a:r>
              <a:endParaRPr lang="en-US" altLang="ko-KR" sz="2000" b="1" dirty="0"/>
            </a:p>
            <a:p>
              <a:endParaRPr lang="ko-KR" altLang="en-US" sz="28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8A5AA2-79F6-4EA2-928B-4D8D10351B0A}"/>
                </a:ext>
              </a:extLst>
            </p:cNvPr>
            <p:cNvSpPr/>
            <p:nvPr/>
          </p:nvSpPr>
          <p:spPr>
            <a:xfrm>
              <a:off x="859899" y="1107995"/>
              <a:ext cx="3161039" cy="110799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76B6DF-D7D6-F6EE-0488-4875455B253D}"/>
                </a:ext>
              </a:extLst>
            </p:cNvPr>
            <p:cNvSpPr txBox="1"/>
            <p:nvPr/>
          </p:nvSpPr>
          <p:spPr>
            <a:xfrm>
              <a:off x="1929861" y="923329"/>
              <a:ext cx="10211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Monitor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E11B7C-3F9A-B4D5-3053-196E7B84F406}"/>
              </a:ext>
            </a:extLst>
          </p:cNvPr>
          <p:cNvGrpSpPr/>
          <p:nvPr/>
        </p:nvGrpSpPr>
        <p:grpSpPr>
          <a:xfrm>
            <a:off x="94593" y="2866944"/>
            <a:ext cx="12023836" cy="3877985"/>
            <a:chOff x="94593" y="2866944"/>
            <a:chExt cx="12023836" cy="38779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1570E-7B13-F2D1-CEB8-AEBE0B3A1E6E}"/>
                </a:ext>
              </a:extLst>
            </p:cNvPr>
            <p:cNvSpPr txBox="1"/>
            <p:nvPr/>
          </p:nvSpPr>
          <p:spPr>
            <a:xfrm>
              <a:off x="6102467" y="2866944"/>
              <a:ext cx="6015960" cy="6339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Keyword</a:t>
              </a:r>
              <a:endParaRPr lang="en-US" altLang="ko-KR" sz="1400" b="1" dirty="0"/>
            </a:p>
            <a:p>
              <a:r>
                <a:rPr lang="en-US" altLang="ko-KR" sz="1400" b="1" dirty="0"/>
                <a:t>   Scanner </a:t>
              </a:r>
              <a:r>
                <a:rPr lang="ko-KR" altLang="en-US" sz="1400" b="1" dirty="0"/>
                <a:t>클래스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nextLine</a:t>
              </a:r>
              <a:r>
                <a:rPr lang="en-US" altLang="ko-KR" sz="1400" b="1" dirty="0"/>
                <a:t>(), </a:t>
              </a:r>
              <a:r>
                <a:rPr lang="en-US" altLang="ko-KR" sz="1400" b="1" dirty="0" err="1"/>
                <a:t>System.out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메소드</a:t>
              </a:r>
              <a:r>
                <a:rPr lang="en-US" altLang="ko-KR" sz="1400" b="1" dirty="0"/>
                <a:t>(print, </a:t>
              </a:r>
              <a:r>
                <a:rPr lang="en-US" altLang="ko-KR" sz="1400" b="1" dirty="0" err="1"/>
                <a:t>printf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println</a:t>
              </a:r>
              <a:r>
                <a:rPr lang="en-US" altLang="ko-KR" sz="1400" b="1" dirty="0"/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02130F-EAD7-0CA0-D684-CF19CF2FF083}"/>
                </a:ext>
              </a:extLst>
            </p:cNvPr>
            <p:cNvSpPr txBox="1"/>
            <p:nvPr/>
          </p:nvSpPr>
          <p:spPr>
            <a:xfrm>
              <a:off x="94593" y="2866944"/>
              <a:ext cx="12023836" cy="38779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문제 분석</a:t>
              </a:r>
              <a:endParaRPr lang="en-US" altLang="ko-KR" sz="2800" b="1" dirty="0"/>
            </a:p>
            <a:p>
              <a:r>
                <a:rPr lang="en-US" altLang="ko-KR" sz="2800" b="1" dirty="0"/>
                <a:t>	</a:t>
              </a:r>
              <a:r>
                <a:rPr lang="en-US" altLang="ko-KR" sz="2000" b="1" dirty="0"/>
                <a:t>Input</a:t>
              </a:r>
            </a:p>
            <a:p>
              <a:r>
                <a:rPr lang="en-US" altLang="ko-KR" sz="2000" b="1" dirty="0"/>
                <a:t>	  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이름 </a:t>
              </a:r>
              <a:r>
                <a:rPr lang="en-US" altLang="ko-KR" b="1" dirty="0"/>
                <a:t>(name) : String – Data</a:t>
              </a:r>
            </a:p>
            <a:p>
              <a:endParaRPr lang="en-US" altLang="ko-KR" b="1" dirty="0"/>
            </a:p>
            <a:p>
              <a:r>
                <a:rPr lang="en-US" altLang="ko-KR" sz="2000" b="1" dirty="0"/>
                <a:t>	Output</a:t>
              </a:r>
            </a:p>
            <a:p>
              <a:r>
                <a:rPr lang="en-US" altLang="ko-KR" sz="2000" b="1" dirty="0"/>
                <a:t>	  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이름 </a:t>
              </a:r>
              <a:r>
                <a:rPr lang="en-US" altLang="ko-KR" b="1" dirty="0"/>
                <a:t>(name) : String – </a:t>
              </a:r>
              <a:r>
                <a:rPr lang="ko-KR" altLang="en-US" b="1" dirty="0"/>
                <a:t>정보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en-US" altLang="ko-KR" sz="2000" b="1" dirty="0"/>
                <a:t>	</a:t>
              </a:r>
              <a:r>
                <a:rPr lang="ko-KR" altLang="en-US" sz="2000" b="1" dirty="0"/>
                <a:t>문제 해결 방안</a:t>
              </a:r>
              <a:endParaRPr lang="en-US" altLang="ko-KR" sz="2000" b="1" dirty="0"/>
            </a:p>
            <a:p>
              <a:r>
                <a:rPr lang="en-US" altLang="ko-KR" sz="2000" b="1" dirty="0"/>
                <a:t>	   </a:t>
              </a:r>
              <a:r>
                <a:rPr lang="ko-KR" altLang="en-US" b="1" dirty="0"/>
                <a:t>문제</a:t>
              </a:r>
              <a:r>
                <a:rPr lang="en-US" altLang="ko-KR" b="1" dirty="0"/>
                <a:t>1</a:t>
              </a:r>
              <a:r>
                <a:rPr lang="ko-KR" altLang="en-US" b="1" dirty="0"/>
                <a:t>의 </a:t>
              </a:r>
              <a:r>
                <a:rPr lang="en-US" altLang="ko-KR" b="1" dirty="0"/>
                <a:t>Program</a:t>
              </a:r>
              <a:r>
                <a:rPr lang="ko-KR" altLang="en-US" b="1" dirty="0"/>
                <a:t>을 작성하기 위해서는 </a:t>
              </a:r>
              <a:r>
                <a:rPr lang="en-US" altLang="ko-KR" b="1" dirty="0"/>
                <a:t>Keyboard</a:t>
              </a:r>
              <a:r>
                <a:rPr lang="ko-KR" altLang="en-US" b="1" dirty="0"/>
                <a:t>로부터 입력을 받아야 하므로</a:t>
              </a:r>
              <a:endParaRPr lang="en-US" altLang="ko-KR" b="1" dirty="0"/>
            </a:p>
            <a:p>
              <a:r>
                <a:rPr lang="en-US" altLang="ko-KR" b="1" dirty="0"/>
                <a:t>	   Scanner keyboard = new Scanner(System.in);</a:t>
              </a:r>
              <a:r>
                <a:rPr lang="ko-KR" altLang="en-US" b="1" dirty="0"/>
                <a:t>을 작성하여 </a:t>
              </a:r>
              <a:r>
                <a:rPr lang="en-US" altLang="ko-KR" b="1" dirty="0"/>
                <a:t>Scanner </a:t>
              </a:r>
              <a:r>
                <a:rPr lang="ko-KR" altLang="en-US" b="1" dirty="0"/>
                <a:t>클래스를 사용해</a:t>
              </a:r>
              <a:r>
                <a:rPr lang="en-US" altLang="ko-KR" b="1" dirty="0"/>
                <a:t> </a:t>
              </a:r>
            </a:p>
            <a:p>
              <a:r>
                <a:rPr lang="en-US" altLang="ko-KR" b="1" dirty="0"/>
                <a:t>	   </a:t>
              </a:r>
              <a:r>
                <a:rPr lang="ko-KR" altLang="en-US" b="1" dirty="0"/>
                <a:t>키보드의 입력 값을 </a:t>
              </a:r>
              <a:r>
                <a:rPr lang="en-US" altLang="ko-KR" b="1" dirty="0" err="1"/>
                <a:t>nextLine</a:t>
              </a:r>
              <a:r>
                <a:rPr lang="en-US" altLang="ko-KR" b="1" dirty="0"/>
                <a:t>()</a:t>
              </a:r>
              <a:r>
                <a:rPr lang="ko-KR" altLang="en-US" b="1" dirty="0"/>
                <a:t>을 통해 </a:t>
              </a:r>
              <a:r>
                <a:rPr lang="en-US" altLang="ko-KR" b="1" dirty="0"/>
                <a:t>Program</a:t>
              </a:r>
              <a:r>
                <a:rPr lang="ko-KR" altLang="en-US" b="1" dirty="0"/>
                <a:t>에 작성하게 </a:t>
              </a:r>
              <a:r>
                <a:rPr lang="ko-KR" altLang="en-US" b="1" dirty="0" err="1"/>
                <a:t>해야하고</a:t>
              </a:r>
              <a:r>
                <a:rPr lang="en-US" altLang="ko-KR" b="1" dirty="0"/>
                <a:t>, </a:t>
              </a:r>
              <a:r>
                <a:rPr lang="ko-KR" altLang="en-US" b="1" dirty="0" err="1"/>
                <a:t>입력받은</a:t>
              </a:r>
              <a:r>
                <a:rPr lang="ko-KR" altLang="en-US" b="1" dirty="0"/>
                <a:t> </a:t>
              </a:r>
              <a:r>
                <a:rPr lang="en-US" altLang="ko-KR" b="1" dirty="0"/>
                <a:t>Data</a:t>
              </a:r>
              <a:r>
                <a:rPr lang="ko-KR" altLang="en-US" b="1" dirty="0"/>
                <a:t>를 </a:t>
              </a:r>
              <a:endParaRPr lang="en-US" altLang="ko-KR" b="1" dirty="0"/>
            </a:p>
            <a:p>
              <a:r>
                <a:rPr lang="en-US" altLang="ko-KR" b="1" dirty="0"/>
                <a:t>	   </a:t>
              </a:r>
              <a:r>
                <a:rPr lang="en-US" altLang="ko-KR" b="1" dirty="0" err="1"/>
                <a:t>System.out</a:t>
              </a:r>
              <a:r>
                <a:rPr lang="ko-KR" altLang="en-US" b="1" dirty="0"/>
                <a:t>의 메소드를 사용하여 모니터에 출력시켜야 한다</a:t>
              </a:r>
              <a:r>
                <a:rPr lang="en-US" altLang="ko-KR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BBAB72-A65B-35BD-CFD2-B8B5F948EA31}"/>
              </a:ext>
            </a:extLst>
          </p:cNvPr>
          <p:cNvSpPr txBox="1"/>
          <p:nvPr/>
        </p:nvSpPr>
        <p:spPr>
          <a:xfrm>
            <a:off x="84082" y="82007"/>
            <a:ext cx="12023836" cy="4955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sz="2800" b="1" dirty="0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public class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ScanMyName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		public static void main(String[]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			Scanner keyboard = new Scanner(System.in);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String name;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이름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: ");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name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keyboard.nextLine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();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안녕하십니까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? %s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님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",name);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		}	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}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7370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11E6A-D321-D1B9-075B-DE2BE5C5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4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37856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(Report 2)</a:t>
            </a:r>
          </a:p>
          <a:p>
            <a:r>
              <a:rPr lang="en-US" altLang="ko-KR" b="1" dirty="0"/>
              <a:t>	Scanner</a:t>
            </a:r>
            <a:r>
              <a:rPr lang="ko-KR" altLang="en-US" b="1" dirty="0"/>
              <a:t>를 이용하여 나이</a:t>
            </a:r>
            <a:r>
              <a:rPr lang="en-US" altLang="ko-KR" b="1" dirty="0"/>
              <a:t>(age), </a:t>
            </a:r>
            <a:r>
              <a:rPr lang="ko-KR" altLang="en-US" b="1" dirty="0"/>
              <a:t>체중</a:t>
            </a:r>
            <a:r>
              <a:rPr lang="en-US" altLang="ko-KR" b="1" dirty="0"/>
              <a:t>(weight), </a:t>
            </a:r>
            <a:r>
              <a:rPr lang="ko-KR" altLang="en-US" b="1" dirty="0"/>
              <a:t>신장</a:t>
            </a:r>
            <a:r>
              <a:rPr lang="en-US" altLang="ko-KR" b="1" dirty="0"/>
              <a:t>(height) Data</a:t>
            </a:r>
            <a:r>
              <a:rPr lang="ko-KR" altLang="en-US" b="1" dirty="0"/>
              <a:t>를 </a:t>
            </a:r>
            <a:r>
              <a:rPr lang="en-US" altLang="ko-KR" b="1" dirty="0"/>
              <a:t>Keyboard</a:t>
            </a:r>
            <a:r>
              <a:rPr lang="ko-KR" altLang="en-US" b="1" dirty="0"/>
              <a:t>에서 입력 받아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다시 출력하는 </a:t>
            </a:r>
            <a:r>
              <a:rPr lang="en-US" altLang="ko-KR" b="1" dirty="0"/>
              <a:t>Program</a:t>
            </a:r>
            <a:r>
              <a:rPr lang="ko-KR" altLang="en-US" b="1" dirty="0"/>
              <a:t>을 작성해보자</a:t>
            </a:r>
            <a:endParaRPr lang="en-US" altLang="ko-KR" b="1" dirty="0"/>
          </a:p>
          <a:p>
            <a:r>
              <a:rPr lang="en-US" altLang="ko-KR" sz="2800" b="1" dirty="0"/>
              <a:t>     	</a:t>
            </a:r>
          </a:p>
          <a:p>
            <a:r>
              <a:rPr lang="en-US" altLang="ko-KR" sz="2800" b="1" dirty="0"/>
              <a:t>	</a:t>
            </a:r>
            <a:r>
              <a:rPr lang="ko-KR" altLang="en-US" sz="2000" dirty="0"/>
              <a:t>나이</a:t>
            </a:r>
            <a:r>
              <a:rPr lang="en-US" altLang="ko-KR" sz="2000" dirty="0"/>
              <a:t>, </a:t>
            </a:r>
            <a:r>
              <a:rPr lang="ko-KR" altLang="en-US" sz="2000" dirty="0"/>
              <a:t>체중</a:t>
            </a:r>
            <a:r>
              <a:rPr lang="en-US" altLang="ko-KR" sz="2000" dirty="0"/>
              <a:t>, </a:t>
            </a:r>
            <a:r>
              <a:rPr lang="ko-KR" altLang="en-US" sz="2000" dirty="0"/>
              <a:t>신장을 빈칸으로 분리하여 순서대로 입력하세요</a:t>
            </a:r>
            <a:endParaRPr lang="en-US" altLang="ko-KR" sz="2000" dirty="0"/>
          </a:p>
          <a:p>
            <a:r>
              <a:rPr lang="en-US" altLang="ko-KR" sz="2000" dirty="0"/>
              <a:t>	35</a:t>
            </a:r>
            <a:r>
              <a:rPr lang="ko-KR" altLang="en-US" sz="2000" dirty="0"/>
              <a:t> </a:t>
            </a:r>
            <a:r>
              <a:rPr lang="en-US" altLang="ko-KR" sz="2000" dirty="0"/>
              <a:t>65.6 175.6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당신의 나이는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35</a:t>
            </a:r>
            <a:r>
              <a:rPr lang="ko-KR" altLang="en-US" sz="2000" dirty="0"/>
              <a:t>살 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당신의 체중은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65.6</a:t>
            </a:r>
            <a:r>
              <a:rPr lang="en-US" altLang="ko-KR" sz="2000" dirty="0"/>
              <a:t>kg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당신의 신장은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175.6</a:t>
            </a:r>
            <a:r>
              <a:rPr lang="en-US" altLang="ko-KR" sz="2000" dirty="0"/>
              <a:t>cm</a:t>
            </a:r>
            <a:r>
              <a:rPr lang="ko-KR" altLang="en-US" sz="2000" dirty="0"/>
              <a:t> 입니다</a:t>
            </a:r>
            <a:r>
              <a:rPr lang="en-US" altLang="ko-KR" sz="2000" dirty="0"/>
              <a:t>. 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59899" y="1450428"/>
            <a:ext cx="7159495" cy="22387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3929089" y="1255692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41330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6F79DE-E33C-6BAE-593F-14DF3291EA4A}"/>
              </a:ext>
            </a:extLst>
          </p:cNvPr>
          <p:cNvGrpSpPr/>
          <p:nvPr/>
        </p:nvGrpSpPr>
        <p:grpSpPr>
          <a:xfrm>
            <a:off x="84084" y="475433"/>
            <a:ext cx="12023836" cy="5016758"/>
            <a:chOff x="115613" y="3384417"/>
            <a:chExt cx="12023836" cy="50167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136779-9AAE-9DC5-3E88-BD02AC385DE2}"/>
                </a:ext>
              </a:extLst>
            </p:cNvPr>
            <p:cNvSpPr txBox="1"/>
            <p:nvPr/>
          </p:nvSpPr>
          <p:spPr>
            <a:xfrm>
              <a:off x="5412821" y="3384417"/>
              <a:ext cx="6726624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Keyword</a:t>
              </a:r>
              <a:endParaRPr lang="en-US" altLang="ko-KR" sz="1400" b="1" dirty="0"/>
            </a:p>
            <a:p>
              <a:r>
                <a:rPr lang="en-US" altLang="ko-KR" sz="1400" b="1" dirty="0"/>
                <a:t>   Scanner </a:t>
              </a:r>
              <a:r>
                <a:rPr lang="ko-KR" altLang="en-US" sz="1400" b="1" dirty="0"/>
                <a:t>클래스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nextInt</a:t>
              </a:r>
              <a:r>
                <a:rPr lang="en-US" altLang="ko-KR" sz="1400" b="1" dirty="0"/>
                <a:t>(), </a:t>
              </a:r>
              <a:r>
                <a:rPr lang="en-US" altLang="ko-KR" sz="1400" b="1" dirty="0" err="1"/>
                <a:t>nextFloat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System.out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메소드</a:t>
              </a:r>
              <a:r>
                <a:rPr lang="en-US" altLang="ko-KR" sz="1400" b="1" dirty="0"/>
                <a:t>(print, </a:t>
              </a:r>
              <a:r>
                <a:rPr lang="en-US" altLang="ko-KR" sz="1400" b="1" dirty="0" err="1"/>
                <a:t>printf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println</a:t>
              </a:r>
              <a:r>
                <a:rPr lang="en-US" altLang="ko-KR" sz="1400" b="1" dirty="0"/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8A9800-A75F-D85E-D428-FCDF08BB1446}"/>
                </a:ext>
              </a:extLst>
            </p:cNvPr>
            <p:cNvSpPr txBox="1"/>
            <p:nvPr/>
          </p:nvSpPr>
          <p:spPr>
            <a:xfrm>
              <a:off x="115613" y="3384417"/>
              <a:ext cx="12023836" cy="50167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문제 분석</a:t>
              </a:r>
              <a:endParaRPr lang="en-US" altLang="ko-KR" sz="2800" b="1" dirty="0"/>
            </a:p>
            <a:p>
              <a:r>
                <a:rPr lang="en-US" altLang="ko-KR" sz="2800" b="1" dirty="0"/>
                <a:t>	</a:t>
              </a:r>
              <a:r>
                <a:rPr lang="en-US" altLang="ko-KR" sz="2000" b="1" dirty="0"/>
                <a:t>Input</a:t>
              </a:r>
            </a:p>
            <a:p>
              <a:r>
                <a:rPr lang="en-US" altLang="ko-KR" sz="2000" b="1" dirty="0"/>
                <a:t>	  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나이 </a:t>
              </a:r>
              <a:r>
                <a:rPr lang="en-US" altLang="ko-KR" b="1" dirty="0"/>
                <a:t>(age) : int – Data</a:t>
              </a:r>
            </a:p>
            <a:p>
              <a:r>
                <a:rPr lang="en-US" altLang="ko-KR" b="1" dirty="0"/>
                <a:t>	   - </a:t>
              </a:r>
              <a:r>
                <a:rPr lang="ko-KR" altLang="en-US" b="1" dirty="0"/>
                <a:t>체중 </a:t>
              </a:r>
              <a:r>
                <a:rPr lang="en-US" altLang="ko-KR" b="1" dirty="0"/>
                <a:t>(weight) : float – Data </a:t>
              </a:r>
            </a:p>
            <a:p>
              <a:r>
                <a:rPr lang="en-US" altLang="ko-KR" b="1" dirty="0"/>
                <a:t>	   - </a:t>
              </a:r>
              <a:r>
                <a:rPr lang="ko-KR" altLang="en-US" b="1" dirty="0"/>
                <a:t>신장 </a:t>
              </a:r>
              <a:r>
                <a:rPr lang="en-US" altLang="ko-KR" b="1" dirty="0"/>
                <a:t>(height) : float – Data</a:t>
              </a:r>
            </a:p>
            <a:p>
              <a:endParaRPr lang="en-US" altLang="ko-KR" b="1" dirty="0"/>
            </a:p>
            <a:p>
              <a:r>
                <a:rPr lang="en-US" altLang="ko-KR" sz="2000" b="1" dirty="0"/>
                <a:t>	Output</a:t>
              </a:r>
            </a:p>
            <a:p>
              <a:r>
                <a:rPr lang="en-US" altLang="ko-KR" sz="2000" b="1" dirty="0"/>
                <a:t>	  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나이 </a:t>
              </a:r>
              <a:r>
                <a:rPr lang="en-US" altLang="ko-KR" b="1" dirty="0"/>
                <a:t>(age) : int – </a:t>
              </a:r>
              <a:r>
                <a:rPr lang="ko-KR" altLang="en-US" b="1" dirty="0"/>
                <a:t>정보</a:t>
              </a:r>
              <a:endParaRPr lang="en-US" altLang="ko-KR" b="1" dirty="0"/>
            </a:p>
            <a:p>
              <a:r>
                <a:rPr lang="en-US" altLang="ko-KR" b="1" dirty="0"/>
                <a:t>	   - </a:t>
              </a:r>
              <a:r>
                <a:rPr lang="ko-KR" altLang="en-US" b="1" dirty="0"/>
                <a:t>체중 </a:t>
              </a:r>
              <a:r>
                <a:rPr lang="en-US" altLang="ko-KR" b="1" dirty="0"/>
                <a:t>(weight) : float – </a:t>
              </a:r>
              <a:r>
                <a:rPr lang="ko-KR" altLang="en-US" b="1" dirty="0"/>
                <a:t>정보</a:t>
              </a:r>
              <a:endParaRPr lang="en-US" altLang="ko-KR" b="1" dirty="0"/>
            </a:p>
            <a:p>
              <a:r>
                <a:rPr lang="en-US" altLang="ko-KR" b="1" dirty="0"/>
                <a:t>	   - </a:t>
              </a:r>
              <a:r>
                <a:rPr lang="ko-KR" altLang="en-US" b="1" dirty="0"/>
                <a:t>신장 </a:t>
              </a:r>
              <a:r>
                <a:rPr lang="en-US" altLang="ko-KR" b="1" dirty="0"/>
                <a:t>(height) : float – </a:t>
              </a:r>
              <a:r>
                <a:rPr lang="ko-KR" altLang="en-US" b="1" dirty="0"/>
                <a:t>정보</a:t>
              </a:r>
              <a:endParaRPr lang="en-US" altLang="ko-KR" b="1" dirty="0"/>
            </a:p>
            <a:p>
              <a:endParaRPr lang="en-US" altLang="ko-KR" b="1" dirty="0"/>
            </a:p>
            <a:p>
              <a:r>
                <a:rPr lang="en-US" altLang="ko-KR" sz="2000" b="1" dirty="0"/>
                <a:t>	</a:t>
              </a:r>
              <a:r>
                <a:rPr lang="ko-KR" altLang="en-US" sz="2000" b="1" dirty="0"/>
                <a:t>문제 해결 방안</a:t>
              </a:r>
              <a:endParaRPr lang="en-US" altLang="ko-KR" sz="2000" b="1" dirty="0"/>
            </a:p>
            <a:p>
              <a:r>
                <a:rPr lang="en-US" altLang="ko-KR" b="1" dirty="0"/>
                <a:t>	</a:t>
              </a:r>
              <a:r>
                <a:rPr lang="ko-KR" altLang="en-US" b="1" dirty="0"/>
                <a:t>문제</a:t>
              </a:r>
              <a:r>
                <a:rPr lang="en-US" altLang="ko-KR" b="1" dirty="0"/>
                <a:t>1</a:t>
              </a:r>
              <a:r>
                <a:rPr lang="ko-KR" altLang="en-US" b="1" dirty="0"/>
                <a:t>의 </a:t>
              </a:r>
              <a:r>
                <a:rPr lang="en-US" altLang="ko-KR" b="1" dirty="0"/>
                <a:t>Program</a:t>
              </a:r>
              <a:r>
                <a:rPr lang="ko-KR" altLang="en-US" b="1" dirty="0"/>
                <a:t>을 작성하기 위해서는 나이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체중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신장의 데이터를 입력 받아야 하므로</a:t>
              </a:r>
              <a:endParaRPr lang="en-US" altLang="ko-KR" sz="2000" b="1" dirty="0"/>
            </a:p>
            <a:p>
              <a:r>
                <a:rPr lang="en-US" altLang="ko-KR" sz="2000" b="1" dirty="0"/>
                <a:t>	</a:t>
              </a:r>
              <a:r>
                <a:rPr lang="en-US" altLang="ko-KR" b="1" dirty="0"/>
                <a:t>Scanner keyboard = new Scanner(System.in);</a:t>
              </a:r>
              <a:r>
                <a:rPr lang="ko-KR" altLang="en-US" b="1" dirty="0"/>
                <a:t>을 작성하여 </a:t>
              </a:r>
              <a:r>
                <a:rPr lang="en-US" altLang="ko-KR" b="1" dirty="0"/>
                <a:t>Scanner </a:t>
              </a:r>
              <a:r>
                <a:rPr lang="ko-KR" altLang="en-US" b="1" dirty="0"/>
                <a:t>클래스를 사용해</a:t>
              </a:r>
              <a:r>
                <a:rPr lang="en-US" altLang="ko-KR" b="1" dirty="0"/>
                <a:t> </a:t>
              </a:r>
            </a:p>
            <a:p>
              <a:r>
                <a:rPr lang="en-US" altLang="ko-KR" b="1" dirty="0"/>
                <a:t>	</a:t>
              </a:r>
              <a:r>
                <a:rPr lang="ko-KR" altLang="en-US" b="1" dirty="0"/>
                <a:t>키보드의 입력 값을 </a:t>
              </a:r>
              <a:r>
                <a:rPr lang="en-US" altLang="ko-KR" b="1" dirty="0" err="1"/>
                <a:t>nextInt</a:t>
              </a:r>
              <a:r>
                <a:rPr lang="en-US" altLang="ko-KR" b="1" dirty="0"/>
                <a:t>()</a:t>
              </a:r>
              <a:r>
                <a:rPr lang="ko-KR" altLang="en-US" b="1" dirty="0"/>
                <a:t>와 </a:t>
              </a:r>
              <a:r>
                <a:rPr lang="en-US" altLang="ko-KR" b="1" dirty="0" err="1"/>
                <a:t>nextFloat</a:t>
              </a:r>
              <a:r>
                <a:rPr lang="en-US" altLang="ko-KR" b="1" dirty="0"/>
                <a:t>()</a:t>
              </a:r>
              <a:r>
                <a:rPr lang="ko-KR" altLang="en-US" b="1" dirty="0"/>
                <a:t>을 통해 </a:t>
              </a:r>
              <a:r>
                <a:rPr lang="en-US" altLang="ko-KR" b="1" dirty="0"/>
                <a:t>Program</a:t>
              </a:r>
              <a:r>
                <a:rPr lang="ko-KR" altLang="en-US" b="1" dirty="0"/>
                <a:t>에 </a:t>
              </a:r>
              <a:r>
                <a:rPr lang="en-US" altLang="ko-KR" b="1" dirty="0"/>
                <a:t>Data</a:t>
              </a:r>
              <a:r>
                <a:rPr lang="ko-KR" altLang="en-US" b="1" dirty="0"/>
                <a:t>를 입력한 뒤</a:t>
              </a:r>
              <a:r>
                <a:rPr lang="en-US" altLang="ko-KR" b="1" dirty="0"/>
                <a:t>,</a:t>
              </a:r>
            </a:p>
            <a:p>
              <a:r>
                <a:rPr lang="en-US" altLang="ko-KR" b="1" dirty="0"/>
                <a:t>	</a:t>
              </a:r>
              <a:r>
                <a:rPr lang="ko-KR" altLang="en-US" b="1" dirty="0" err="1"/>
                <a:t>입력받은</a:t>
              </a:r>
              <a:r>
                <a:rPr lang="ko-KR" altLang="en-US" b="1" dirty="0"/>
                <a:t> </a:t>
              </a:r>
              <a:r>
                <a:rPr lang="en-US" altLang="ko-KR" b="1" dirty="0"/>
                <a:t>Data</a:t>
              </a:r>
              <a:r>
                <a:rPr lang="ko-KR" altLang="en-US" b="1" dirty="0"/>
                <a:t>를 </a:t>
              </a:r>
              <a:r>
                <a:rPr lang="en-US" altLang="ko-KR" b="1" dirty="0" err="1"/>
                <a:t>System.out</a:t>
              </a:r>
              <a:r>
                <a:rPr lang="ko-KR" altLang="en-US" b="1" dirty="0"/>
                <a:t>의 메소드를 사용하여 모니터에 출력한다</a:t>
              </a:r>
              <a:r>
                <a:rPr lang="en-US" altLang="ko-KR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03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BBAB72-A65B-35BD-CFD2-B8B5F948EA31}"/>
              </a:ext>
            </a:extLst>
          </p:cNvPr>
          <p:cNvSpPr txBox="1"/>
          <p:nvPr/>
        </p:nvSpPr>
        <p:spPr>
          <a:xfrm>
            <a:off x="84082" y="82007"/>
            <a:ext cx="12023836" cy="61863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</a:t>
            </a:r>
          </a:p>
          <a:p>
            <a:r>
              <a:rPr lang="en-US" altLang="ko-KR" sz="2800" b="1" dirty="0">
                <a:latin typeface="Arial Unicode MS" panose="020B0604020202020204" pitchFamily="50" charset="-127"/>
                <a:ea typeface="JetBrains Mono"/>
              </a:rPr>
              <a:t>	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public class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ScanMyData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		public static void main(String[]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Scanner keyboard = new Scanner(System.in);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int age;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float weight, height;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나이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체중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, 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신장을 빈칸으로 분리하여 순서대로 입력하세요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\n");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age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keyboard.nextInt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weight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keyboard.nextFloat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height = 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keyboard.nextFloat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();</a:t>
            </a:r>
          </a:p>
          <a:p>
            <a:endParaRPr lang="en-US" altLang="ko-KR" sz="20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당신의 나이는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%d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살 입니다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.\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n",age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당신의 체중은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%.1fkg 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.\n", weight);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    			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당신의 신장은 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%.1fcm </a:t>
            </a:r>
            <a:r>
              <a:rPr lang="ko-KR" altLang="en-US" sz="2000" dirty="0">
                <a:latin typeface="Arial Unicode MS" panose="020B0604020202020204" pitchFamily="50" charset="-127"/>
                <a:ea typeface="JetBrains Mono"/>
              </a:rPr>
              <a:t>입니다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. \</a:t>
            </a:r>
            <a:r>
              <a:rPr lang="en-US" altLang="ko-KR" sz="2000" dirty="0" err="1">
                <a:latin typeface="Arial Unicode MS" panose="020B0604020202020204" pitchFamily="50" charset="-127"/>
                <a:ea typeface="JetBrains Mono"/>
              </a:rPr>
              <a:t>n",height</a:t>
            </a:r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    		}</a:t>
            </a:r>
          </a:p>
          <a:p>
            <a:r>
              <a:rPr lang="en-US" altLang="ko-KR" sz="2000" dirty="0">
                <a:latin typeface="Arial Unicode MS" panose="020B0604020202020204" pitchFamily="50" charset="-127"/>
                <a:ea typeface="JetBrains Mono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9544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37856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(Report 3)</a:t>
            </a:r>
          </a:p>
          <a:p>
            <a:r>
              <a:rPr lang="en-US" altLang="ko-KR" b="1" dirty="0"/>
              <a:t>	</a:t>
            </a:r>
            <a:r>
              <a:rPr lang="ko-KR" altLang="en-US" b="1" dirty="0"/>
              <a:t>정 사각형의 내부에 들어가는 가장 큰 원의 면적을 제외한 면적</a:t>
            </a:r>
            <a:r>
              <a:rPr lang="en-US" altLang="ko-KR" b="1" dirty="0"/>
              <a:t>(</a:t>
            </a:r>
            <a:r>
              <a:rPr lang="ko-KR" altLang="en-US" b="1" dirty="0"/>
              <a:t>빨간색 영역</a:t>
            </a:r>
            <a:r>
              <a:rPr lang="en-US" altLang="ko-KR" b="1" dirty="0"/>
              <a:t>)</a:t>
            </a:r>
            <a:r>
              <a:rPr lang="ko-KR" altLang="en-US" b="1" dirty="0"/>
              <a:t>을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구하는 </a:t>
            </a:r>
            <a:r>
              <a:rPr lang="en-US" altLang="ko-KR" b="1" dirty="0"/>
              <a:t>Program</a:t>
            </a:r>
            <a:r>
              <a:rPr lang="ko-KR" altLang="en-US" b="1" dirty="0"/>
              <a:t>을 작성하여라</a:t>
            </a:r>
            <a:endParaRPr lang="en-US" altLang="ko-KR" b="1" dirty="0"/>
          </a:p>
          <a:p>
            <a:r>
              <a:rPr lang="en-US" altLang="ko-KR" sz="2800" b="1" dirty="0"/>
              <a:t>     	</a:t>
            </a:r>
          </a:p>
          <a:p>
            <a:r>
              <a:rPr lang="en-US" altLang="ko-KR" sz="2800" b="1" dirty="0"/>
              <a:t>	</a:t>
            </a:r>
            <a:r>
              <a:rPr lang="ko-KR" altLang="en-US" sz="2000" dirty="0"/>
              <a:t>원의 반지름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5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정사각형 면적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100</a:t>
            </a:r>
            <a:r>
              <a:rPr lang="en-US" altLang="ko-KR" sz="2000" dirty="0"/>
              <a:t> cm²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원의 면적 </a:t>
            </a:r>
            <a:r>
              <a:rPr lang="en-US" altLang="ko-KR" sz="2000" dirty="0"/>
              <a:t>: 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구하는 면적 </a:t>
            </a:r>
            <a:r>
              <a:rPr lang="en-US" altLang="ko-KR" sz="2000" dirty="0"/>
              <a:t>: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</a:t>
            </a:r>
            <a:endParaRPr lang="ko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8A5AA2-79F6-4EA2-928B-4D8D10351B0A}"/>
              </a:ext>
            </a:extLst>
          </p:cNvPr>
          <p:cNvSpPr/>
          <p:nvPr/>
        </p:nvSpPr>
        <p:spPr>
          <a:xfrm>
            <a:off x="859900" y="1450428"/>
            <a:ext cx="3270040" cy="22387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6B6DF-D7D6-F6EE-0488-4875455B253D}"/>
              </a:ext>
            </a:extLst>
          </p:cNvPr>
          <p:cNvSpPr txBox="1"/>
          <p:nvPr/>
        </p:nvSpPr>
        <p:spPr>
          <a:xfrm>
            <a:off x="1984363" y="1259317"/>
            <a:ext cx="10211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Monitor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C78162-6151-6044-16C4-A7DFEF10160C}"/>
              </a:ext>
            </a:extLst>
          </p:cNvPr>
          <p:cNvSpPr/>
          <p:nvPr/>
        </p:nvSpPr>
        <p:spPr>
          <a:xfrm>
            <a:off x="5110951" y="1450428"/>
            <a:ext cx="2238703" cy="2238703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FF9A7E-56C0-B016-5738-558FCA8F666A}"/>
              </a:ext>
            </a:extLst>
          </p:cNvPr>
          <p:cNvSpPr/>
          <p:nvPr/>
        </p:nvSpPr>
        <p:spPr>
          <a:xfrm>
            <a:off x="5110949" y="1450428"/>
            <a:ext cx="2238706" cy="2238702"/>
          </a:xfrm>
          <a:prstGeom prst="ellipse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833BE0-1F8B-8857-370B-5114264D2F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10949" y="2569779"/>
            <a:ext cx="1119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1472</Words>
  <Application>Microsoft Office PowerPoint</Application>
  <PresentationFormat>와이드스크린</PresentationFormat>
  <Paragraphs>176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 Unicode MS</vt:lpstr>
      <vt:lpstr>맑은 고딕</vt:lpstr>
      <vt:lpstr>Arial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38</cp:revision>
  <dcterms:created xsi:type="dcterms:W3CDTF">2023-09-03T09:11:18Z</dcterms:created>
  <dcterms:modified xsi:type="dcterms:W3CDTF">2023-09-10T12:36:54Z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