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2" r:id="rId7"/>
    <p:sldId id="274" r:id="rId8"/>
    <p:sldId id="265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8" r:id="rId18"/>
    <p:sldId id="269" r:id="rId19"/>
    <p:sldId id="282" r:id="rId20"/>
    <p:sldId id="283" r:id="rId21"/>
    <p:sldId id="284" r:id="rId22"/>
    <p:sldId id="285" r:id="rId23"/>
    <p:sldId id="286" r:id="rId24"/>
    <p:sldId id="287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2023-09-17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</a:t>
            </a:r>
            <a:r>
              <a:rPr lang="en-US" altLang="ko-KR"/>
              <a:t>Report 3</a:t>
            </a:r>
            <a:r>
              <a:rPr lang="ko-KR" altLang="en-US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63094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1-3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1)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아래와 같은 내용을 출력하는 </a:t>
            </a:r>
            <a:r>
              <a:rPr lang="en-US" altLang="ko-KR" b="1"/>
              <a:t>Program</a:t>
            </a:r>
            <a:r>
              <a:rPr lang="ko-KR" altLang="en-US" b="1"/>
              <a:t>을 작성하시오</a:t>
            </a:r>
            <a:r>
              <a:rPr lang="en-US" altLang="ko-KR" b="1"/>
              <a:t>.</a:t>
            </a:r>
          </a:p>
          <a:p>
            <a:r>
              <a:rPr lang="en-US" altLang="ko-KR" sz="1400"/>
              <a:t>	   - </a:t>
            </a:r>
            <a:r>
              <a:rPr lang="ko-KR" altLang="en-US" sz="1400"/>
              <a:t>클래스 이름은 </a:t>
            </a:r>
            <a:r>
              <a:rPr lang="en-US" altLang="ko-KR" sz="1400"/>
              <a:t>PrintTest</a:t>
            </a:r>
            <a:r>
              <a:rPr lang="ko-KR" altLang="en-US" sz="1400"/>
              <a:t>으로 만들자</a:t>
            </a:r>
            <a:r>
              <a:rPr lang="en-US" altLang="ko-KR" sz="1400"/>
              <a:t>.</a:t>
            </a:r>
          </a:p>
          <a:p>
            <a:r>
              <a:rPr lang="en-US" altLang="ko-KR" sz="1400" b="1"/>
              <a:t>	   </a:t>
            </a:r>
            <a:r>
              <a:rPr lang="en-US" altLang="ko-KR" sz="1400"/>
              <a:t>- </a:t>
            </a:r>
            <a:r>
              <a:rPr lang="ko-KR" altLang="en-US" sz="1400"/>
              <a:t>앞</a:t>
            </a:r>
            <a:r>
              <a:rPr lang="en-US" altLang="ko-KR" sz="1400"/>
              <a:t>(1-1)</a:t>
            </a:r>
            <a:r>
              <a:rPr lang="ko-KR" altLang="en-US" sz="1400"/>
              <a:t>의 </a:t>
            </a:r>
            <a:r>
              <a:rPr lang="en-US" altLang="ko-KR" sz="1400"/>
              <a:t>Program</a:t>
            </a:r>
            <a:r>
              <a:rPr lang="ko-KR" altLang="en-US" sz="1400"/>
              <a:t>을 변수에 </a:t>
            </a:r>
            <a:r>
              <a:rPr lang="en-US" altLang="ko-KR" sz="1400"/>
              <a:t>Data</a:t>
            </a:r>
            <a:r>
              <a:rPr lang="ko-KR" altLang="en-US" sz="1400"/>
              <a:t>를 저장하여 </a:t>
            </a:r>
            <a:r>
              <a:rPr lang="en-US" altLang="ko-KR" sz="1400"/>
              <a:t>Program</a:t>
            </a:r>
            <a:r>
              <a:rPr lang="ko-KR" altLang="en-US" sz="1400"/>
              <a:t>을 다시 작성해보세요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     </a:t>
            </a:r>
            <a:r>
              <a:rPr lang="ko-KR" altLang="en-US" sz="1400"/>
              <a:t>■</a:t>
            </a:r>
            <a:r>
              <a:rPr lang="en-US" altLang="ko-KR" sz="1400"/>
              <a:t> </a:t>
            </a:r>
            <a:r>
              <a:rPr lang="ko-KR" altLang="en-US" sz="1400"/>
              <a:t>학교</a:t>
            </a:r>
            <a:r>
              <a:rPr lang="en-US" altLang="ko-KR" sz="1400"/>
              <a:t>, </a:t>
            </a:r>
            <a:r>
              <a:rPr lang="ko-KR" altLang="en-US" sz="1400"/>
              <a:t>이름 </a:t>
            </a:r>
            <a:r>
              <a:rPr lang="en-US" altLang="ko-KR" sz="1400"/>
              <a:t>= String</a:t>
            </a:r>
          </a:p>
          <a:p>
            <a:r>
              <a:rPr lang="en-US" altLang="ko-KR" sz="1400"/>
              <a:t>	      </a:t>
            </a:r>
            <a:r>
              <a:rPr lang="ko-KR" altLang="en-US" sz="1400"/>
              <a:t>■ 나이 </a:t>
            </a:r>
            <a:r>
              <a:rPr lang="en-US" altLang="ko-KR" sz="1400"/>
              <a:t>= int </a:t>
            </a:r>
          </a:p>
          <a:p>
            <a:r>
              <a:rPr lang="en-US" altLang="ko-KR" sz="1400"/>
              <a:t>	      </a:t>
            </a:r>
            <a:r>
              <a:rPr lang="ko-KR" altLang="en-US" sz="1400"/>
              <a:t>■ 성별 </a:t>
            </a:r>
            <a:r>
              <a:rPr lang="en-US" altLang="ko-KR" sz="1400"/>
              <a:t>= char </a:t>
            </a:r>
          </a:p>
          <a:p>
            <a:r>
              <a:rPr lang="en-US" altLang="ko-KR" sz="1400"/>
              <a:t>	      </a:t>
            </a:r>
            <a:r>
              <a:rPr lang="ko-KR" altLang="en-US" sz="1400"/>
              <a:t>■ 신장</a:t>
            </a:r>
            <a:r>
              <a:rPr lang="en-US" altLang="ko-KR" sz="1400"/>
              <a:t>, </a:t>
            </a:r>
            <a:r>
              <a:rPr lang="ko-KR" altLang="en-US" sz="1400"/>
              <a:t>체중 </a:t>
            </a:r>
            <a:r>
              <a:rPr lang="en-US" altLang="ko-KR" sz="1400"/>
              <a:t>= double </a:t>
            </a:r>
            <a:r>
              <a:rPr lang="ko-KR" altLang="en-US" sz="1400"/>
              <a:t>또는 </a:t>
            </a:r>
            <a:r>
              <a:rPr lang="en-US" altLang="ko-KR" sz="1400"/>
              <a:t>float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	</a:t>
            </a:r>
            <a:r>
              <a:rPr lang="en-US" altLang="ko-KR" b="1"/>
              <a:t>float</a:t>
            </a:r>
            <a:r>
              <a:rPr lang="ko-KR" altLang="en-US" b="1"/>
              <a:t>로 하려면 어떻게</a:t>
            </a:r>
            <a:r>
              <a:rPr lang="en-US" altLang="ko-KR" b="1"/>
              <a:t>?</a:t>
            </a:r>
            <a:endParaRPr lang="en-US" altLang="ko-KR" sz="1400" b="1"/>
          </a:p>
          <a:p>
            <a:r>
              <a:rPr lang="en-US" altLang="ko-KR" sz="1400"/>
              <a:t>	   - </a:t>
            </a:r>
            <a:r>
              <a:rPr lang="ko-KR" altLang="en-US" sz="1400"/>
              <a:t>변수 뒤에 </a:t>
            </a:r>
            <a:r>
              <a:rPr lang="en-US" altLang="ko-KR" sz="1400"/>
              <a:t>f</a:t>
            </a:r>
            <a:r>
              <a:rPr lang="ko-KR" altLang="en-US" sz="1400"/>
              <a:t>를 붙인다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Ex) float weight;</a:t>
            </a:r>
          </a:p>
          <a:p>
            <a:r>
              <a:rPr lang="en-US" altLang="ko-KR" sz="1400"/>
              <a:t>	      weight =170.6f Cm;</a:t>
            </a:r>
            <a:endParaRPr lang="en-US" altLang="ko-KR" sz="1400" dirty="0"/>
          </a:p>
          <a:p>
            <a:endParaRPr lang="en-US" altLang="ko-KR" sz="2000"/>
          </a:p>
          <a:p>
            <a:endParaRPr lang="en-US" altLang="ko-KR" sz="2000" dirty="0"/>
          </a:p>
          <a:p>
            <a:r>
              <a:rPr lang="en-US" altLang="ko-KR" sz="2000"/>
              <a:t>	*********************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학교 </a:t>
            </a:r>
            <a:r>
              <a:rPr lang="en-US" altLang="ko-KR" sz="2000" b="1"/>
              <a:t>: </a:t>
            </a:r>
            <a:r>
              <a:rPr lang="ko-KR" altLang="en-US" sz="2000" b="1"/>
              <a:t>경복대학교</a:t>
            </a:r>
            <a:endParaRPr lang="en-US" altLang="ko-KR" sz="2000" b="1"/>
          </a:p>
          <a:p>
            <a:r>
              <a:rPr lang="en-US" altLang="ko-KR" sz="2000" b="1"/>
              <a:t>	   </a:t>
            </a:r>
            <a:r>
              <a:rPr lang="ko-KR" altLang="en-US" sz="2000" b="1"/>
              <a:t>이름 </a:t>
            </a:r>
            <a:r>
              <a:rPr lang="en-US" altLang="ko-KR" sz="2000" b="1"/>
              <a:t>: </a:t>
            </a:r>
            <a:r>
              <a:rPr lang="ko-KR" altLang="en-US" sz="2000" b="1"/>
              <a:t>홍 길동</a:t>
            </a:r>
            <a:endParaRPr lang="en-US" altLang="ko-KR" sz="2000" b="1"/>
          </a:p>
          <a:p>
            <a:r>
              <a:rPr lang="en-US" altLang="ko-KR" sz="2000" b="1"/>
              <a:t>	   </a:t>
            </a:r>
            <a:r>
              <a:rPr lang="ko-KR" altLang="en-US" sz="2000" b="1"/>
              <a:t>나이 </a:t>
            </a:r>
            <a:r>
              <a:rPr lang="en-US" altLang="ko-KR" sz="2000" b="1"/>
              <a:t>: 20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성별 </a:t>
            </a:r>
            <a:r>
              <a:rPr lang="en-US" altLang="ko-KR" sz="2000" b="1"/>
              <a:t>: </a:t>
            </a:r>
            <a:r>
              <a:rPr lang="ko-KR" altLang="en-US" sz="2000" b="1"/>
              <a:t>남</a:t>
            </a:r>
            <a:r>
              <a:rPr lang="en-US" altLang="ko-KR" sz="2000" b="1"/>
              <a:t>(</a:t>
            </a:r>
            <a:r>
              <a:rPr lang="ko-KR" altLang="en-US" sz="2000" b="1"/>
              <a:t>여</a:t>
            </a:r>
            <a:r>
              <a:rPr lang="en-US" altLang="ko-KR" sz="2000" b="1"/>
              <a:t>)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신장 </a:t>
            </a:r>
            <a:r>
              <a:rPr lang="en-US" altLang="ko-KR" sz="2000" b="1"/>
              <a:t>: 170.6 Cm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체중 </a:t>
            </a:r>
            <a:r>
              <a:rPr lang="en-US" altLang="ko-KR" sz="2000" b="1"/>
              <a:t>: 65.4 Kg</a:t>
            </a:r>
          </a:p>
          <a:p>
            <a:r>
              <a:rPr lang="en-US" altLang="ko-KR" sz="2000" b="1"/>
              <a:t>	*********************</a:t>
            </a:r>
            <a:r>
              <a:rPr lang="en-US" altLang="ko-KR" sz="2000" b="1" dirty="0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15940" y="3693676"/>
            <a:ext cx="2929586" cy="2629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1770176" y="3509010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BA03A-BB99-BD4A-5514-2250F0C41A62}"/>
              </a:ext>
            </a:extLst>
          </p:cNvPr>
          <p:cNvSpPr txBox="1"/>
          <p:nvPr/>
        </p:nvSpPr>
        <p:spPr>
          <a:xfrm>
            <a:off x="3640015" y="3826672"/>
            <a:ext cx="7121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public class PrintTest { // Data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개념 없이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Program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작성</a:t>
            </a:r>
          </a:p>
          <a:p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		public static void main(String[] args) {</a:t>
            </a:r>
          </a:p>
          <a:p>
            <a:endParaRPr lang="en-US" altLang="ko-KR" sz="12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학교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경복대학교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이름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김 진용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나이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20\n");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성별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남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신장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168.1 Cm\n");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체중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95.7 Kg\n");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	}</a:t>
            </a:r>
          </a:p>
          <a:p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D23387-6A8F-B250-4C53-2418B308DA79}"/>
              </a:ext>
            </a:extLst>
          </p:cNvPr>
          <p:cNvSpPr/>
          <p:nvPr/>
        </p:nvSpPr>
        <p:spPr>
          <a:xfrm>
            <a:off x="4430409" y="3683168"/>
            <a:ext cx="5153206" cy="2629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9D60-0C4E-01FE-5900-EAB8871597B1}"/>
              </a:ext>
            </a:extLst>
          </p:cNvPr>
          <p:cNvSpPr txBox="1"/>
          <p:nvPr/>
        </p:nvSpPr>
        <p:spPr>
          <a:xfrm>
            <a:off x="5961726" y="3492177"/>
            <a:ext cx="20905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Source Code (1-1)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740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14953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String, int, char, float, System</a:t>
            </a:r>
            <a:r>
              <a:rPr lang="en-US" altLang="ko-KR" sz="1400" b="1" dirty="0" err="1"/>
              <a:t>.out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메소드</a:t>
            </a:r>
            <a:r>
              <a:rPr lang="en-US" altLang="ko-KR" sz="1400" b="1"/>
              <a:t>(printf, println)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14953"/>
            <a:ext cx="12023836" cy="2893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/>
              <a:t>	Input</a:t>
            </a:r>
          </a:p>
          <a:p>
            <a:r>
              <a:rPr lang="en-US" altLang="ko-KR" sz="2000" b="1"/>
              <a:t>	   - </a:t>
            </a:r>
            <a:r>
              <a:rPr lang="ko-KR" altLang="en-US" sz="2000" b="1"/>
              <a:t>변수에 </a:t>
            </a:r>
            <a:r>
              <a:rPr lang="en-US" altLang="ko-KR" sz="2000" b="1"/>
              <a:t>Data</a:t>
            </a:r>
            <a:r>
              <a:rPr lang="ko-KR" altLang="en-US" sz="2000" b="1"/>
              <a:t>를 저장</a:t>
            </a:r>
            <a:endParaRPr lang="en-US" altLang="ko-KR" sz="2000" b="1"/>
          </a:p>
          <a:p>
            <a:r>
              <a:rPr lang="en-US" altLang="ko-KR" sz="2000" b="1"/>
              <a:t>	Output</a:t>
            </a:r>
            <a:endParaRPr lang="en-US" altLang="ko-KR" sz="2000" b="1" dirty="0"/>
          </a:p>
          <a:p>
            <a:r>
              <a:rPr lang="en-US" altLang="ko-KR" sz="2000" b="1" dirty="0"/>
              <a:t>	   </a:t>
            </a:r>
            <a:r>
              <a:rPr lang="en-US" altLang="ko-KR" b="1"/>
              <a:t>- </a:t>
            </a:r>
            <a:r>
              <a:rPr lang="ko-KR" altLang="en-US" b="1"/>
              <a:t>출력문 </a:t>
            </a:r>
            <a:r>
              <a:rPr lang="en-US" altLang="ko-KR" b="1"/>
              <a:t>(print, println)</a:t>
            </a:r>
            <a:r>
              <a:rPr lang="ko-KR" altLang="en-US" b="1"/>
              <a:t>을 사용해 변수를 출력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따로 입력을 받는다 라는 항목이 없고</a:t>
            </a:r>
            <a:r>
              <a:rPr lang="en-US" altLang="ko-KR" b="1"/>
              <a:t>, </a:t>
            </a:r>
            <a:r>
              <a:rPr lang="ko-KR" altLang="en-US" b="1"/>
              <a:t>변수 </a:t>
            </a:r>
            <a:r>
              <a:rPr lang="en-US" altLang="ko-KR" b="1"/>
              <a:t>Data</a:t>
            </a:r>
            <a:r>
              <a:rPr lang="ko-KR" altLang="en-US" b="1"/>
              <a:t>를 저장 및 출력하는 </a:t>
            </a:r>
            <a:r>
              <a:rPr lang="en-US" altLang="ko-KR" b="1"/>
              <a:t>Program</a:t>
            </a:r>
            <a:r>
              <a:rPr lang="ko-KR" altLang="en-US" b="1"/>
              <a:t>을 작성해야 하므로 변수에 </a:t>
            </a:r>
            <a:endParaRPr lang="en-US" altLang="ko-KR" b="1"/>
          </a:p>
          <a:p>
            <a:r>
              <a:rPr lang="en-US" altLang="ko-KR" b="1"/>
              <a:t>	Data</a:t>
            </a:r>
            <a:r>
              <a:rPr lang="ko-KR" altLang="en-US" b="1"/>
              <a:t>들</a:t>
            </a:r>
            <a:r>
              <a:rPr lang="en-US" altLang="ko-KR" b="1"/>
              <a:t>(</a:t>
            </a:r>
            <a:r>
              <a:rPr lang="ko-KR" altLang="en-US" b="1"/>
              <a:t>학교</a:t>
            </a:r>
            <a:r>
              <a:rPr lang="en-US" altLang="ko-KR" b="1"/>
              <a:t>, </a:t>
            </a:r>
            <a:r>
              <a:rPr lang="ko-KR" altLang="en-US" b="1"/>
              <a:t>이름</a:t>
            </a:r>
            <a:r>
              <a:rPr lang="en-US" altLang="ko-KR" b="1"/>
              <a:t>, </a:t>
            </a:r>
            <a:r>
              <a:rPr lang="ko-KR" altLang="en-US" b="1"/>
              <a:t>나이</a:t>
            </a:r>
            <a:r>
              <a:rPr lang="en-US" altLang="ko-KR" b="1"/>
              <a:t>, </a:t>
            </a:r>
            <a:r>
              <a:rPr lang="ko-KR" altLang="en-US" b="1"/>
              <a:t>성별</a:t>
            </a:r>
            <a:r>
              <a:rPr lang="en-US" altLang="ko-KR" b="1"/>
              <a:t>, </a:t>
            </a:r>
            <a:r>
              <a:rPr lang="ko-KR" altLang="en-US" b="1"/>
              <a:t>신장</a:t>
            </a:r>
            <a:r>
              <a:rPr lang="en-US" altLang="ko-KR" b="1"/>
              <a:t>, </a:t>
            </a:r>
            <a:r>
              <a:rPr lang="ko-KR" altLang="en-US" b="1"/>
              <a:t>체중</a:t>
            </a:r>
            <a:r>
              <a:rPr lang="en-US" altLang="ko-KR" b="1"/>
              <a:t>)</a:t>
            </a:r>
            <a:r>
              <a:rPr lang="ko-KR" altLang="en-US" b="1"/>
              <a:t>을 설정하고</a:t>
            </a:r>
            <a:r>
              <a:rPr lang="en-US" altLang="ko-KR" b="1"/>
              <a:t>, System.out </a:t>
            </a:r>
            <a:r>
              <a:rPr lang="ko-KR" altLang="en-US" b="1"/>
              <a:t>메소드를 사용해 출력할 수 있게 한다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D9122-44C7-4181-C319-62A447F78398}"/>
              </a:ext>
            </a:extLst>
          </p:cNvPr>
          <p:cNvSpPr txBox="1"/>
          <p:nvPr/>
        </p:nvSpPr>
        <p:spPr>
          <a:xfrm>
            <a:off x="84082" y="70153"/>
            <a:ext cx="12023836" cy="6555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	public class PrintTest_3 {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		public static void main(String[] args) {</a:t>
            </a:r>
          </a:p>
          <a:p>
            <a:endParaRPr lang="en-US" altLang="ko-KR" sz="14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String school;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String name;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int age;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char gender;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float height;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float weight;</a:t>
            </a:r>
          </a:p>
          <a:p>
            <a:endParaRPr lang="en-US" altLang="ko-KR" sz="14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school = 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경복대학교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name = 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김 진용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age = 20;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gender = '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남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';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height = 168.1f;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weight = 95.7f;</a:t>
            </a:r>
          </a:p>
          <a:p>
            <a:endParaRPr lang="en-US" altLang="ko-KR" sz="14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학교 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: %s\n", school);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이름 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: %s\n", name);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나이 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: %d\n", age);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성별 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: %c\n", gender);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신장 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: %.1f Cm\n", height);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400" b="1">
                <a:latin typeface="Arial Unicode MS" panose="020B0604020202020204" pitchFamily="50" charset="-127"/>
                <a:ea typeface="JetBrains Mono"/>
              </a:rPr>
              <a:t>체중 </a:t>
            </a:r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: %.1f Kg\n", weight);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endParaRPr lang="en-US" altLang="ko-KR" sz="14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	}</a:t>
            </a:r>
            <a:endParaRPr lang="en-US" altLang="ko-KR" sz="1400" dirty="0"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7359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5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32624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다음과 같이 출력되는 프로그램을 작성하여라</a:t>
            </a:r>
            <a:r>
              <a:rPr lang="en-US" altLang="ko-KR" b="1"/>
              <a:t>.</a:t>
            </a:r>
          </a:p>
          <a:p>
            <a:r>
              <a:rPr lang="en-US" altLang="ko-KR" sz="1600" b="1"/>
              <a:t>	   </a:t>
            </a:r>
            <a:r>
              <a:rPr lang="en-US" altLang="ko-KR" sz="1600"/>
              <a:t>- </a:t>
            </a:r>
            <a:r>
              <a:rPr lang="ko-KR" altLang="en-US" sz="1600"/>
              <a:t>단</a:t>
            </a:r>
            <a:r>
              <a:rPr lang="en-US" altLang="ko-KR" sz="1600"/>
              <a:t>, </a:t>
            </a:r>
            <a:r>
              <a:rPr lang="ko-KR" altLang="en-US" sz="1600"/>
              <a:t>빨간색은 데이터로 표현하면서 </a:t>
            </a:r>
            <a:r>
              <a:rPr lang="en-US" altLang="ko-KR" sz="1600"/>
              <a:t>Keyboard</a:t>
            </a:r>
            <a:r>
              <a:rPr lang="ko-KR" altLang="en-US" sz="1600"/>
              <a:t>에서 입력 받아</a:t>
            </a:r>
            <a:r>
              <a:rPr lang="en-US" altLang="ko-KR" sz="1600"/>
              <a:t>, </a:t>
            </a:r>
            <a:r>
              <a:rPr lang="ko-KR" altLang="en-US" sz="1600"/>
              <a:t>출력 하세요</a:t>
            </a:r>
            <a:endParaRPr lang="en-US" altLang="ko-KR" sz="1600"/>
          </a:p>
          <a:p>
            <a:endParaRPr lang="en-US" altLang="ko-KR" sz="2800" b="1"/>
          </a:p>
          <a:p>
            <a:r>
              <a:rPr lang="en-US" altLang="ko-KR" sz="2800" b="1"/>
              <a:t>    </a:t>
            </a:r>
            <a:r>
              <a:rPr lang="en-US" altLang="ko-KR" sz="2800" b="1" dirty="0"/>
              <a:t>	</a:t>
            </a:r>
          </a:p>
          <a:p>
            <a:r>
              <a:rPr lang="en-US" altLang="ko-KR" sz="2800" b="1"/>
              <a:t>	</a:t>
            </a:r>
            <a:r>
              <a:rPr lang="ko-KR" altLang="en-US" sz="2000">
                <a:solidFill>
                  <a:srgbClr val="FF0000"/>
                </a:solidFill>
              </a:rPr>
              <a:t>홍길동</a:t>
            </a:r>
            <a:r>
              <a:rPr lang="ko-KR" altLang="en-US" sz="2000"/>
              <a:t>은 </a:t>
            </a:r>
            <a:r>
              <a:rPr lang="en-US" altLang="ko-KR" sz="2000">
                <a:solidFill>
                  <a:srgbClr val="FF0000"/>
                </a:solidFill>
              </a:rPr>
              <a:t>21</a:t>
            </a:r>
            <a:r>
              <a:rPr lang="ko-KR" altLang="en-US" sz="2000"/>
              <a:t>살이고</a:t>
            </a:r>
            <a:r>
              <a:rPr lang="en-US" altLang="ko-KR" sz="2000"/>
              <a:t>, </a:t>
            </a:r>
            <a:r>
              <a:rPr lang="en-US" altLang="ko-KR" sz="2000">
                <a:solidFill>
                  <a:srgbClr val="FF0000"/>
                </a:solidFill>
              </a:rPr>
              <a:t>45.70</a:t>
            </a:r>
            <a:r>
              <a:rPr lang="en-US" altLang="ko-KR" sz="2000"/>
              <a:t> Kg </a:t>
            </a:r>
            <a:r>
              <a:rPr lang="ko-KR" altLang="en-US" sz="2000"/>
              <a:t>입니다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	</a:t>
            </a:r>
            <a:r>
              <a:rPr lang="ko-KR" altLang="en-US" sz="2000">
                <a:solidFill>
                  <a:srgbClr val="FF0000"/>
                </a:solidFill>
              </a:rPr>
              <a:t>홍길동</a:t>
            </a:r>
            <a:r>
              <a:rPr lang="ko-KR" altLang="en-US" sz="2000"/>
              <a:t>은 </a:t>
            </a:r>
            <a:r>
              <a:rPr lang="ko-KR" altLang="en-US" sz="2000">
                <a:solidFill>
                  <a:srgbClr val="FF0000"/>
                </a:solidFill>
              </a:rPr>
              <a:t>남</a:t>
            </a:r>
            <a:r>
              <a:rPr lang="ko-KR" altLang="en-US" sz="2000"/>
              <a:t>자</a:t>
            </a:r>
            <a:r>
              <a:rPr lang="en-US" altLang="ko-KR" sz="2000"/>
              <a:t>(</a:t>
            </a:r>
            <a:r>
              <a:rPr lang="en-US" altLang="ko-KR" sz="2000">
                <a:solidFill>
                  <a:srgbClr val="FF0000"/>
                </a:solidFill>
              </a:rPr>
              <a:t>M</a:t>
            </a:r>
            <a:r>
              <a:rPr lang="en-US" altLang="ko-KR" sz="2000"/>
              <a:t>)</a:t>
            </a:r>
            <a:r>
              <a:rPr lang="ko-KR" altLang="en-US" sz="2000"/>
              <a:t>입니다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	</a:t>
            </a:r>
            <a:r>
              <a:rPr lang="ko-KR" altLang="en-US" sz="2000"/>
              <a:t>혈액형은 </a:t>
            </a:r>
            <a:r>
              <a:rPr lang="en-US" altLang="ko-KR" sz="2000">
                <a:solidFill>
                  <a:srgbClr val="FF0000"/>
                </a:solidFill>
              </a:rPr>
              <a:t>AB</a:t>
            </a:r>
            <a:r>
              <a:rPr lang="en-US" altLang="ko-KR" sz="2000"/>
              <a:t> </a:t>
            </a:r>
            <a:r>
              <a:rPr lang="ko-KR" altLang="en-US" sz="2000"/>
              <a:t>형 입니다</a:t>
            </a:r>
            <a:r>
              <a:rPr lang="en-US" altLang="ko-KR" sz="2000"/>
              <a:t>.			</a:t>
            </a:r>
            <a:endParaRPr lang="en-US" altLang="ko-KR" sz="2000" dirty="0"/>
          </a:p>
          <a:p>
            <a:r>
              <a:rPr lang="en-US" altLang="ko-KR" sz="2000" b="1" dirty="0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59899" y="1561744"/>
            <a:ext cx="4586743" cy="15869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2642713" y="1377077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2127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66515"/>
            <a:ext cx="6726624" cy="8002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 dirty="0"/>
              <a:t>   Scanner </a:t>
            </a:r>
            <a:r>
              <a:rPr lang="ko-KR" altLang="en-US" sz="1400" b="1" dirty="0"/>
              <a:t>클래스</a:t>
            </a:r>
            <a:r>
              <a:rPr lang="en-US" altLang="ko-KR" sz="1400" b="1"/>
              <a:t>, nextLine(), nextint(), nextfloat(), System</a:t>
            </a:r>
            <a:r>
              <a:rPr lang="en-US" altLang="ko-KR" sz="1400" b="1" dirty="0" err="1"/>
              <a:t>.out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메소드</a:t>
            </a:r>
            <a:r>
              <a:rPr lang="en-US" altLang="ko-KR" sz="1400" b="1" dirty="0"/>
              <a:t>(print</a:t>
            </a:r>
            <a:r>
              <a:rPr lang="en-US" altLang="ko-KR" sz="1400" b="1"/>
              <a:t>,     </a:t>
            </a:r>
          </a:p>
          <a:p>
            <a:r>
              <a:rPr lang="en-US" altLang="ko-KR" sz="1400" b="1"/>
              <a:t>   printf</a:t>
            </a:r>
            <a:r>
              <a:rPr lang="en-US" altLang="ko-KR" sz="1400" b="1" dirty="0"/>
              <a:t>, </a:t>
            </a:r>
            <a:r>
              <a:rPr lang="en-US" altLang="ko-KR" sz="1400" b="1" err="1"/>
              <a:t>println</a:t>
            </a:r>
            <a:r>
              <a:rPr lang="en-US" altLang="ko-KR" sz="1400" b="1"/>
              <a:t>)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66515"/>
            <a:ext cx="12023836" cy="32932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 분석</a:t>
            </a:r>
            <a:r>
              <a:rPr lang="en-US" altLang="ko-KR" sz="2800" b="1" dirty="0"/>
              <a:t>	</a:t>
            </a:r>
          </a:p>
          <a:p>
            <a:r>
              <a:rPr lang="en-US" altLang="ko-KR" sz="2800" b="1" dirty="0"/>
              <a:t>	</a:t>
            </a:r>
            <a:r>
              <a:rPr lang="en-US" altLang="ko-KR" sz="2000" b="1" dirty="0"/>
              <a:t>Input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/>
              <a:t>- </a:t>
            </a:r>
            <a:r>
              <a:rPr lang="ko-KR" altLang="en-US" b="1"/>
              <a:t>이름</a:t>
            </a:r>
            <a:r>
              <a:rPr lang="en-US" altLang="ko-KR" b="1"/>
              <a:t>, </a:t>
            </a:r>
            <a:r>
              <a:rPr lang="ko-KR" altLang="en-US" b="1"/>
              <a:t>나이</a:t>
            </a:r>
            <a:r>
              <a:rPr lang="en-US" altLang="ko-KR" b="1"/>
              <a:t>, </a:t>
            </a:r>
            <a:r>
              <a:rPr lang="ko-KR" altLang="en-US" b="1"/>
              <a:t>체중</a:t>
            </a:r>
            <a:r>
              <a:rPr lang="en-US" altLang="ko-KR" b="1"/>
              <a:t>, </a:t>
            </a:r>
            <a:r>
              <a:rPr lang="ko-KR" altLang="en-US" b="1"/>
              <a:t>성별</a:t>
            </a:r>
            <a:r>
              <a:rPr lang="en-US" altLang="ko-KR" b="1"/>
              <a:t>, </a:t>
            </a:r>
            <a:r>
              <a:rPr lang="ko-KR" altLang="en-US" b="1"/>
              <a:t>혈액형</a:t>
            </a:r>
            <a:endParaRPr lang="en-US" altLang="ko-KR" b="1" dirty="0"/>
          </a:p>
          <a:p>
            <a:r>
              <a:rPr lang="en-US" altLang="ko-KR" b="1" dirty="0"/>
              <a:t>	</a:t>
            </a:r>
          </a:p>
          <a:p>
            <a:r>
              <a:rPr lang="en-US" altLang="ko-KR" sz="2000" b="1" dirty="0"/>
              <a:t>	Output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/>
              <a:t>- </a:t>
            </a:r>
            <a:r>
              <a:rPr lang="ko-KR" altLang="en-US" b="1"/>
              <a:t>이름</a:t>
            </a:r>
            <a:r>
              <a:rPr lang="en-US" altLang="ko-KR" b="1"/>
              <a:t>, </a:t>
            </a:r>
            <a:r>
              <a:rPr lang="ko-KR" altLang="en-US" b="1"/>
              <a:t>나이</a:t>
            </a:r>
            <a:r>
              <a:rPr lang="en-US" altLang="ko-KR" b="1"/>
              <a:t>, </a:t>
            </a:r>
            <a:r>
              <a:rPr lang="ko-KR" altLang="en-US" b="1"/>
              <a:t>체중</a:t>
            </a:r>
            <a:r>
              <a:rPr lang="en-US" altLang="ko-KR" b="1"/>
              <a:t>, </a:t>
            </a:r>
            <a:r>
              <a:rPr lang="ko-KR" altLang="en-US" b="1"/>
              <a:t>성별</a:t>
            </a:r>
            <a:r>
              <a:rPr lang="en-US" altLang="ko-KR" b="1"/>
              <a:t>, </a:t>
            </a:r>
            <a:r>
              <a:rPr lang="ko-KR" altLang="en-US" b="1"/>
              <a:t>혈액형</a:t>
            </a:r>
            <a:endParaRPr lang="en-US" altLang="ko-KR" b="1"/>
          </a:p>
          <a:p>
            <a:r>
              <a:rPr lang="en-US" altLang="ko-KR" b="1"/>
              <a:t>	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Scanner </a:t>
            </a:r>
            <a:r>
              <a:rPr lang="ko-KR" altLang="en-US" b="1"/>
              <a:t>클래스를 이용하여 필요한 데이터들을 </a:t>
            </a:r>
            <a:r>
              <a:rPr lang="en-US" altLang="ko-KR" b="1"/>
              <a:t>Keyboard</a:t>
            </a:r>
            <a:r>
              <a:rPr lang="ko-KR" altLang="en-US" b="1"/>
              <a:t>로부터 입력받아 변수에 지정을 해준 다음</a:t>
            </a:r>
            <a:r>
              <a:rPr lang="en-US" altLang="ko-KR" b="1"/>
              <a:t>,</a:t>
            </a:r>
          </a:p>
          <a:p>
            <a:r>
              <a:rPr lang="en-US" altLang="ko-KR" b="1"/>
              <a:t>	System.out </a:t>
            </a:r>
            <a:r>
              <a:rPr lang="ko-KR" altLang="en-US" b="1"/>
              <a:t>메소드를 사용하여 변수를 출력한다</a:t>
            </a:r>
            <a:r>
              <a:rPr lang="en-US" altLang="ko-KR" b="1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2118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D9122-44C7-4181-C319-62A447F78398}"/>
              </a:ext>
            </a:extLst>
          </p:cNvPr>
          <p:cNvSpPr txBox="1"/>
          <p:nvPr/>
        </p:nvSpPr>
        <p:spPr>
          <a:xfrm>
            <a:off x="84082" y="57796"/>
            <a:ext cx="12023836" cy="6832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import java.util.Arrays;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import java.util.Scanner;</a:t>
            </a:r>
          </a:p>
          <a:p>
            <a:endParaRPr lang="en-US" altLang="ko-KR" sz="12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public class introduction {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		public static void main(String[] args) {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Scanner keyboard = new Scanner(System.in);</a:t>
            </a:r>
          </a:p>
          <a:p>
            <a:endParaRPr lang="en-US" altLang="ko-KR" sz="12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String name;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			 int age;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float weight;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String gender;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String Gender;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String blood;</a:t>
            </a:r>
          </a:p>
          <a:p>
            <a:endParaRPr lang="en-US" altLang="ko-KR" sz="12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이름을 입력하시오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name = keyboard.nextLine();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나이를 입력하시오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age = keyboard.nextInt();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몸무게를 입력하시오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weight = keyboard.nextFloat();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keyboard.nextLine();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성별을 한글로 입력하시오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(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남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/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여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) : ");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gender = keyboard.nextLine();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성별을 영어로 입력하시오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(M/W) : ");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Gender = keyboard.nextLine();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혈액형을 입력하시오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blood = keyboard.nextLine();</a:t>
            </a:r>
          </a:p>
          <a:p>
            <a:endParaRPr lang="en-US" altLang="ko-KR" sz="12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		System.out.printf("\n%s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은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(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는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) %d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살이고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, %.2f Kg 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.\n",name, age, weight);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System.out.printf("%s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은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(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는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) %s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자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(%s)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.\n",name, gender, Gender);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혈액형은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%s 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형 입니다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.\n",blood);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		 }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7033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3447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3)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지구에서 달까지 몇 빛의 속도로 가면 얼마 만에 도착할까요</a:t>
            </a:r>
            <a:endParaRPr lang="en-US" altLang="ko-KR" sz="1600"/>
          </a:p>
          <a:p>
            <a:endParaRPr lang="en-US" altLang="ko-KR" sz="2800" b="1"/>
          </a:p>
          <a:p>
            <a:r>
              <a:rPr lang="en-US" altLang="ko-KR" sz="2800" b="1"/>
              <a:t>    </a:t>
            </a:r>
            <a:r>
              <a:rPr lang="en-US" altLang="ko-KR" sz="2800" b="1" dirty="0"/>
              <a:t>	</a:t>
            </a:r>
          </a:p>
          <a:p>
            <a:r>
              <a:rPr lang="en-US" altLang="ko-KR" sz="2800" b="1"/>
              <a:t>	</a:t>
            </a:r>
            <a:r>
              <a:rPr lang="ko-KR" altLang="en-US" sz="2000" b="1"/>
              <a:t>달까지 거리 </a:t>
            </a:r>
            <a:r>
              <a:rPr lang="en-US" altLang="ko-KR" sz="2000" b="1"/>
              <a:t>: 384,403 Km</a:t>
            </a:r>
          </a:p>
          <a:p>
            <a:r>
              <a:rPr lang="en-US" altLang="ko-KR" sz="2000" b="1"/>
              <a:t>	</a:t>
            </a:r>
            <a:r>
              <a:rPr lang="ko-KR" altLang="en-US" sz="2000" b="1"/>
              <a:t>빛의 속도 </a:t>
            </a:r>
            <a:r>
              <a:rPr lang="en-US" altLang="ko-KR" sz="2000" b="1"/>
              <a:t>: 300,000 Km/S</a:t>
            </a:r>
          </a:p>
          <a:p>
            <a:r>
              <a:rPr lang="en-US" altLang="ko-KR" sz="2000" b="1"/>
              <a:t>	</a:t>
            </a:r>
            <a:r>
              <a:rPr lang="ko-KR" altLang="en-US" sz="2000" b="1"/>
              <a:t>달까지 빛의 속도로 가면 </a:t>
            </a:r>
            <a:r>
              <a:rPr lang="en-US" altLang="ko-KR" sz="2000" b="1"/>
              <a:t>1.28 </a:t>
            </a:r>
            <a:r>
              <a:rPr lang="ko-KR" altLang="en-US" sz="2000" b="1"/>
              <a:t>초면 도착합니다</a:t>
            </a:r>
            <a:r>
              <a:rPr lang="en-US" altLang="ko-KR" sz="2000" b="1"/>
              <a:t>.</a:t>
            </a:r>
            <a:r>
              <a:rPr lang="en-US" altLang="ko-KR" sz="2000"/>
              <a:t>	</a:t>
            </a:r>
            <a:endParaRPr lang="en-US" altLang="ko-KR" sz="2000" dirty="0"/>
          </a:p>
          <a:p>
            <a:r>
              <a:rPr lang="en-US" altLang="ko-KR" sz="2000" b="1"/>
              <a:t>	</a:t>
            </a:r>
          </a:p>
          <a:p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59899" y="1561744"/>
            <a:ext cx="5914612" cy="15869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3306648" y="1377078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56906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66515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final, float, double, Process, System</a:t>
            </a:r>
            <a:r>
              <a:rPr lang="en-US" altLang="ko-KR" sz="1400" b="1" dirty="0" err="1"/>
              <a:t>.out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메소드</a:t>
            </a:r>
            <a:r>
              <a:rPr lang="en-US" altLang="ko-KR" sz="1400" b="1" dirty="0"/>
              <a:t>(</a:t>
            </a:r>
            <a:r>
              <a:rPr lang="en-US" altLang="ko-KR" sz="1400" b="1"/>
              <a:t>print, printf</a:t>
            </a:r>
            <a:r>
              <a:rPr lang="en-US" altLang="ko-KR" sz="1400" b="1" dirty="0"/>
              <a:t>, </a:t>
            </a:r>
            <a:r>
              <a:rPr lang="en-US" altLang="ko-KR" sz="1400" b="1" err="1"/>
              <a:t>println</a:t>
            </a:r>
            <a:r>
              <a:rPr lang="en-US" altLang="ko-KR" sz="1400" b="1"/>
              <a:t>)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66515"/>
            <a:ext cx="12023836" cy="5109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 분석</a:t>
            </a:r>
            <a:r>
              <a:rPr lang="en-US" altLang="ko-KR" sz="2800" b="1" dirty="0"/>
              <a:t>	</a:t>
            </a:r>
          </a:p>
          <a:p>
            <a:r>
              <a:rPr lang="en-US" altLang="ko-KR" sz="2800" b="1" dirty="0"/>
              <a:t>	</a:t>
            </a:r>
            <a:r>
              <a:rPr lang="en-US" altLang="ko-KR" sz="2000" b="1" dirty="0"/>
              <a:t>Input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/>
              <a:t>- </a:t>
            </a:r>
            <a:r>
              <a:rPr lang="ko-KR" altLang="en-US" b="1"/>
              <a:t>지구에서 달까지 거리 </a:t>
            </a:r>
            <a:r>
              <a:rPr lang="en-US" altLang="ko-KR" b="1"/>
              <a:t>= ETM = 384403</a:t>
            </a:r>
            <a:endParaRPr lang="en-US" altLang="ko-KR" b="1" dirty="0"/>
          </a:p>
          <a:p>
            <a:r>
              <a:rPr lang="en-US" altLang="ko-KR" b="1"/>
              <a:t>	   - </a:t>
            </a:r>
            <a:r>
              <a:rPr lang="ko-KR" altLang="en-US" b="1"/>
              <a:t>빛의 속도 </a:t>
            </a:r>
            <a:r>
              <a:rPr lang="en-US" altLang="ko-KR" b="1"/>
              <a:t>= LOS = 300000</a:t>
            </a:r>
          </a:p>
          <a:p>
            <a:endParaRPr lang="en-US" altLang="ko-KR" b="1"/>
          </a:p>
          <a:p>
            <a:r>
              <a:rPr lang="en-US" altLang="ko-KR" b="1"/>
              <a:t>	</a:t>
            </a:r>
            <a:r>
              <a:rPr lang="en-US" altLang="ko-KR" sz="2000" b="1"/>
              <a:t>Process</a:t>
            </a:r>
            <a:endParaRPr lang="en-US" altLang="ko-KR" b="1"/>
          </a:p>
          <a:p>
            <a:r>
              <a:rPr lang="en-US" altLang="ko-KR" sz="2000" b="1"/>
              <a:t>	   - ETM / LOS = distance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Output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/>
              <a:t>- ETM // </a:t>
            </a:r>
            <a:r>
              <a:rPr lang="ko-KR" altLang="en-US" b="1"/>
              <a:t>지구에서 달까지 거리</a:t>
            </a:r>
            <a:endParaRPr lang="en-US" altLang="ko-KR" b="1"/>
          </a:p>
          <a:p>
            <a:r>
              <a:rPr lang="en-US" altLang="ko-KR" b="1"/>
              <a:t>	   - LOS // </a:t>
            </a:r>
            <a:r>
              <a:rPr lang="ko-KR" altLang="en-US" b="1"/>
              <a:t>빛의 속도</a:t>
            </a:r>
            <a:endParaRPr lang="en-US" altLang="ko-KR" b="1"/>
          </a:p>
          <a:p>
            <a:r>
              <a:rPr lang="en-US" altLang="ko-KR" b="1"/>
              <a:t>	   - distance // </a:t>
            </a:r>
            <a:r>
              <a:rPr lang="ko-KR" altLang="en-US" b="1"/>
              <a:t>달까지 빛의 속도로 도착시간</a:t>
            </a:r>
            <a:endParaRPr lang="en-US" altLang="ko-KR" b="1"/>
          </a:p>
          <a:p>
            <a:r>
              <a:rPr lang="en-US" altLang="ko-KR" b="1"/>
              <a:t>	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</a:t>
            </a:r>
            <a:r>
              <a:rPr lang="ko-KR" altLang="en-US" sz="2000" b="1"/>
              <a:t>해결 방안</a:t>
            </a:r>
            <a:endParaRPr lang="en-US" altLang="ko-KR" sz="2000" b="1"/>
          </a:p>
          <a:p>
            <a:r>
              <a:rPr lang="en-US" altLang="ko-KR" sz="2000" b="1"/>
              <a:t>	</a:t>
            </a:r>
            <a:r>
              <a:rPr lang="ko-KR" altLang="en-US" sz="2000" b="1"/>
              <a:t>지구에서 달까지의 거리와 빛의 속도를 나누면 달까지의 빛의 속도로 갔을 때의 걸린 시간을</a:t>
            </a:r>
            <a:endParaRPr lang="en-US" altLang="ko-KR" sz="2000" b="1"/>
          </a:p>
          <a:p>
            <a:r>
              <a:rPr lang="en-US" altLang="ko-KR" sz="2000" b="1"/>
              <a:t>	</a:t>
            </a:r>
            <a:r>
              <a:rPr lang="ko-KR" altLang="en-US" sz="2000" b="1"/>
              <a:t>구할 수 있다</a:t>
            </a:r>
            <a:r>
              <a:rPr lang="en-US" altLang="ko-KR" sz="2000" b="1"/>
              <a:t>.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2958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94593" y="94590"/>
            <a:ext cx="12023836" cy="2954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0)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각 진법에 맞게 빈칸을 채우세요</a:t>
            </a:r>
            <a:r>
              <a:rPr lang="en-US" altLang="ko-KR" b="1"/>
              <a:t>.</a:t>
            </a:r>
            <a:endParaRPr lang="en-US" altLang="ko-KR" b="1" dirty="0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ko-KR" altLang="en-US" sz="28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08CB8D-6F3F-2459-94BA-41B7B035F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33238"/>
              </p:ext>
            </p:extLst>
          </p:nvPr>
        </p:nvGraphicFramePr>
        <p:xfrm>
          <a:off x="6102467" y="1663866"/>
          <a:ext cx="3320432" cy="126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108">
                  <a:extLst>
                    <a:ext uri="{9D8B030D-6E8A-4147-A177-3AD203B41FA5}">
                      <a16:colId xmlns:a16="http://schemas.microsoft.com/office/drawing/2014/main" val="3759934206"/>
                    </a:ext>
                  </a:extLst>
                </a:gridCol>
                <a:gridCol w="830108">
                  <a:extLst>
                    <a:ext uri="{9D8B030D-6E8A-4147-A177-3AD203B41FA5}">
                      <a16:colId xmlns:a16="http://schemas.microsoft.com/office/drawing/2014/main" val="102505210"/>
                    </a:ext>
                  </a:extLst>
                </a:gridCol>
                <a:gridCol w="830108">
                  <a:extLst>
                    <a:ext uri="{9D8B030D-6E8A-4147-A177-3AD203B41FA5}">
                      <a16:colId xmlns:a16="http://schemas.microsoft.com/office/drawing/2014/main" val="2748792683"/>
                    </a:ext>
                  </a:extLst>
                </a:gridCol>
                <a:gridCol w="830108">
                  <a:extLst>
                    <a:ext uri="{9D8B030D-6E8A-4147-A177-3AD203B41FA5}">
                      <a16:colId xmlns:a16="http://schemas.microsoft.com/office/drawing/2014/main" val="3291785603"/>
                    </a:ext>
                  </a:extLst>
                </a:gridCol>
              </a:tblGrid>
              <a:tr h="25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10</a:t>
                      </a:r>
                      <a:r>
                        <a:rPr lang="ko-KR" altLang="en-US" sz="1300" b="1" u="none" strike="noStrike">
                          <a:effectLst/>
                        </a:rPr>
                        <a:t>진수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16</a:t>
                      </a:r>
                      <a:r>
                        <a:rPr lang="ko-KR" altLang="en-US" sz="1300" b="1" u="none" strike="noStrike">
                          <a:effectLst/>
                        </a:rPr>
                        <a:t>진수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8</a:t>
                      </a:r>
                      <a:r>
                        <a:rPr lang="ko-KR" altLang="en-US" sz="1300" b="1" u="none" strike="noStrike">
                          <a:effectLst/>
                        </a:rPr>
                        <a:t>진수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2</a:t>
                      </a:r>
                      <a:r>
                        <a:rPr lang="ko-KR" altLang="en-US" sz="1300" b="1" u="none" strike="noStrike">
                          <a:effectLst/>
                        </a:rPr>
                        <a:t>진법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219828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B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13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1011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68967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17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21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10001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0822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26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1A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32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11010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417567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65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41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101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1000001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9" marR="11529" marT="11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04215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A10D764-802A-D3C7-F52A-7EB23358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63865"/>
            <a:ext cx="4536831" cy="126822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3100C2C-3507-0DD3-781E-4D7EE1EDD327}"/>
              </a:ext>
            </a:extLst>
          </p:cNvPr>
          <p:cNvSpPr/>
          <p:nvPr/>
        </p:nvSpPr>
        <p:spPr>
          <a:xfrm>
            <a:off x="5108330" y="2022228"/>
            <a:ext cx="656768" cy="5539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74EF7-6E16-F6E3-650F-FC2A9C10EE53}"/>
              </a:ext>
            </a:extLst>
          </p:cNvPr>
          <p:cNvSpPr txBox="1"/>
          <p:nvPr/>
        </p:nvSpPr>
        <p:spPr>
          <a:xfrm>
            <a:off x="97529" y="3702366"/>
            <a:ext cx="12023836" cy="2954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 dirty="0"/>
              <a:t>2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0)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다음 표의 빈 칸에 </a:t>
            </a:r>
            <a:r>
              <a:rPr lang="en-US" altLang="ko-KR" b="1"/>
              <a:t>JAVA 8</a:t>
            </a:r>
            <a:r>
              <a:rPr lang="ko-KR" altLang="en-US" b="1"/>
              <a:t>개의 기본형</a:t>
            </a:r>
            <a:r>
              <a:rPr lang="en-US" altLang="ko-KR" b="1"/>
              <a:t>(primitive</a:t>
            </a:r>
            <a:r>
              <a:rPr lang="ko-KR" altLang="en-US" b="1"/>
              <a:t> </a:t>
            </a:r>
            <a:r>
              <a:rPr lang="en-US" altLang="ko-KR" b="1"/>
              <a:t>type)</a:t>
            </a:r>
            <a:r>
              <a:rPr lang="ko-KR" altLang="en-US" b="1"/>
              <a:t>을 알맞은 위치에 넣으시오</a:t>
            </a:r>
            <a:r>
              <a:rPr lang="en-US" altLang="ko-KR" b="1"/>
              <a:t>.</a:t>
            </a:r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ko-KR" altLang="en-US" sz="2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D74DE5-D3E1-0DF4-5E48-D6B51D3E6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015" y="5220757"/>
            <a:ext cx="4466492" cy="132096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9A346C-FBFE-A587-D0C1-86082198B529}"/>
              </a:ext>
            </a:extLst>
          </p:cNvPr>
          <p:cNvSpPr/>
          <p:nvPr/>
        </p:nvSpPr>
        <p:spPr>
          <a:xfrm>
            <a:off x="5111266" y="5594838"/>
            <a:ext cx="656768" cy="5539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9881F1-3DF9-9337-0A7F-B4C3A9C9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84500"/>
              </p:ext>
            </p:extLst>
          </p:nvPr>
        </p:nvGraphicFramePr>
        <p:xfrm>
          <a:off x="6113289" y="5269582"/>
          <a:ext cx="4068495" cy="1227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699">
                  <a:extLst>
                    <a:ext uri="{9D8B030D-6E8A-4147-A177-3AD203B41FA5}">
                      <a16:colId xmlns:a16="http://schemas.microsoft.com/office/drawing/2014/main" val="2353199923"/>
                    </a:ext>
                  </a:extLst>
                </a:gridCol>
                <a:gridCol w="813699">
                  <a:extLst>
                    <a:ext uri="{9D8B030D-6E8A-4147-A177-3AD203B41FA5}">
                      <a16:colId xmlns:a16="http://schemas.microsoft.com/office/drawing/2014/main" val="2547534655"/>
                    </a:ext>
                  </a:extLst>
                </a:gridCol>
                <a:gridCol w="813699">
                  <a:extLst>
                    <a:ext uri="{9D8B030D-6E8A-4147-A177-3AD203B41FA5}">
                      <a16:colId xmlns:a16="http://schemas.microsoft.com/office/drawing/2014/main" val="3998856466"/>
                    </a:ext>
                  </a:extLst>
                </a:gridCol>
                <a:gridCol w="813699">
                  <a:extLst>
                    <a:ext uri="{9D8B030D-6E8A-4147-A177-3AD203B41FA5}">
                      <a16:colId xmlns:a16="http://schemas.microsoft.com/office/drawing/2014/main" val="259238443"/>
                    </a:ext>
                  </a:extLst>
                </a:gridCol>
                <a:gridCol w="813699">
                  <a:extLst>
                    <a:ext uri="{9D8B030D-6E8A-4147-A177-3AD203B41FA5}">
                      <a16:colId xmlns:a16="http://schemas.microsoft.com/office/drawing/2014/main" val="3897368130"/>
                    </a:ext>
                  </a:extLst>
                </a:gridCol>
              </a:tblGrid>
              <a:tr h="245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1byte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2byte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4byte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8byte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30726"/>
                  </a:ext>
                </a:extLst>
              </a:tr>
              <a:tr h="245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논리형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boolean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287841"/>
                  </a:ext>
                </a:extLst>
              </a:tr>
              <a:tr h="245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문자형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097138"/>
                  </a:ext>
                </a:extLst>
              </a:tr>
              <a:tr h="245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정수형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byte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short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long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418161"/>
                  </a:ext>
                </a:extLst>
              </a:tr>
              <a:tr h="245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실수형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float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double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37" marR="9737" marT="8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18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D9122-44C7-4181-C319-62A447F78398}"/>
              </a:ext>
            </a:extLst>
          </p:cNvPr>
          <p:cNvSpPr txBox="1"/>
          <p:nvPr/>
        </p:nvSpPr>
        <p:spPr>
          <a:xfrm>
            <a:off x="84082" y="57796"/>
            <a:ext cx="12023836" cy="33239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sz="1400" b="1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public class EarthToMoon {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		public static void main(String[] args) {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			final float ETM;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double LOS;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double distance;</a:t>
            </a:r>
          </a:p>
          <a:p>
            <a:endParaRPr lang="en-US" altLang="ko-KR" sz="12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ETM = 384403f;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LOS = 300000;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distance = ETM / LOS;</a:t>
            </a:r>
          </a:p>
          <a:p>
            <a:endParaRPr lang="en-US" altLang="ko-KR" sz="1200" b="1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달까지 거리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: %.0f Km\n",ETM);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빛의 속도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: %.0f Km/S\n",LOS);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    			System.out.printf("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달까지 빛의 속도로 가면 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%.2f </a:t>
            </a:r>
            <a:r>
              <a:rPr lang="ko-KR" altLang="en-US" sz="1200" b="1">
                <a:latin typeface="Arial Unicode MS" panose="020B0604020202020204" pitchFamily="50" charset="-127"/>
                <a:ea typeface="JetBrains Mono"/>
              </a:rPr>
              <a:t>초면 도착합니다</a:t>
            </a:r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.\n",distance);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4030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084093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하고싶은 말이나 불평</a:t>
            </a:r>
            <a:endParaRPr lang="en-US" altLang="ko-KR" sz="3200" b="1" dirty="0"/>
          </a:p>
          <a:p>
            <a:r>
              <a:rPr lang="en-US" altLang="ko-KR" sz="2800" b="1" dirty="0"/>
              <a:t>	[</a:t>
            </a:r>
            <a:r>
              <a:rPr lang="en-US" altLang="ko-KR" sz="2800" b="1"/>
              <a:t>1] </a:t>
            </a:r>
            <a:r>
              <a:rPr lang="ko-KR" altLang="en-US" sz="2800" b="1"/>
              <a:t>변수 지정할 때 적당한 기본형을 바로바로 생각해 떠올린다는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것이 아직은 미숙하여 프로그램을 만들 때 버벅거림이 있었지만</a:t>
            </a:r>
            <a:r>
              <a:rPr lang="en-US" altLang="ko-KR" sz="2800" b="1"/>
              <a:t>,</a:t>
            </a:r>
          </a:p>
          <a:p>
            <a:r>
              <a:rPr lang="en-US" altLang="ko-KR" sz="2800" b="1"/>
              <a:t>	</a:t>
            </a:r>
            <a:r>
              <a:rPr lang="ko-KR" altLang="en-US" sz="2800" b="1"/>
              <a:t>만들다 보니 자연스럽게 적당한 기본형을 가져오는 것이 느껴져서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몸에 익어간다는 것을 느꼈습니다</a:t>
            </a:r>
            <a:r>
              <a:rPr lang="en-US" altLang="ko-KR" sz="2800" b="1"/>
              <a:t>.</a:t>
            </a:r>
            <a:r>
              <a:rPr lang="ko-KR" altLang="en-US" sz="2800" b="1"/>
              <a:t> 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CFDC3-19B3-416D-6513-C29C725E1845}"/>
              </a:ext>
            </a:extLst>
          </p:cNvPr>
          <p:cNvSpPr txBox="1"/>
          <p:nvPr/>
        </p:nvSpPr>
        <p:spPr>
          <a:xfrm>
            <a:off x="94593" y="94590"/>
            <a:ext cx="12023836" cy="2954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 dirty="0"/>
              <a:t>3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0)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아래 그림의 컴퓨터 주문 내용을 처리하는 </a:t>
            </a:r>
            <a:r>
              <a:rPr lang="en-US" altLang="ko-KR" b="1"/>
              <a:t>JAVA </a:t>
            </a:r>
            <a:r>
              <a:rPr lang="ko-KR" altLang="en-US" b="1"/>
              <a:t>프로그램을 개발하기 위한 변수 선언을 하세요</a:t>
            </a:r>
            <a:r>
              <a:rPr lang="en-US" altLang="ko-KR" b="1"/>
              <a:t>.</a:t>
            </a:r>
            <a:endParaRPr lang="en-US" altLang="ko-KR" b="1" dirty="0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en-US" altLang="ko-KR" sz="2800" b="1"/>
          </a:p>
          <a:p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AC520-2990-B691-656E-217FC1A5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47" y="1257301"/>
            <a:ext cx="3002272" cy="17363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06EC69-1746-3751-EE0D-D47BBA49304D}"/>
              </a:ext>
            </a:extLst>
          </p:cNvPr>
          <p:cNvSpPr/>
          <p:nvPr/>
        </p:nvSpPr>
        <p:spPr>
          <a:xfrm>
            <a:off x="3596053" y="1758458"/>
            <a:ext cx="656768" cy="5539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8EEFB-6458-6246-0313-5F9A6AA52C28}"/>
              </a:ext>
            </a:extLst>
          </p:cNvPr>
          <p:cNvSpPr txBox="1"/>
          <p:nvPr/>
        </p:nvSpPr>
        <p:spPr>
          <a:xfrm>
            <a:off x="4644255" y="1223818"/>
            <a:ext cx="1712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변수 선언</a:t>
            </a:r>
            <a:endParaRPr lang="en-US" altLang="ko-KR" b="1"/>
          </a:p>
          <a:p>
            <a:r>
              <a:rPr lang="en-US" altLang="ko-KR" b="1"/>
              <a:t>String Name ;</a:t>
            </a:r>
          </a:p>
          <a:p>
            <a:r>
              <a:rPr lang="en-US" altLang="ko-KR" b="1"/>
              <a:t>float Moni ;</a:t>
            </a:r>
          </a:p>
          <a:p>
            <a:r>
              <a:rPr lang="en-US" altLang="ko-KR" b="1"/>
              <a:t>float Clk ; </a:t>
            </a:r>
          </a:p>
          <a:p>
            <a:r>
              <a:rPr lang="en-US" altLang="ko-KR" b="1"/>
              <a:t>int Hdd ;</a:t>
            </a:r>
          </a:p>
          <a:p>
            <a:r>
              <a:rPr lang="en-US" altLang="ko-KR" b="1"/>
              <a:t>String Etc 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7370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43704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1-1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1)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아래와 같은 내용을 출력하는 </a:t>
            </a:r>
            <a:r>
              <a:rPr lang="en-US" altLang="ko-KR" b="1"/>
              <a:t>Program</a:t>
            </a:r>
            <a:r>
              <a:rPr lang="ko-KR" altLang="en-US" b="1"/>
              <a:t>을 작성하시오</a:t>
            </a:r>
            <a:r>
              <a:rPr lang="en-US" altLang="ko-KR" b="1"/>
              <a:t>.</a:t>
            </a:r>
          </a:p>
          <a:p>
            <a:r>
              <a:rPr lang="en-US" altLang="ko-KR" sz="1400"/>
              <a:t>	   - </a:t>
            </a:r>
            <a:r>
              <a:rPr lang="ko-KR" altLang="en-US" sz="1400"/>
              <a:t>클래스 이름은 </a:t>
            </a:r>
            <a:r>
              <a:rPr lang="en-US" altLang="ko-KR" sz="1400"/>
              <a:t>PrintTest</a:t>
            </a:r>
            <a:r>
              <a:rPr lang="ko-KR" altLang="en-US" sz="1400"/>
              <a:t>으로 만들자</a:t>
            </a:r>
            <a:r>
              <a:rPr lang="en-US" altLang="ko-KR" sz="1400"/>
              <a:t>.</a:t>
            </a:r>
          </a:p>
          <a:p>
            <a:r>
              <a:rPr lang="en-US" altLang="ko-KR" sz="1400" b="1"/>
              <a:t>	   - </a:t>
            </a:r>
            <a:r>
              <a:rPr lang="en-US" altLang="ko-KR" sz="1400"/>
              <a:t>Data </a:t>
            </a:r>
            <a:r>
              <a:rPr lang="ko-KR" altLang="en-US" sz="1400"/>
              <a:t>개념 없이 </a:t>
            </a:r>
            <a:r>
              <a:rPr lang="en-US" altLang="ko-KR" sz="1400"/>
              <a:t>Program</a:t>
            </a:r>
            <a:r>
              <a:rPr lang="ko-KR" altLang="en-US" sz="1400"/>
              <a:t>을 작성해보세요</a:t>
            </a:r>
            <a:r>
              <a:rPr lang="en-US" altLang="ko-KR" sz="1400"/>
              <a:t>.</a:t>
            </a:r>
            <a:endParaRPr lang="en-US" altLang="ko-KR" b="1" dirty="0"/>
          </a:p>
          <a:p>
            <a:endParaRPr lang="en-US" altLang="ko-KR" sz="2000"/>
          </a:p>
          <a:p>
            <a:endParaRPr lang="en-US" altLang="ko-KR" sz="2000" dirty="0"/>
          </a:p>
          <a:p>
            <a:r>
              <a:rPr lang="en-US" altLang="ko-KR" sz="2000"/>
              <a:t>	*********************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학교 </a:t>
            </a:r>
            <a:r>
              <a:rPr lang="en-US" altLang="ko-KR" sz="2000" b="1"/>
              <a:t>: </a:t>
            </a:r>
            <a:r>
              <a:rPr lang="ko-KR" altLang="en-US" sz="2000" b="1"/>
              <a:t>경복대학교</a:t>
            </a:r>
            <a:endParaRPr lang="en-US" altLang="ko-KR" sz="2000" b="1"/>
          </a:p>
          <a:p>
            <a:r>
              <a:rPr lang="en-US" altLang="ko-KR" sz="2000" b="1"/>
              <a:t>	   </a:t>
            </a:r>
            <a:r>
              <a:rPr lang="ko-KR" altLang="en-US" sz="2000" b="1"/>
              <a:t>이름 </a:t>
            </a:r>
            <a:r>
              <a:rPr lang="en-US" altLang="ko-KR" sz="2000" b="1"/>
              <a:t>: </a:t>
            </a:r>
            <a:r>
              <a:rPr lang="ko-KR" altLang="en-US" sz="2000" b="1"/>
              <a:t>홍 길동</a:t>
            </a:r>
            <a:endParaRPr lang="en-US" altLang="ko-KR" sz="2000" b="1"/>
          </a:p>
          <a:p>
            <a:r>
              <a:rPr lang="en-US" altLang="ko-KR" sz="2000" b="1"/>
              <a:t>	   </a:t>
            </a:r>
            <a:r>
              <a:rPr lang="ko-KR" altLang="en-US" sz="2000" b="1"/>
              <a:t>나이 </a:t>
            </a:r>
            <a:r>
              <a:rPr lang="en-US" altLang="ko-KR" sz="2000" b="1"/>
              <a:t>: 20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성별 </a:t>
            </a:r>
            <a:r>
              <a:rPr lang="en-US" altLang="ko-KR" sz="2000" b="1"/>
              <a:t>: </a:t>
            </a:r>
            <a:r>
              <a:rPr lang="ko-KR" altLang="en-US" sz="2000" b="1"/>
              <a:t>남</a:t>
            </a:r>
            <a:r>
              <a:rPr lang="en-US" altLang="ko-KR" sz="2000" b="1"/>
              <a:t>(</a:t>
            </a:r>
            <a:r>
              <a:rPr lang="ko-KR" altLang="en-US" sz="2000" b="1"/>
              <a:t>여</a:t>
            </a:r>
            <a:r>
              <a:rPr lang="en-US" altLang="ko-KR" sz="2000" b="1"/>
              <a:t>)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신장 </a:t>
            </a:r>
            <a:r>
              <a:rPr lang="en-US" altLang="ko-KR" sz="2000" b="1"/>
              <a:t>: 170.6 Cm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체중 </a:t>
            </a:r>
            <a:r>
              <a:rPr lang="en-US" altLang="ko-KR" sz="2000" b="1"/>
              <a:t>: 65.4 Kg</a:t>
            </a:r>
          </a:p>
          <a:p>
            <a:r>
              <a:rPr lang="en-US" altLang="ko-KR" sz="2000" b="1"/>
              <a:t>	*********************</a:t>
            </a:r>
            <a:r>
              <a:rPr lang="en-US" altLang="ko-KR" sz="2000" b="1" dirty="0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15940" y="1722988"/>
            <a:ext cx="2929586" cy="2629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1770176" y="1538322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9697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14953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System</a:t>
            </a:r>
            <a:r>
              <a:rPr lang="en-US" altLang="ko-KR" sz="1400" b="1" dirty="0" err="1"/>
              <a:t>.out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메소드</a:t>
            </a:r>
            <a:r>
              <a:rPr lang="en-US" altLang="ko-KR" sz="1400" b="1" dirty="0"/>
              <a:t>(print</a:t>
            </a:r>
            <a:r>
              <a:rPr lang="en-US" altLang="ko-KR" sz="1400" b="1"/>
              <a:t>, println</a:t>
            </a:r>
            <a:r>
              <a:rPr lang="en-US" altLang="ko-KR" sz="1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14953"/>
            <a:ext cx="12023836" cy="22775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Output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/>
              <a:t>- </a:t>
            </a:r>
            <a:r>
              <a:rPr lang="ko-KR" altLang="en-US" b="1"/>
              <a:t>출력문 </a:t>
            </a:r>
            <a:r>
              <a:rPr lang="en-US" altLang="ko-KR" b="1"/>
              <a:t>(print, println)</a:t>
            </a:r>
            <a:r>
              <a:rPr lang="ko-KR" altLang="en-US" b="1"/>
              <a:t>을 사용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따로 입력을 받는다 라는 항목이 없고</a:t>
            </a:r>
            <a:r>
              <a:rPr lang="en-US" altLang="ko-KR" b="1"/>
              <a:t>, Data</a:t>
            </a:r>
            <a:r>
              <a:rPr lang="ko-KR" altLang="en-US" b="1"/>
              <a:t> 개념없이 </a:t>
            </a:r>
            <a:r>
              <a:rPr lang="en-US" altLang="ko-KR" b="1"/>
              <a:t>Program</a:t>
            </a:r>
            <a:r>
              <a:rPr lang="ko-KR" altLang="en-US" b="1"/>
              <a:t>을 작성해야 하므로</a:t>
            </a:r>
            <a:r>
              <a:rPr lang="en-US" altLang="ko-KR" b="1"/>
              <a:t> System.out6 </a:t>
            </a:r>
            <a:r>
              <a:rPr lang="ko-KR" altLang="en-US" b="1"/>
              <a:t>메소드에 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바로</a:t>
            </a:r>
            <a:r>
              <a:rPr lang="en-US" altLang="ko-KR" b="1"/>
              <a:t> </a:t>
            </a:r>
            <a:r>
              <a:rPr lang="ko-KR" altLang="en-US" b="1"/>
              <a:t>출력할 수 있게 한다</a:t>
            </a:r>
            <a:r>
              <a:rPr lang="en-US" altLang="ko-KR" b="1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D9122-44C7-4181-C319-62A447F78398}"/>
              </a:ext>
            </a:extLst>
          </p:cNvPr>
          <p:cNvSpPr txBox="1"/>
          <p:nvPr/>
        </p:nvSpPr>
        <p:spPr>
          <a:xfrm>
            <a:off x="84082" y="2535057"/>
            <a:ext cx="12023836" cy="41242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b="1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public class PrintTest { // Data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개념 없이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Program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작성</a:t>
            </a:r>
          </a:p>
          <a:p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		public static void main(String[] args) {</a:t>
            </a:r>
          </a:p>
          <a:p>
            <a:endParaRPr lang="en-US" altLang="ko-KR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학교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경복대학교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이름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김 진용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나이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: 20\n");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성별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남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신장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: 168.1 Cm\n");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>
                <a:latin typeface="Arial Unicode MS" panose="020B0604020202020204" pitchFamily="50" charset="-127"/>
                <a:ea typeface="JetBrains Mono"/>
              </a:rPr>
              <a:t>체중 </a:t>
            </a:r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: 95.7 Kg\n");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>
                <a:latin typeface="Arial Unicode MS" panose="020B0604020202020204" pitchFamily="50" charset="-127"/>
                <a:ea typeface="JetBrains Mono"/>
              </a:rPr>
              <a:t>	}</a:t>
            </a:r>
            <a:endParaRPr lang="en-US" altLang="ko-KR" dirty="0"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703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6" y="523220"/>
            <a:ext cx="11675708" cy="63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43704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1-2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1)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아래와 같은 내용을 출력하는 </a:t>
            </a:r>
            <a:r>
              <a:rPr lang="en-US" altLang="ko-KR" b="1"/>
              <a:t>Program</a:t>
            </a:r>
            <a:r>
              <a:rPr lang="ko-KR" altLang="en-US" b="1"/>
              <a:t>을 작성하시오</a:t>
            </a:r>
            <a:r>
              <a:rPr lang="en-US" altLang="ko-KR" b="1"/>
              <a:t>.</a:t>
            </a:r>
          </a:p>
          <a:p>
            <a:r>
              <a:rPr lang="en-US" altLang="ko-KR" sz="1400"/>
              <a:t>	   - </a:t>
            </a:r>
            <a:r>
              <a:rPr lang="ko-KR" altLang="en-US" sz="1400"/>
              <a:t>클래스 이름은 </a:t>
            </a:r>
            <a:r>
              <a:rPr lang="en-US" altLang="ko-KR" sz="1400"/>
              <a:t>PrintTest</a:t>
            </a:r>
            <a:r>
              <a:rPr lang="ko-KR" altLang="en-US" sz="1400"/>
              <a:t>으로 만들자</a:t>
            </a:r>
            <a:r>
              <a:rPr lang="en-US" altLang="ko-KR" sz="1400"/>
              <a:t>.</a:t>
            </a:r>
          </a:p>
          <a:p>
            <a:r>
              <a:rPr lang="en-US" altLang="ko-KR" sz="1400" b="1"/>
              <a:t>	   </a:t>
            </a:r>
            <a:r>
              <a:rPr lang="en-US" altLang="ko-KR" sz="1400"/>
              <a:t>- </a:t>
            </a:r>
            <a:r>
              <a:rPr lang="ko-KR" altLang="en-US" sz="1400"/>
              <a:t>앞</a:t>
            </a:r>
            <a:r>
              <a:rPr lang="en-US" altLang="ko-KR" sz="1400"/>
              <a:t>(1-1)</a:t>
            </a:r>
            <a:r>
              <a:rPr lang="ko-KR" altLang="en-US" sz="1400"/>
              <a:t>의 </a:t>
            </a:r>
            <a:r>
              <a:rPr lang="en-US" altLang="ko-KR" sz="1400"/>
              <a:t>Program</a:t>
            </a:r>
            <a:r>
              <a:rPr lang="ko-KR" altLang="en-US" sz="1400"/>
              <a:t>을 상수 </a:t>
            </a:r>
            <a:r>
              <a:rPr lang="en-US" altLang="ko-KR" sz="1400"/>
              <a:t>Data</a:t>
            </a:r>
            <a:r>
              <a:rPr lang="ko-KR" altLang="en-US" sz="1400"/>
              <a:t>를 이용하여 </a:t>
            </a:r>
            <a:r>
              <a:rPr lang="en-US" altLang="ko-KR" sz="1400"/>
              <a:t>Program</a:t>
            </a:r>
            <a:r>
              <a:rPr lang="ko-KR" altLang="en-US" sz="1400"/>
              <a:t>을 다시 작성해보세요</a:t>
            </a:r>
            <a:r>
              <a:rPr lang="en-US" altLang="ko-KR" sz="1400"/>
              <a:t>.</a:t>
            </a:r>
            <a:endParaRPr lang="en-US" altLang="ko-KR" dirty="0"/>
          </a:p>
          <a:p>
            <a:endParaRPr lang="en-US" altLang="ko-KR" sz="2000"/>
          </a:p>
          <a:p>
            <a:endParaRPr lang="en-US" altLang="ko-KR" sz="2000" dirty="0"/>
          </a:p>
          <a:p>
            <a:r>
              <a:rPr lang="en-US" altLang="ko-KR" sz="2000"/>
              <a:t>	*********************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학교 </a:t>
            </a:r>
            <a:r>
              <a:rPr lang="en-US" altLang="ko-KR" sz="2000" b="1"/>
              <a:t>: </a:t>
            </a:r>
            <a:r>
              <a:rPr lang="ko-KR" altLang="en-US" sz="2000" b="1"/>
              <a:t>경복대학교</a:t>
            </a:r>
            <a:endParaRPr lang="en-US" altLang="ko-KR" sz="2000" b="1"/>
          </a:p>
          <a:p>
            <a:r>
              <a:rPr lang="en-US" altLang="ko-KR" sz="2000" b="1"/>
              <a:t>	   </a:t>
            </a:r>
            <a:r>
              <a:rPr lang="ko-KR" altLang="en-US" sz="2000" b="1"/>
              <a:t>이름 </a:t>
            </a:r>
            <a:r>
              <a:rPr lang="en-US" altLang="ko-KR" sz="2000" b="1"/>
              <a:t>: </a:t>
            </a:r>
            <a:r>
              <a:rPr lang="ko-KR" altLang="en-US" sz="2000" b="1"/>
              <a:t>홍 길동</a:t>
            </a:r>
            <a:endParaRPr lang="en-US" altLang="ko-KR" sz="2000" b="1"/>
          </a:p>
          <a:p>
            <a:r>
              <a:rPr lang="en-US" altLang="ko-KR" sz="2000" b="1"/>
              <a:t>	   </a:t>
            </a:r>
            <a:r>
              <a:rPr lang="ko-KR" altLang="en-US" sz="2000" b="1"/>
              <a:t>나이 </a:t>
            </a:r>
            <a:r>
              <a:rPr lang="en-US" altLang="ko-KR" sz="2000" b="1"/>
              <a:t>: 20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성별 </a:t>
            </a:r>
            <a:r>
              <a:rPr lang="en-US" altLang="ko-KR" sz="2000" b="1"/>
              <a:t>: </a:t>
            </a:r>
            <a:r>
              <a:rPr lang="ko-KR" altLang="en-US" sz="2000" b="1"/>
              <a:t>남</a:t>
            </a:r>
            <a:r>
              <a:rPr lang="en-US" altLang="ko-KR" sz="2000" b="1"/>
              <a:t>(</a:t>
            </a:r>
            <a:r>
              <a:rPr lang="ko-KR" altLang="en-US" sz="2000" b="1"/>
              <a:t>여</a:t>
            </a:r>
            <a:r>
              <a:rPr lang="en-US" altLang="ko-KR" sz="2000" b="1"/>
              <a:t>)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신장 </a:t>
            </a:r>
            <a:r>
              <a:rPr lang="en-US" altLang="ko-KR" sz="2000" b="1"/>
              <a:t>: 170.6 Cm</a:t>
            </a:r>
          </a:p>
          <a:p>
            <a:r>
              <a:rPr lang="en-US" altLang="ko-KR" sz="2000" b="1"/>
              <a:t>	   </a:t>
            </a:r>
            <a:r>
              <a:rPr lang="ko-KR" altLang="en-US" sz="2000" b="1"/>
              <a:t>체중 </a:t>
            </a:r>
            <a:r>
              <a:rPr lang="en-US" altLang="ko-KR" sz="2000" b="1"/>
              <a:t>: 65.4 Kg</a:t>
            </a:r>
          </a:p>
          <a:p>
            <a:r>
              <a:rPr lang="en-US" altLang="ko-KR" sz="2000" b="1"/>
              <a:t>	*********************</a:t>
            </a:r>
            <a:r>
              <a:rPr lang="en-US" altLang="ko-KR" sz="2000" b="1" dirty="0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15940" y="1722988"/>
            <a:ext cx="2929586" cy="2629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1770176" y="1538322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BA03A-BB99-BD4A-5514-2250F0C41A62}"/>
              </a:ext>
            </a:extLst>
          </p:cNvPr>
          <p:cNvSpPr txBox="1"/>
          <p:nvPr/>
        </p:nvSpPr>
        <p:spPr>
          <a:xfrm>
            <a:off x="3640015" y="1866491"/>
            <a:ext cx="7121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public class PrintTest { // Data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개념 없이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Program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작성</a:t>
            </a:r>
          </a:p>
          <a:p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		public static void main(String[] args) {</a:t>
            </a:r>
          </a:p>
          <a:p>
            <a:endParaRPr lang="en-US" altLang="ko-KR" sz="12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학교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경복대학교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이름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김 진용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나이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20\n");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성별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남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신장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168.1 Cm\n");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System.out.print("   </a:t>
            </a:r>
            <a:r>
              <a:rPr lang="ko-KR" altLang="en-US" sz="1200">
                <a:latin typeface="Arial Unicode MS" panose="020B0604020202020204" pitchFamily="50" charset="-127"/>
                <a:ea typeface="JetBrains Mono"/>
              </a:rPr>
              <a:t>체중 </a:t>
            </a:r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: 95.7 Kg\n");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    			System.out.println("*********************");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 sz="1200">
                <a:latin typeface="Arial Unicode MS" panose="020B0604020202020204" pitchFamily="50" charset="-127"/>
                <a:ea typeface="JetBrains Mono"/>
              </a:rPr>
              <a:t>	}</a:t>
            </a:r>
          </a:p>
          <a:p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D23387-6A8F-B250-4C53-2418B308DA79}"/>
              </a:ext>
            </a:extLst>
          </p:cNvPr>
          <p:cNvSpPr/>
          <p:nvPr/>
        </p:nvSpPr>
        <p:spPr>
          <a:xfrm>
            <a:off x="4430409" y="1722987"/>
            <a:ext cx="5153206" cy="2629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9D60-0C4E-01FE-5900-EAB8871597B1}"/>
              </a:ext>
            </a:extLst>
          </p:cNvPr>
          <p:cNvSpPr txBox="1"/>
          <p:nvPr/>
        </p:nvSpPr>
        <p:spPr>
          <a:xfrm>
            <a:off x="5961726" y="1531996"/>
            <a:ext cx="20905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Source Code (1-1)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48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114953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final, String, int, char, float, System</a:t>
            </a:r>
            <a:r>
              <a:rPr lang="en-US" altLang="ko-KR" sz="1400" b="1" dirty="0" err="1"/>
              <a:t>.out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메소드</a:t>
            </a:r>
            <a:r>
              <a:rPr lang="en-US" altLang="ko-KR" sz="1400" b="1"/>
              <a:t>(printf, println</a:t>
            </a:r>
            <a:r>
              <a:rPr lang="en-US" altLang="ko-KR" sz="1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114953"/>
            <a:ext cx="12023836" cy="22775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Output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/>
              <a:t>- </a:t>
            </a:r>
            <a:r>
              <a:rPr lang="ko-KR" altLang="en-US" b="1"/>
              <a:t>출력문 </a:t>
            </a:r>
            <a:r>
              <a:rPr lang="en-US" altLang="ko-KR" b="1"/>
              <a:t>(print, println)</a:t>
            </a:r>
            <a:r>
              <a:rPr lang="ko-KR" altLang="en-US" b="1"/>
              <a:t>을 사용해 상수 </a:t>
            </a:r>
            <a:r>
              <a:rPr lang="en-US" altLang="ko-KR" b="1"/>
              <a:t>Data</a:t>
            </a:r>
            <a:r>
              <a:rPr lang="ko-KR" altLang="en-US" b="1"/>
              <a:t>를 출력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따로 입력을 받는다 라는 항목이 없고</a:t>
            </a:r>
            <a:r>
              <a:rPr lang="en-US" altLang="ko-KR" b="1"/>
              <a:t>, </a:t>
            </a:r>
            <a:r>
              <a:rPr lang="ko-KR" altLang="en-US" b="1"/>
              <a:t>상수 </a:t>
            </a:r>
            <a:r>
              <a:rPr lang="en-US" altLang="ko-KR" b="1"/>
              <a:t>Data</a:t>
            </a:r>
            <a:r>
              <a:rPr lang="ko-KR" altLang="en-US" b="1"/>
              <a:t>를 출력하는 </a:t>
            </a:r>
            <a:r>
              <a:rPr lang="en-US" altLang="ko-KR" b="1"/>
              <a:t>Program</a:t>
            </a:r>
            <a:r>
              <a:rPr lang="ko-KR" altLang="en-US" b="1"/>
              <a:t>을 작성해야 하므로 변수에 </a:t>
            </a:r>
            <a:r>
              <a:rPr lang="en-US" altLang="ko-KR" b="1"/>
              <a:t>final</a:t>
            </a:r>
            <a:r>
              <a:rPr lang="ko-KR" altLang="en-US" b="1"/>
              <a:t>을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붙여 상수로 설정하고</a:t>
            </a:r>
            <a:r>
              <a:rPr lang="en-US" altLang="ko-KR" b="1"/>
              <a:t>, System.out </a:t>
            </a:r>
            <a:r>
              <a:rPr lang="ko-KR" altLang="en-US" b="1"/>
              <a:t>메소드를 사용해 출력할 수 있게 한다</a:t>
            </a:r>
            <a:r>
              <a:rPr lang="en-US" altLang="ko-KR" b="1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D9122-44C7-4181-C319-62A447F78398}"/>
              </a:ext>
            </a:extLst>
          </p:cNvPr>
          <p:cNvSpPr txBox="1"/>
          <p:nvPr/>
        </p:nvSpPr>
        <p:spPr>
          <a:xfrm>
            <a:off x="84084" y="2456795"/>
            <a:ext cx="12023836" cy="41703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b="1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public class PrintTest_2 { 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		public static void main(String[] args) {</a:t>
            </a:r>
          </a:p>
          <a:p>
            <a:endParaRPr lang="en-US" altLang="ko-KR" sz="16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			final String school;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			final String name;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final int age;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final char gender;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final float height;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final float weight;</a:t>
            </a:r>
          </a:p>
          <a:p>
            <a:endParaRPr lang="en-US" altLang="ko-KR" sz="16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school = 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경복대학교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name = 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김 진용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 			age = 20;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       			gender = '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남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';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		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A980B-B47D-4A15-6A2D-58DB4AD70060}"/>
              </a:ext>
            </a:extLst>
          </p:cNvPr>
          <p:cNvSpPr txBox="1"/>
          <p:nvPr/>
        </p:nvSpPr>
        <p:spPr>
          <a:xfrm>
            <a:off x="5794464" y="2867816"/>
            <a:ext cx="614463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height = 168.1f;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weight = 95.7f;</a:t>
            </a:r>
          </a:p>
          <a:p>
            <a:endParaRPr lang="en-US" altLang="ko-KR" sz="16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System.out.println("*********************");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System.out.printf("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학교 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: %s\n", school);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System.out.printf("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이름 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: %s\n", name);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System.out.printf("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나이 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: %d\n", age);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System.out.printf("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성별 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: %c\n", gender);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System.out.printf("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신장 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: %.1f Cm\n", height);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System.out.printf("</a:t>
            </a:r>
            <a:r>
              <a:rPr lang="ko-KR" altLang="en-US" sz="1600">
                <a:latin typeface="Arial Unicode MS" panose="020B0604020202020204" pitchFamily="50" charset="-127"/>
                <a:ea typeface="JetBrains Mono"/>
              </a:rPr>
              <a:t>체중 </a:t>
            </a:r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: %.1f Kg\n", weight);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	System.out.println("*********************");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	}</a:t>
            </a:r>
          </a:p>
          <a:p>
            <a:r>
              <a:rPr lang="en-US" altLang="ko-KR" sz="1600"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6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F638AE-A729-F401-34EE-D4296DFF7D9D}"/>
              </a:ext>
            </a:extLst>
          </p:cNvPr>
          <p:cNvCxnSpPr>
            <a:cxnSpLocks/>
          </p:cNvCxnSpPr>
          <p:nvPr/>
        </p:nvCxnSpPr>
        <p:spPr>
          <a:xfrm>
            <a:off x="5594741" y="2456795"/>
            <a:ext cx="0" cy="4170372"/>
          </a:xfrm>
          <a:prstGeom prst="line">
            <a:avLst/>
          </a:prstGeom>
          <a:ln w="25400">
            <a:solidFill>
              <a:schemeClr val="tx1">
                <a:alpha val="43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5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4" y="523220"/>
            <a:ext cx="11675712" cy="63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7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2477</Words>
  <Application>Microsoft Office PowerPoint</Application>
  <PresentationFormat>와이드스크린</PresentationFormat>
  <Paragraphs>364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 Unicode MS</vt:lpstr>
      <vt:lpstr>맑은 고딕</vt:lpstr>
      <vt:lpstr>Arial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79</cp:revision>
  <dcterms:created xsi:type="dcterms:W3CDTF">2023-09-03T09:11:18Z</dcterms:created>
  <dcterms:modified xsi:type="dcterms:W3CDTF">2023-09-17T08:29:32Z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