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74" r:id="rId7"/>
    <p:sldId id="275" r:id="rId8"/>
    <p:sldId id="291" r:id="rId9"/>
    <p:sldId id="277" r:id="rId10"/>
    <p:sldId id="292" r:id="rId11"/>
    <p:sldId id="293" r:id="rId12"/>
    <p:sldId id="294" r:id="rId13"/>
    <p:sldId id="295" r:id="rId14"/>
    <p:sldId id="297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</a:t>
            </a:r>
            <a:r>
              <a:rPr lang="en-US" altLang="ko-KR"/>
              <a:t>Report 5</a:t>
            </a:r>
            <a:r>
              <a:rPr lang="ko-KR" altLang="en-US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8002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2)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/>
              <a:t> </a:t>
            </a:r>
            <a:r>
              <a:rPr lang="en-US" altLang="ko-KR"/>
              <a:t>38</a:t>
            </a:r>
            <a:r>
              <a:rPr lang="ko-KR" altLang="en-US"/>
              <a:t>명이 있는 학급에서 임원을 </a:t>
            </a:r>
            <a:r>
              <a:rPr lang="en-US" altLang="ko-KR"/>
              <a:t>3</a:t>
            </a:r>
            <a:r>
              <a:rPr lang="ko-KR" altLang="en-US"/>
              <a:t>명 뽑는다</a:t>
            </a:r>
            <a:r>
              <a:rPr lang="en-US" altLang="ko-KR"/>
              <a:t>. 3</a:t>
            </a:r>
            <a:r>
              <a:rPr lang="ko-KR" altLang="en-US"/>
              <a:t>위안에 들기 위 해서는 최소 몇 표를 득표해야 하는가</a:t>
            </a:r>
            <a:r>
              <a:rPr lang="en-US" altLang="ko-KR"/>
              <a:t>?</a:t>
            </a:r>
            <a:endParaRPr lang="en-US" altLang="ko-KR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EE8C9-FB14-90A2-8728-CE0751DCEDA4}"/>
              </a:ext>
            </a:extLst>
          </p:cNvPr>
          <p:cNvSpPr txBox="1"/>
          <p:nvPr/>
        </p:nvSpPr>
        <p:spPr>
          <a:xfrm>
            <a:off x="84084" y="1135192"/>
            <a:ext cx="1202383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(</a:t>
            </a:r>
            <a:r>
              <a:rPr lang="ko-KR" altLang="en-US" b="1"/>
              <a:t>총 투표자 </a:t>
            </a:r>
            <a:r>
              <a:rPr lang="en-US" altLang="ko-KR" b="1"/>
              <a:t>/ (</a:t>
            </a:r>
            <a:r>
              <a:rPr lang="ko-KR" altLang="en-US" b="1"/>
              <a:t>당선 인원 </a:t>
            </a:r>
            <a:r>
              <a:rPr lang="en-US" altLang="ko-KR" b="1"/>
              <a:t>+ 1) + 1)</a:t>
            </a:r>
            <a:r>
              <a:rPr lang="ko-KR" altLang="en-US" b="1"/>
              <a:t>의 공식을 대입하면 </a:t>
            </a:r>
            <a:r>
              <a:rPr lang="en-US" altLang="ko-KR" b="1"/>
              <a:t>38</a:t>
            </a:r>
            <a:r>
              <a:rPr lang="ko-KR" altLang="en-US" b="1"/>
              <a:t>명 중에서 </a:t>
            </a:r>
            <a:r>
              <a:rPr lang="en-US" altLang="ko-KR" b="1"/>
              <a:t>3</a:t>
            </a:r>
            <a:r>
              <a:rPr lang="ko-KR" altLang="en-US" b="1"/>
              <a:t>명을 뽑아야 할 때 최소 득표수를 알 </a:t>
            </a:r>
            <a:r>
              <a:rPr lang="en-US" altLang="ko-KR" b="1"/>
              <a:t>	</a:t>
            </a:r>
            <a:r>
              <a:rPr lang="ko-KR" altLang="en-US" b="1"/>
              <a:t>수 있다</a:t>
            </a:r>
            <a:r>
              <a:rPr lang="en-US" altLang="ko-KR" b="1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B3522-9CB8-B767-A8CA-8936B2F05EE7}"/>
              </a:ext>
            </a:extLst>
          </p:cNvPr>
          <p:cNvSpPr txBox="1"/>
          <p:nvPr/>
        </p:nvSpPr>
        <p:spPr>
          <a:xfrm>
            <a:off x="84082" y="2760570"/>
            <a:ext cx="12023836" cy="3539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endParaRPr lang="en-US" altLang="ko-KR" sz="2800" b="1"/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public class week5_Report3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int vote;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final int ballot = 38, man = 3;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System.out.print("38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명이 있는 학급에서 임원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3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명을 뽑을 때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, 3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위 안에 들기 위해서는 최소 몇 표를 득표해야 하는가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?\n");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vote = (ballot / (man + 1)) + 1;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System.out.printf("\n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최소 득표수는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%d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표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.", vote);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54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7" y="533660"/>
            <a:ext cx="11675706" cy="6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5B1BB-9449-36C4-D7AF-DD7E3EAB252F}"/>
              </a:ext>
            </a:extLst>
          </p:cNvPr>
          <p:cNvSpPr txBox="1"/>
          <p:nvPr/>
        </p:nvSpPr>
        <p:spPr>
          <a:xfrm>
            <a:off x="63499" y="65030"/>
            <a:ext cx="12084093" cy="18774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느낀 점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하고싶은 말이나 불평</a:t>
            </a:r>
            <a:endParaRPr lang="en-US" altLang="ko-KR" sz="3200" b="1" dirty="0"/>
          </a:p>
          <a:p>
            <a:r>
              <a:rPr lang="en-US" altLang="ko-KR" sz="2800" b="1" dirty="0"/>
              <a:t>	[</a:t>
            </a:r>
            <a:r>
              <a:rPr lang="en-US" altLang="ko-KR" sz="2800" b="1"/>
              <a:t>1] </a:t>
            </a:r>
            <a:r>
              <a:rPr lang="ko-KR" altLang="en-US" sz="2800" b="1"/>
              <a:t>연산식에서 우선이 되는 것과</a:t>
            </a:r>
            <a:r>
              <a:rPr lang="en-US" altLang="ko-KR" sz="2800" b="1"/>
              <a:t>, </a:t>
            </a:r>
            <a:r>
              <a:rPr lang="ko-KR" altLang="en-US" sz="2800" b="1"/>
              <a:t>방향에 대해서 헷갈리는 것이</a:t>
            </a:r>
            <a:endParaRPr lang="en-US" altLang="ko-KR" sz="2800" b="1"/>
          </a:p>
          <a:p>
            <a:r>
              <a:rPr lang="en-US" altLang="ko-KR" sz="2800" b="1"/>
              <a:t>	</a:t>
            </a:r>
            <a:r>
              <a:rPr lang="ko-KR" altLang="en-US" sz="2800" b="1"/>
              <a:t>많았지만</a:t>
            </a:r>
            <a:r>
              <a:rPr lang="en-US" altLang="ko-KR" sz="2800" b="1"/>
              <a:t>, </a:t>
            </a:r>
            <a:r>
              <a:rPr lang="ko-KR" altLang="en-US" sz="2800" b="1"/>
              <a:t>문제를 풀다보니 헷갈리는 것에 대하여 점차 개선이</a:t>
            </a:r>
            <a:endParaRPr lang="en-US" altLang="ko-KR" sz="2800" b="1"/>
          </a:p>
          <a:p>
            <a:r>
              <a:rPr lang="en-US" altLang="ko-KR" sz="2800" b="1"/>
              <a:t>	</a:t>
            </a:r>
            <a:r>
              <a:rPr lang="ko-KR" altLang="en-US" sz="2800" b="1"/>
              <a:t>되었고</a:t>
            </a:r>
            <a:r>
              <a:rPr lang="en-US" altLang="ko-KR" sz="2800" b="1"/>
              <a:t>, </a:t>
            </a:r>
            <a:r>
              <a:rPr lang="ko-KR" altLang="en-US" sz="2800" b="1"/>
              <a:t>계속해서 접해 익숙해져야 할 것 같다</a:t>
            </a:r>
            <a:r>
              <a:rPr lang="en-US" altLang="ko-KR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5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94593" y="94590"/>
            <a:ext cx="12023836" cy="63401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/>
              <a:t>(Report 0)</a:t>
            </a:r>
          </a:p>
          <a:p>
            <a:r>
              <a:rPr lang="en-US" altLang="ko-KR" b="1"/>
              <a:t>	</a:t>
            </a:r>
            <a:r>
              <a:rPr lang="ko-KR" altLang="en-US" b="1"/>
              <a:t>다음의 </a:t>
            </a:r>
            <a:r>
              <a:rPr lang="en-US" altLang="ko-KR" b="1"/>
              <a:t>JAVA </a:t>
            </a:r>
            <a:r>
              <a:rPr lang="ko-KR" altLang="en-US" b="1"/>
              <a:t>수식의 연산 우선순위를 표시하여라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17083A-8F45-6DB5-77CA-FCBA083C6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36339"/>
              </p:ext>
            </p:extLst>
          </p:nvPr>
        </p:nvGraphicFramePr>
        <p:xfrm>
          <a:off x="1120464" y="894809"/>
          <a:ext cx="7602826" cy="5260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736">
                  <a:extLst>
                    <a:ext uri="{9D8B030D-6E8A-4147-A177-3AD203B41FA5}">
                      <a16:colId xmlns:a16="http://schemas.microsoft.com/office/drawing/2014/main" val="2960562187"/>
                    </a:ext>
                  </a:extLst>
                </a:gridCol>
                <a:gridCol w="1040711">
                  <a:extLst>
                    <a:ext uri="{9D8B030D-6E8A-4147-A177-3AD203B41FA5}">
                      <a16:colId xmlns:a16="http://schemas.microsoft.com/office/drawing/2014/main" val="2886080525"/>
                    </a:ext>
                  </a:extLst>
                </a:gridCol>
                <a:gridCol w="2279862">
                  <a:extLst>
                    <a:ext uri="{9D8B030D-6E8A-4147-A177-3AD203B41FA5}">
                      <a16:colId xmlns:a16="http://schemas.microsoft.com/office/drawing/2014/main" val="3495254060"/>
                    </a:ext>
                  </a:extLst>
                </a:gridCol>
                <a:gridCol w="480736">
                  <a:extLst>
                    <a:ext uri="{9D8B030D-6E8A-4147-A177-3AD203B41FA5}">
                      <a16:colId xmlns:a16="http://schemas.microsoft.com/office/drawing/2014/main" val="4201035204"/>
                    </a:ext>
                  </a:extLst>
                </a:gridCol>
                <a:gridCol w="1039131">
                  <a:extLst>
                    <a:ext uri="{9D8B030D-6E8A-4147-A177-3AD203B41FA5}">
                      <a16:colId xmlns:a16="http://schemas.microsoft.com/office/drawing/2014/main" val="1230038225"/>
                    </a:ext>
                  </a:extLst>
                </a:gridCol>
                <a:gridCol w="2281650">
                  <a:extLst>
                    <a:ext uri="{9D8B030D-6E8A-4147-A177-3AD203B41FA5}">
                      <a16:colId xmlns:a16="http://schemas.microsoft.com/office/drawing/2014/main" val="1103646803"/>
                    </a:ext>
                  </a:extLst>
                </a:gridCol>
              </a:tblGrid>
              <a:tr h="308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06376"/>
                  </a:ext>
                </a:extLst>
              </a:tr>
              <a:tr h="4126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ysClr val="windowText" lastClr="000000"/>
                          </a:solidFill>
                        </a:rPr>
                        <a:t>- --a + - - -b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ysClr val="windowText" lastClr="000000"/>
                          </a:solidFill>
                        </a:rPr>
                        <a:t>a + b + d == -2 * i 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18599"/>
                  </a:ext>
                </a:extLst>
              </a:tr>
              <a:tr h="412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(((- (--a)) + (- (- (-b))))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(((a + b) + d) == ((-2) * i))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179887"/>
                  </a:ext>
                </a:extLst>
              </a:tr>
              <a:tr h="4126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ysClr val="windowText" lastClr="000000"/>
                          </a:solidFill>
                        </a:rPr>
                        <a:t>-e % c - a / k * 3 + 5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ysClr val="windowText" lastClr="000000"/>
                          </a:solidFill>
                        </a:rPr>
                        <a:t>w / !!z 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16770"/>
                  </a:ext>
                </a:extLst>
              </a:tr>
              <a:tr h="412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((((-e) % c) - ((a / k) * 3)) + 5)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ysClr val="windowText" lastClr="000000"/>
                          </a:solidFill>
                        </a:rPr>
                        <a:t>(w / (!(!z)))</a:t>
                      </a:r>
                      <a:endParaRPr lang="ko-KR" altLang="en-US" sz="11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6303"/>
                  </a:ext>
                </a:extLst>
              </a:tr>
              <a:tr h="4126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ysClr val="windowText" lastClr="000000"/>
                          </a:solidFill>
                        </a:rPr>
                        <a:t>i = j = k = -10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ysClr val="windowText" lastClr="000000"/>
                          </a:solidFill>
                        </a:rPr>
                        <a:t>a || b &amp;&amp; k - 5 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73777"/>
                  </a:ext>
                </a:extLst>
              </a:tr>
              <a:tr h="412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 = (j = (k = -10)))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((a || b) &amp;&amp; (k - 5))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36294"/>
                  </a:ext>
                </a:extLst>
              </a:tr>
              <a:tr h="4126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100" b="1">
                          <a:solidFill>
                            <a:sysClr val="windowText" lastClr="000000"/>
                          </a:solidFill>
                        </a:rPr>
                        <a:t>k %= a = a + b / 2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l-PL" altLang="ko-KR" sz="1100" b="1">
                          <a:solidFill>
                            <a:sysClr val="windowText" lastClr="000000"/>
                          </a:solidFill>
                        </a:rPr>
                        <a:t>x != j &amp;&amp; j + 1 == !m + 4 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48848"/>
                  </a:ext>
                </a:extLst>
              </a:tr>
              <a:tr h="412654"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 %= (a = (a + (b / 2))))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((x != j) &amp;&amp; ((j + 1) == ((!m) + 4)))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71700"/>
                  </a:ext>
                </a:extLst>
              </a:tr>
              <a:tr h="4126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ysClr val="windowText" lastClr="000000"/>
                          </a:solidFill>
                        </a:rPr>
                        <a:t>++c / d++ * --e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100" b="1">
                          <a:solidFill>
                            <a:sysClr val="windowText" lastClr="000000"/>
                          </a:solidFill>
                        </a:rPr>
                        <a:t>j == 2 || n == 4 || i == 3 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74786"/>
                  </a:ext>
                </a:extLst>
              </a:tr>
              <a:tr h="412654"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(((++c) / (d++)) * (--e))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(((j == 2) || (n == 4)) || (i == 3))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02863"/>
                  </a:ext>
                </a:extLst>
              </a:tr>
              <a:tr h="4126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100" b="1">
                          <a:solidFill>
                            <a:sysClr val="windowText" lastClr="000000"/>
                          </a:solidFill>
                        </a:rPr>
                        <a:t>p % 5 == 0 ? i : p + 1 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수식</a:t>
                      </a:r>
                      <a:endParaRPr lang="en-US" altLang="ko-KR" sz="105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ysClr val="windowText" lastClr="000000"/>
                          </a:solidFill>
                        </a:rPr>
                        <a:t>a + c &lt;= !d + b </a:t>
                      </a:r>
                      <a:endParaRPr lang="ko-KR" altLang="en-US" sz="11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32246"/>
                  </a:ext>
                </a:extLst>
              </a:tr>
              <a:tr h="412654"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(((p % 5) == 0) ? i : (p + 1))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ysClr val="windowText" lastClr="000000"/>
                          </a:solidFill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((a + c) &lt;= ((!d) + b))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2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44935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2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0)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다음의 수학 수식을 </a:t>
            </a:r>
            <a:r>
              <a:rPr lang="en-US" altLang="ko-KR" b="1"/>
              <a:t>JAVA </a:t>
            </a:r>
            <a:r>
              <a:rPr lang="ko-KR" altLang="en-US" b="1"/>
              <a:t>연산 수식과 연산 순서를 나타내어라</a:t>
            </a:r>
            <a:r>
              <a:rPr lang="en-US" altLang="ko-KR" b="1"/>
              <a:t>.</a:t>
            </a:r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 b="1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468470CE-9B70-DBE5-AB11-66D6E9726D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1730923"/>
                  </p:ext>
                </p:extLst>
              </p:nvPr>
            </p:nvGraphicFramePr>
            <p:xfrm>
              <a:off x="1095151" y="925587"/>
              <a:ext cx="4262459" cy="34601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10568">
                      <a:extLst>
                        <a:ext uri="{9D8B030D-6E8A-4147-A177-3AD203B41FA5}">
                          <a16:colId xmlns:a16="http://schemas.microsoft.com/office/drawing/2014/main" val="2851955737"/>
                        </a:ext>
                      </a:extLst>
                    </a:gridCol>
                    <a:gridCol w="1071317">
                      <a:extLst>
                        <a:ext uri="{9D8B030D-6E8A-4147-A177-3AD203B41FA5}">
                          <a16:colId xmlns:a16="http://schemas.microsoft.com/office/drawing/2014/main" val="411795206"/>
                        </a:ext>
                      </a:extLst>
                    </a:gridCol>
                    <a:gridCol w="1425262">
                      <a:extLst>
                        <a:ext uri="{9D8B030D-6E8A-4147-A177-3AD203B41FA5}">
                          <a16:colId xmlns:a16="http://schemas.microsoft.com/office/drawing/2014/main" val="3216879075"/>
                        </a:ext>
                      </a:extLst>
                    </a:gridCol>
                    <a:gridCol w="240406">
                      <a:extLst>
                        <a:ext uri="{9D8B030D-6E8A-4147-A177-3AD203B41FA5}">
                          <a16:colId xmlns:a16="http://schemas.microsoft.com/office/drawing/2014/main" val="3859582297"/>
                        </a:ext>
                      </a:extLst>
                    </a:gridCol>
                    <a:gridCol w="1214906">
                      <a:extLst>
                        <a:ext uri="{9D8B030D-6E8A-4147-A177-3AD203B41FA5}">
                          <a16:colId xmlns:a16="http://schemas.microsoft.com/office/drawing/2014/main" val="4111898829"/>
                        </a:ext>
                      </a:extLst>
                    </a:gridCol>
                  </a:tblGrid>
                  <a:tr h="2162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번호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수학식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연산 수식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연산 순서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344189314"/>
                      </a:ext>
                    </a:extLst>
                  </a:tr>
                  <a:tr h="216261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 = a + b - c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 = a + b - c;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 + b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6283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 </a:t>
                          </a:r>
                          <a:r>
                            <a:rPr lang="en-US" altLang="ko-KR" sz="1100" u="none" strike="noStrike">
                              <a:effectLst/>
                            </a:rPr>
                            <a:t>- c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73176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 = </a:t>
                          </a:r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855669"/>
                      </a:ext>
                    </a:extLst>
                  </a:tr>
                  <a:tr h="216261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 = b - 4ac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u="none" strike="noStrike">
                              <a:effectLst/>
                            </a:rPr>
                            <a:t>c = b - 4 * a * c;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4 * a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132503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① * c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822904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b - ②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602763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④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c = ③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052817"/>
                      </a:ext>
                    </a:extLst>
                  </a:tr>
                  <a:tr h="216261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 = c(a + 4)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b = c * ( a + 4 );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a + 4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372028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c * ①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460582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b = ②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855772"/>
                      </a:ext>
                    </a:extLst>
                  </a:tr>
                  <a:tr h="216261">
                    <a:tc rowSpan="5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 = 3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altLang="ko-KR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ko-KR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𝑐</m:t>
                                  </m:r>
                                </m:den>
                              </m:f>
                            </m:oMath>
                          </a14:m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- 4d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u="none" strike="noStrike">
                              <a:effectLst/>
                            </a:rPr>
                            <a:t>a = 3 + b / c - 4 * d;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b /c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5298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4 * d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683196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3 + ①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506811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④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 </a:t>
                          </a:r>
                          <a:r>
                            <a:rPr lang="en-US" altLang="ko-KR" sz="1100" u="none" strike="noStrike">
                              <a:effectLst/>
                            </a:rPr>
                            <a:t>- ②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190017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⑤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a = ④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140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468470CE-9B70-DBE5-AB11-66D6E9726D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1730923"/>
                  </p:ext>
                </p:extLst>
              </p:nvPr>
            </p:nvGraphicFramePr>
            <p:xfrm>
              <a:off x="1095151" y="925587"/>
              <a:ext cx="4262459" cy="34601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10568">
                      <a:extLst>
                        <a:ext uri="{9D8B030D-6E8A-4147-A177-3AD203B41FA5}">
                          <a16:colId xmlns:a16="http://schemas.microsoft.com/office/drawing/2014/main" val="2851955737"/>
                        </a:ext>
                      </a:extLst>
                    </a:gridCol>
                    <a:gridCol w="1071317">
                      <a:extLst>
                        <a:ext uri="{9D8B030D-6E8A-4147-A177-3AD203B41FA5}">
                          <a16:colId xmlns:a16="http://schemas.microsoft.com/office/drawing/2014/main" val="411795206"/>
                        </a:ext>
                      </a:extLst>
                    </a:gridCol>
                    <a:gridCol w="1425262">
                      <a:extLst>
                        <a:ext uri="{9D8B030D-6E8A-4147-A177-3AD203B41FA5}">
                          <a16:colId xmlns:a16="http://schemas.microsoft.com/office/drawing/2014/main" val="3216879075"/>
                        </a:ext>
                      </a:extLst>
                    </a:gridCol>
                    <a:gridCol w="240406">
                      <a:extLst>
                        <a:ext uri="{9D8B030D-6E8A-4147-A177-3AD203B41FA5}">
                          <a16:colId xmlns:a16="http://schemas.microsoft.com/office/drawing/2014/main" val="3859582297"/>
                        </a:ext>
                      </a:extLst>
                    </a:gridCol>
                    <a:gridCol w="1214906">
                      <a:extLst>
                        <a:ext uri="{9D8B030D-6E8A-4147-A177-3AD203B41FA5}">
                          <a16:colId xmlns:a16="http://schemas.microsoft.com/office/drawing/2014/main" val="4111898829"/>
                        </a:ext>
                      </a:extLst>
                    </a:gridCol>
                  </a:tblGrid>
                  <a:tr h="2162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번호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수학식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연산 수식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연산 순서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344189314"/>
                      </a:ext>
                    </a:extLst>
                  </a:tr>
                  <a:tr h="216261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 = a + b - c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 = a + b - c;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 + b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6283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 </a:t>
                          </a:r>
                          <a:r>
                            <a:rPr lang="en-US" altLang="ko-KR" sz="1100" u="none" strike="noStrike">
                              <a:effectLst/>
                            </a:rPr>
                            <a:t>- c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73176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 = </a:t>
                          </a:r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855669"/>
                      </a:ext>
                    </a:extLst>
                  </a:tr>
                  <a:tr h="216261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 = b - 4ac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u="none" strike="noStrike">
                              <a:effectLst/>
                            </a:rPr>
                            <a:t>c = b - 4 * a * c;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4 * a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132503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① * c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822904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b - ②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602763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④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c = ③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052817"/>
                      </a:ext>
                    </a:extLst>
                  </a:tr>
                  <a:tr h="216261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 = c(a + 4)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b = c * ( a + 4 );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a + 4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372028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c * ①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460582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b = ②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855772"/>
                      </a:ext>
                    </a:extLst>
                  </a:tr>
                  <a:tr h="216261">
                    <a:tc rowSpan="5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545" t="-220787" r="-269886" b="-6180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100" u="none" strike="noStrike">
                              <a:effectLst/>
                            </a:rPr>
                            <a:t>a = 3 + b / c - 4 * d;</a:t>
                          </a:r>
                          <a:endParaRPr lang="pt-B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①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b /c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5298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②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4 * d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683196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3 + ①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506811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④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③ </a:t>
                          </a:r>
                          <a:r>
                            <a:rPr lang="en-US" altLang="ko-KR" sz="1100" u="none" strike="noStrike">
                              <a:effectLst/>
                            </a:rPr>
                            <a:t>- ②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190017"/>
                      </a:ext>
                    </a:extLst>
                  </a:tr>
                  <a:tr h="216261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>
                              <a:effectLst/>
                            </a:rPr>
                            <a:t>⑤</a:t>
                          </a:r>
                          <a:endParaRPr lang="ko-KR" alt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a = ④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1408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972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10772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1)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우리나라 화폐에는 </a:t>
            </a:r>
            <a:r>
              <a:rPr lang="en-US" altLang="ko-KR" b="1"/>
              <a:t>50,000</a:t>
            </a:r>
            <a:r>
              <a:rPr lang="ko-KR" altLang="en-US" b="1"/>
              <a:t>원 권부터 </a:t>
            </a:r>
            <a:r>
              <a:rPr lang="en-US" altLang="ko-KR" b="1"/>
              <a:t>1</a:t>
            </a:r>
            <a:r>
              <a:rPr lang="ko-KR" altLang="en-US" b="1"/>
              <a:t>원짜리 동전까지 </a:t>
            </a:r>
            <a:r>
              <a:rPr lang="en-US" altLang="ko-KR" b="1"/>
              <a:t>10</a:t>
            </a:r>
            <a:r>
              <a:rPr lang="ko-KR" altLang="en-US" b="1"/>
              <a:t>개의 화폐가 있다</a:t>
            </a:r>
            <a:r>
              <a:rPr lang="en-US" altLang="ko-KR" b="1"/>
              <a:t>. </a:t>
            </a:r>
            <a:r>
              <a:rPr lang="ko-KR" altLang="en-US" b="1"/>
              <a:t>원하는 금액을 입력 받아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가장 적은 수의 화폐로 교환하는 프로그램을 작성하여라</a:t>
            </a:r>
            <a:r>
              <a:rPr lang="en-US" altLang="ko-KR" b="1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F4D8B-BA3F-E5C4-DC6B-1A8A0BF2C697}"/>
              </a:ext>
            </a:extLst>
          </p:cNvPr>
          <p:cNvSpPr txBox="1"/>
          <p:nvPr/>
        </p:nvSpPr>
        <p:spPr>
          <a:xfrm>
            <a:off x="5381292" y="1368509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% </a:t>
            </a:r>
            <a:r>
              <a:rPr lang="ko-KR" altLang="en-US" sz="1400" b="1"/>
              <a:t>연산자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A57D8-926F-D60E-4A0F-92B52A624239}"/>
              </a:ext>
            </a:extLst>
          </p:cNvPr>
          <p:cNvSpPr txBox="1"/>
          <p:nvPr/>
        </p:nvSpPr>
        <p:spPr>
          <a:xfrm>
            <a:off x="84084" y="1368509"/>
            <a:ext cx="12023836" cy="1107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% </a:t>
            </a:r>
            <a:r>
              <a:rPr lang="ko-KR" altLang="en-US" b="1"/>
              <a:t>연산자를 이용하여 몫을 사용해 가장 적은 수의 화폐로 교환 하는 프로그램을 작성한다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4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2A1A-E06C-130A-5CC2-9377AE249504}"/>
              </a:ext>
            </a:extLst>
          </p:cNvPr>
          <p:cNvSpPr txBox="1"/>
          <p:nvPr/>
        </p:nvSpPr>
        <p:spPr>
          <a:xfrm>
            <a:off x="84082" y="112556"/>
            <a:ext cx="12023836" cy="5786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endParaRPr lang="en-US" altLang="ko-KR" sz="1200" b="1" dirty="0"/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import java.util.Scanner;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public class week5_Report1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Scanner keyboard = new Scanner(System.in);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int money,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오만원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만원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오천원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천원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오백원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백원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오십원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십원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일원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금액을 입력하시오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. (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단위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)\n");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money = keyboard.nextInt();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오만원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money / 50000;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money % 50000;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만원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10000;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 10000;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오천원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5000;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 5000;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천원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1000;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 1000;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오백원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500;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 500;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백원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100;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 100;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오십원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50;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 50;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십원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10;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 10;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5;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 5;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일원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계산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/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35064-B669-E6E6-277E-F93A1B7B4A05}"/>
              </a:ext>
            </a:extLst>
          </p:cNvPr>
          <p:cNvSpPr txBox="1"/>
          <p:nvPr/>
        </p:nvSpPr>
        <p:spPr>
          <a:xfrm>
            <a:off x="6149546" y="918530"/>
            <a:ext cx="60424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System.out.printf("\n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입력된 금액은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%,d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원 입니다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.\n",money);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System.out.printf("**********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잔돈**********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오만원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장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오만원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만원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장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만원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오천원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장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오천원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천원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장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천원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오백원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개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오백원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백원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개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백원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오십원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개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오십원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십원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개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십원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개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오원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일원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개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\n",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일원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System.out.printf("**********************");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1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730525-D2E5-A94E-46C4-B3AEAEABE900}"/>
              </a:ext>
            </a:extLst>
          </p:cNvPr>
          <p:cNvCxnSpPr>
            <a:cxnSpLocks/>
          </p:cNvCxnSpPr>
          <p:nvPr/>
        </p:nvCxnSpPr>
        <p:spPr>
          <a:xfrm>
            <a:off x="6096000" y="575328"/>
            <a:ext cx="0" cy="5323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BB560C-F0A3-665C-A1F3-C5ED62786501}"/>
              </a:ext>
            </a:extLst>
          </p:cNvPr>
          <p:cNvCxnSpPr>
            <a:cxnSpLocks/>
          </p:cNvCxnSpPr>
          <p:nvPr/>
        </p:nvCxnSpPr>
        <p:spPr>
          <a:xfrm flipV="1">
            <a:off x="84082" y="571206"/>
            <a:ext cx="11978123" cy="25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6" y="523220"/>
            <a:ext cx="11675708" cy="6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7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23391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2)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/>
              <a:t> </a:t>
            </a:r>
            <a:r>
              <a:rPr lang="en-US" altLang="ko-KR"/>
              <a:t>365.2421</a:t>
            </a:r>
            <a:r>
              <a:rPr lang="ko-KR" altLang="en-US"/>
              <a:t>일이 며칠 몇 시간 몇 분 몇 초인지 환산하는 프로그램을 작성하세요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 b="1"/>
              <a:t>	</a:t>
            </a:r>
          </a:p>
          <a:p>
            <a:r>
              <a:rPr lang="en-US" altLang="ko-KR" sz="2000"/>
              <a:t>	365.2421 = 365 : 5 : 48 : 37</a:t>
            </a:r>
          </a:p>
          <a:p>
            <a:r>
              <a:rPr lang="en-US" altLang="ko-KR" sz="2000" b="1"/>
              <a:t>		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EE8C9-FB14-90A2-8728-CE0751DCEDA4}"/>
              </a:ext>
            </a:extLst>
          </p:cNvPr>
          <p:cNvSpPr txBox="1"/>
          <p:nvPr/>
        </p:nvSpPr>
        <p:spPr>
          <a:xfrm>
            <a:off x="84084" y="2618358"/>
            <a:ext cx="1202383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Report 1</a:t>
            </a:r>
            <a:r>
              <a:rPr lang="ko-KR" altLang="en-US" b="1"/>
              <a:t>과 같이 </a:t>
            </a:r>
            <a:r>
              <a:rPr lang="en-US" altLang="ko-KR" b="1"/>
              <a:t>%</a:t>
            </a:r>
            <a:r>
              <a:rPr lang="ko-KR" altLang="en-US" b="1"/>
              <a:t>연산자를 이용하여 나머지 값을 이용하여 </a:t>
            </a:r>
            <a:r>
              <a:rPr lang="en-US" altLang="ko-KR" b="1"/>
              <a:t>day(</a:t>
            </a:r>
            <a:r>
              <a:rPr lang="ko-KR" altLang="en-US" b="1"/>
              <a:t>일</a:t>
            </a:r>
            <a:r>
              <a:rPr lang="en-US" altLang="ko-KR" b="1"/>
              <a:t>), hour(</a:t>
            </a:r>
            <a:r>
              <a:rPr lang="ko-KR" altLang="en-US" b="1"/>
              <a:t>시간</a:t>
            </a:r>
            <a:r>
              <a:rPr lang="en-US" altLang="ko-KR" b="1"/>
              <a:t>), min(</a:t>
            </a:r>
            <a:r>
              <a:rPr lang="ko-KR" altLang="en-US" b="1"/>
              <a:t>분</a:t>
            </a:r>
            <a:r>
              <a:rPr lang="en-US" altLang="ko-KR" b="1"/>
              <a:t>), sec(</a:t>
            </a:r>
            <a:r>
              <a:rPr lang="ko-KR" altLang="en-US" b="1"/>
              <a:t>초</a:t>
            </a:r>
            <a:r>
              <a:rPr lang="en-US" altLang="ko-KR" b="1"/>
              <a:t>)</a:t>
            </a:r>
          </a:p>
          <a:p>
            <a:r>
              <a:rPr lang="en-US" altLang="ko-KR" b="1"/>
              <a:t>	</a:t>
            </a:r>
            <a:r>
              <a:rPr lang="ko-KR" altLang="en-US" b="1"/>
              <a:t>순서로 환산하는 프로그램을 작성한다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en-US" altLang="ko-KR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CB3B6-3B29-37A7-9F49-59E8457F6E03}"/>
              </a:ext>
            </a:extLst>
          </p:cNvPr>
          <p:cNvSpPr/>
          <p:nvPr/>
        </p:nvSpPr>
        <p:spPr>
          <a:xfrm>
            <a:off x="815940" y="1619956"/>
            <a:ext cx="3642329" cy="5591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D0CE7-32D4-EF52-DD00-FDCE160B6F12}"/>
              </a:ext>
            </a:extLst>
          </p:cNvPr>
          <p:cNvSpPr txBox="1"/>
          <p:nvPr/>
        </p:nvSpPr>
        <p:spPr>
          <a:xfrm>
            <a:off x="2126547" y="1435290"/>
            <a:ext cx="1021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47539-A6AF-BD1E-4B26-994624D0A9F8}"/>
              </a:ext>
            </a:extLst>
          </p:cNvPr>
          <p:cNvSpPr txBox="1"/>
          <p:nvPr/>
        </p:nvSpPr>
        <p:spPr>
          <a:xfrm>
            <a:off x="5381292" y="2619557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% </a:t>
            </a:r>
            <a:r>
              <a:rPr lang="ko-KR" altLang="en-US" sz="1400" b="1"/>
              <a:t>연산자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5595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17E63-2F9B-42C7-2C2D-1B287399A2B7}"/>
              </a:ext>
            </a:extLst>
          </p:cNvPr>
          <p:cNvSpPr txBox="1"/>
          <p:nvPr/>
        </p:nvSpPr>
        <p:spPr>
          <a:xfrm>
            <a:off x="84082" y="92364"/>
            <a:ext cx="12023836" cy="59093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endParaRPr lang="en-US" altLang="ko-KR" sz="2800" b="1" dirty="0"/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public class week5_Report2 {//365.2421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일이 며칠 몇 시간 몇 분 몇 초인지 환산하는 프로그램을 작성하세요</a:t>
            </a:r>
          </a:p>
          <a:p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public static void main(String[] args) {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float day, hour, min, sec, odd;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final float Days = 365.2421F;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day = Days / 1;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odd = Days % 1;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hour = odd * 24;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odd = hour % 1;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min = odd * 60;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odd = min % 1;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sec = odd * 60;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int Day = (int) day;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int Hour = (int) hour;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int Min = (int) min;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int Sec = (int) sec;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System.out.printf("365.2421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=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%d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%d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%d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%d",Day,Hour,Min,Sec);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35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7" y="523220"/>
            <a:ext cx="11675706" cy="6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3" ma:contentTypeDescription="새 문서를 만듭니다." ma:contentTypeScope="" ma:versionID="3902875c2c70751a8872626340012bef">
  <xsd:schema xmlns:xsd="http://www.w3.org/2001/XMLSchema" xmlns:xs="http://www.w3.org/2001/XMLSchema" xmlns:p="http://schemas.microsoft.com/office/2006/metadata/properties" xmlns:ns3="47b6f4d6-40f9-4056-9940-caa2823e61e5" targetNamespace="http://schemas.microsoft.com/office/2006/metadata/properties" ma:root="true" ma:fieldsID="43e964a8c24507f94aded484752c0f75" ns3:_="">
    <xsd:import namespace="47b6f4d6-40f9-4056-9940-caa2823e61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7b6f4d6-40f9-4056-9940-caa2823e61e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F24E84B-854A-47F1-A75E-51B4991CF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1439</Words>
  <Application>Microsoft Office PowerPoint</Application>
  <PresentationFormat>와이드스크린</PresentationFormat>
  <Paragraphs>269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Cambria Math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157</cp:revision>
  <dcterms:created xsi:type="dcterms:W3CDTF">2023-09-03T09:11:18Z</dcterms:created>
  <dcterms:modified xsi:type="dcterms:W3CDTF">2023-10-03T04:15:48Z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