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  <p:sldId id="26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2024-03-08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프로그래밍언어활용</a:t>
            </a:r>
            <a:r>
              <a:rPr lang="en-US" altLang="ko-KR" dirty="0"/>
              <a:t>(2)</a:t>
            </a:r>
            <a:r>
              <a:rPr lang="ko-KR" altLang="en-US" dirty="0"/>
              <a:t>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Java Report 1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5 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F78B7-1A2C-5A99-3750-B32800D961F1}"/>
              </a:ext>
            </a:extLst>
          </p:cNvPr>
          <p:cNvSpPr txBox="1"/>
          <p:nvPr/>
        </p:nvSpPr>
        <p:spPr>
          <a:xfrm>
            <a:off x="193589" y="1152530"/>
            <a:ext cx="11998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Q. </a:t>
            </a:r>
            <a:r>
              <a:rPr lang="ko-KR" altLang="en-US" sz="2400" dirty="0"/>
              <a:t>은행 계좌</a:t>
            </a:r>
            <a:r>
              <a:rPr lang="en-US" altLang="ko-KR" sz="2400" dirty="0"/>
              <a:t>(account)</a:t>
            </a:r>
            <a:r>
              <a:rPr lang="ko-KR" altLang="en-US" sz="2400" dirty="0"/>
              <a:t>라는 현실 세계의 사물을 </a:t>
            </a:r>
            <a:r>
              <a:rPr lang="ko-KR" altLang="en-US" sz="2400" dirty="0" err="1"/>
              <a:t>데이터적인</a:t>
            </a:r>
            <a:r>
              <a:rPr lang="ko-KR" altLang="en-US" sz="2400" dirty="0"/>
              <a:t> 측면과 기능적인 측면으로 </a:t>
            </a:r>
            <a:r>
              <a:rPr lang="ko-KR" altLang="en-US" sz="2400" dirty="0" err="1"/>
              <a:t>추상화하여</a:t>
            </a:r>
            <a:r>
              <a:rPr lang="ko-KR" altLang="en-US" sz="2400" dirty="0"/>
              <a:t> 클래스를 만들어보아라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81D873-3193-A902-330D-903A0EA3B694}"/>
              </a:ext>
            </a:extLst>
          </p:cNvPr>
          <p:cNvSpPr txBox="1"/>
          <p:nvPr/>
        </p:nvSpPr>
        <p:spPr>
          <a:xfrm>
            <a:off x="193589" y="2466659"/>
            <a:ext cx="1963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문제 분석</a:t>
            </a:r>
            <a:endParaRPr lang="en-US" altLang="ko-KR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B2EE0E-CF5B-86F4-E2DA-5A44A2B2FB13}"/>
              </a:ext>
            </a:extLst>
          </p:cNvPr>
          <p:cNvSpPr txBox="1"/>
          <p:nvPr/>
        </p:nvSpPr>
        <p:spPr>
          <a:xfrm>
            <a:off x="666831" y="2928324"/>
            <a:ext cx="3541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Input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String </a:t>
            </a:r>
            <a:r>
              <a:rPr lang="en-US" altLang="ko-KR" sz="1600" dirty="0" err="1"/>
              <a:t>account_number</a:t>
            </a:r>
            <a:r>
              <a:rPr lang="en-US" altLang="ko-KR" sz="1600" dirty="0"/>
              <a:t>(</a:t>
            </a:r>
            <a:r>
              <a:rPr lang="ko-KR" altLang="en-US" sz="1600" dirty="0"/>
              <a:t>계좌번호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String password(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String name(</a:t>
            </a:r>
            <a:r>
              <a:rPr lang="ko-KR" altLang="en-US" sz="1600" dirty="0"/>
              <a:t>이름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 balance(</a:t>
            </a:r>
            <a:r>
              <a:rPr lang="ko-KR" altLang="en-US" sz="1600" dirty="0"/>
              <a:t>잔액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Float </a:t>
            </a:r>
            <a:r>
              <a:rPr lang="en-US" altLang="ko-KR" sz="1600" dirty="0" err="1"/>
              <a:t>interest_rate</a:t>
            </a:r>
            <a:r>
              <a:rPr lang="en-US" altLang="ko-KR" sz="1600" dirty="0"/>
              <a:t>(</a:t>
            </a:r>
            <a:r>
              <a:rPr lang="ko-KR" altLang="en-US" sz="1600" dirty="0"/>
              <a:t>이율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 money(</a:t>
            </a:r>
            <a:r>
              <a:rPr lang="ko-KR" altLang="en-US" sz="1600" dirty="0"/>
              <a:t>금액</a:t>
            </a:r>
            <a:r>
              <a:rPr lang="en-US" altLang="ko-KR" sz="16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E48C1-081D-31B8-680A-AAD7ED72EE40}"/>
              </a:ext>
            </a:extLst>
          </p:cNvPr>
          <p:cNvSpPr txBox="1"/>
          <p:nvPr/>
        </p:nvSpPr>
        <p:spPr>
          <a:xfrm>
            <a:off x="6248482" y="2928323"/>
            <a:ext cx="28487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Balance += money (</a:t>
            </a:r>
            <a:r>
              <a:rPr lang="ko-KR" altLang="en-US" sz="1600" dirty="0"/>
              <a:t>입금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Balance -= money (</a:t>
            </a:r>
            <a:r>
              <a:rPr lang="ko-KR" altLang="en-US" sz="1600" dirty="0"/>
              <a:t>출금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setInterest_rate</a:t>
            </a:r>
            <a:r>
              <a:rPr lang="en-US" altLang="ko-KR" sz="1600" dirty="0"/>
              <a:t>( 3.5f )</a:t>
            </a:r>
          </a:p>
          <a:p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44FEDF-7A28-143C-B686-7E7298BA2B3C}"/>
              </a:ext>
            </a:extLst>
          </p:cNvPr>
          <p:cNvSpPr txBox="1"/>
          <p:nvPr/>
        </p:nvSpPr>
        <p:spPr>
          <a:xfrm>
            <a:off x="666831" y="5088836"/>
            <a:ext cx="8430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“%s</a:t>
            </a:r>
            <a:r>
              <a:rPr lang="ko-KR" altLang="en-US" sz="1600" dirty="0"/>
              <a:t>님의 계좌번호 및 비밀번호는 </a:t>
            </a:r>
            <a:r>
              <a:rPr lang="en-US" altLang="ko-KR" sz="1600" dirty="0"/>
              <a:t>%s / %s </a:t>
            </a:r>
            <a:r>
              <a:rPr lang="ko-KR" altLang="en-US" sz="1600" dirty="0"/>
              <a:t>이고 잔액은 </a:t>
            </a:r>
            <a:r>
              <a:rPr lang="en-US" altLang="ko-KR" sz="1600" dirty="0"/>
              <a:t>%,d</a:t>
            </a:r>
            <a:r>
              <a:rPr lang="ko-KR" altLang="en-US" sz="1600" dirty="0"/>
              <a:t>원</a:t>
            </a:r>
            <a:r>
              <a:rPr lang="en-US" altLang="ko-KR" sz="1600" dirty="0"/>
              <a:t>, </a:t>
            </a:r>
            <a:r>
              <a:rPr lang="ko-KR" altLang="en-US" sz="1600" dirty="0"/>
              <a:t>이율은 </a:t>
            </a:r>
            <a:r>
              <a:rPr lang="en-US" altLang="ko-KR" sz="1600" dirty="0"/>
              <a:t>%.1f%%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.”, name, </a:t>
            </a:r>
            <a:r>
              <a:rPr lang="en-US" altLang="ko-KR" sz="1600" dirty="0" err="1"/>
              <a:t>account_number</a:t>
            </a:r>
            <a:r>
              <a:rPr lang="en-US" altLang="ko-KR" sz="1600" dirty="0"/>
              <a:t>, password, balance, </a:t>
            </a:r>
            <a:r>
              <a:rPr lang="en-US" altLang="ko-KR" sz="1600" dirty="0" err="1"/>
              <a:t>interest_rate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68608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5 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E3AAD-1C52-17F0-7AEE-FBCF0D20CBA0}"/>
              </a:ext>
            </a:extLst>
          </p:cNvPr>
          <p:cNvSpPr txBox="1"/>
          <p:nvPr/>
        </p:nvSpPr>
        <p:spPr>
          <a:xfrm>
            <a:off x="193589" y="1152530"/>
            <a:ext cx="2737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account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74490-3836-7CE7-6884-76679A3FA947}"/>
              </a:ext>
            </a:extLst>
          </p:cNvPr>
          <p:cNvSpPr txBox="1"/>
          <p:nvPr/>
        </p:nvSpPr>
        <p:spPr>
          <a:xfrm>
            <a:off x="6427898" y="3022273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main 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A40DDA-0462-1D77-78A9-A7799C443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1544945"/>
            <a:ext cx="6033040" cy="52168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Report5_Account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account_number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password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balance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interest_rate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Report5_Account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account_number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password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balance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interest_rate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account_number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account_number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password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password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name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balance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balance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interest_rate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interest_rate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getAccount_number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account_number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setAccount_number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account_number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account_number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account_number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getPassword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password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setPassword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password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password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password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getName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setName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name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getBalance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balance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setBalance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balance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balance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balance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getInterest_rate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interest_rate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setInterest_rate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interest_rate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interest_rate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interest_rate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defosit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money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){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balance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+=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money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1BE36-7EE5-4BF3-06B6-D6C1BB3EBEB7}"/>
              </a:ext>
            </a:extLst>
          </p:cNvPr>
          <p:cNvSpPr txBox="1"/>
          <p:nvPr/>
        </p:nvSpPr>
        <p:spPr>
          <a:xfrm>
            <a:off x="6427897" y="1544945"/>
            <a:ext cx="5570513" cy="1477328"/>
          </a:xfrm>
          <a:prstGeom prst="rect">
            <a:avLst/>
          </a:prstGeom>
          <a:solidFill>
            <a:srgbClr val="2B2B2B"/>
          </a:solidFill>
        </p:spPr>
        <p:txBody>
          <a:bodyPr wrap="square">
            <a:spAutoFit/>
          </a:bodyPr>
          <a:lstStyle/>
          <a:p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whitdrow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money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){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balance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-=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money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900" dirty="0">
                <a:solidFill>
                  <a:srgbClr val="A9B7C6"/>
                </a:solidFill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님의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계좌번호 및 비밀번호는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/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\n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잔액은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%,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이율은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%.1f%%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</a:p>
          <a:p>
            <a:r>
              <a:rPr lang="en-US" altLang="ko-KR" sz="900" dirty="0">
                <a:solidFill>
                  <a:srgbClr val="CC7832"/>
                </a:solidFill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account_number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password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balance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interest_rate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lang="ko-KR" altLang="en-US" sz="9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C92A0AC-73EE-72B1-E44B-25DEF59F7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898" y="3483938"/>
            <a:ext cx="5570512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Report5_main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Report5_Account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account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Report5_Account(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"1002553620599"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"7268"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김진용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3.5f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account.defosit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50000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account.whitdrow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5000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account.setInterest_rate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34.5f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account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B0350-1AAA-FCEF-DF35-D6124034C42D}"/>
              </a:ext>
            </a:extLst>
          </p:cNvPr>
          <p:cNvSpPr txBox="1"/>
          <p:nvPr/>
        </p:nvSpPr>
        <p:spPr>
          <a:xfrm>
            <a:off x="6427898" y="5099765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실행화면</a:t>
            </a:r>
            <a:endParaRPr lang="en-US" altLang="ko-KR" sz="24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D0B56BF-D82C-D851-BC82-F9ADD9440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845" y="5561430"/>
            <a:ext cx="4163006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97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6 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F78B7-1A2C-5A99-3750-B32800D961F1}"/>
              </a:ext>
            </a:extLst>
          </p:cNvPr>
          <p:cNvSpPr txBox="1"/>
          <p:nvPr/>
        </p:nvSpPr>
        <p:spPr>
          <a:xfrm>
            <a:off x="193589" y="1152530"/>
            <a:ext cx="11998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Q. </a:t>
            </a:r>
            <a:r>
              <a:rPr lang="en-US" altLang="ko-KR" sz="2400" dirty="0"/>
              <a:t>Keyboard</a:t>
            </a:r>
            <a:r>
              <a:rPr lang="ko-KR" altLang="en-US" sz="2400" dirty="0"/>
              <a:t>부터 특정 연도를 입력 받아 윤년인지 아닌지를 판별하는 </a:t>
            </a:r>
            <a:r>
              <a:rPr lang="en-US" altLang="ko-KR" sz="2400" dirty="0"/>
              <a:t>Program</a:t>
            </a:r>
            <a:r>
              <a:rPr lang="ko-KR" altLang="en-US" sz="2400" dirty="0"/>
              <a:t>을 객체 지향으로 작성하라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81D873-3193-A902-330D-903A0EA3B694}"/>
              </a:ext>
            </a:extLst>
          </p:cNvPr>
          <p:cNvSpPr txBox="1"/>
          <p:nvPr/>
        </p:nvSpPr>
        <p:spPr>
          <a:xfrm>
            <a:off x="193589" y="2466659"/>
            <a:ext cx="1963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문제 분석</a:t>
            </a:r>
            <a:endParaRPr lang="en-US" altLang="ko-KR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B2EE0E-CF5B-86F4-E2DA-5A44A2B2FB13}"/>
              </a:ext>
            </a:extLst>
          </p:cNvPr>
          <p:cNvSpPr txBox="1"/>
          <p:nvPr/>
        </p:nvSpPr>
        <p:spPr>
          <a:xfrm>
            <a:off x="666831" y="2928324"/>
            <a:ext cx="3541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Input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 year(</a:t>
            </a:r>
            <a:r>
              <a:rPr lang="ko-KR" altLang="en-US" sz="1600" dirty="0"/>
              <a:t>연도</a:t>
            </a:r>
            <a:r>
              <a:rPr lang="en-US" altLang="ko-KR" sz="16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E48C1-081D-31B8-680A-AAD7ED72EE40}"/>
              </a:ext>
            </a:extLst>
          </p:cNvPr>
          <p:cNvSpPr txBox="1"/>
          <p:nvPr/>
        </p:nvSpPr>
        <p:spPr>
          <a:xfrm>
            <a:off x="666831" y="3636139"/>
            <a:ext cx="10458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Public char </a:t>
            </a:r>
            <a:r>
              <a:rPr lang="en-US" altLang="ko-KR" sz="1600" dirty="0" err="1"/>
              <a:t>Leaf_Year</a:t>
            </a:r>
            <a:r>
              <a:rPr lang="en-US" altLang="ko-KR" sz="1600" dirty="0"/>
              <a:t>(){</a:t>
            </a:r>
          </a:p>
          <a:p>
            <a:r>
              <a:rPr lang="en-US" altLang="ko-KR" sz="1600" dirty="0"/>
              <a:t>        char result = Year</a:t>
            </a:r>
            <a:r>
              <a:rPr lang="ko-KR" altLang="en-US" sz="1600" dirty="0"/>
              <a:t> </a:t>
            </a:r>
            <a:r>
              <a:rPr lang="en-US" altLang="ko-KR" sz="1600" dirty="0"/>
              <a:t>%</a:t>
            </a:r>
            <a:r>
              <a:rPr lang="ko-KR" altLang="en-US" sz="1600" dirty="0"/>
              <a:t> </a:t>
            </a:r>
            <a:r>
              <a:rPr lang="en-US" altLang="ko-KR" sz="1600" dirty="0"/>
              <a:t>4</a:t>
            </a:r>
            <a:r>
              <a:rPr lang="ko-KR" altLang="en-US" sz="1600" dirty="0"/>
              <a:t> </a:t>
            </a:r>
            <a:r>
              <a:rPr lang="en-US" altLang="ko-KR" sz="1600" dirty="0"/>
              <a:t>==</a:t>
            </a:r>
            <a:r>
              <a:rPr lang="ko-KR" altLang="en-US" sz="1600" dirty="0"/>
              <a:t> </a:t>
            </a:r>
            <a:r>
              <a:rPr lang="en-US" altLang="ko-KR" sz="1600" dirty="0"/>
              <a:t>0</a:t>
            </a:r>
            <a:r>
              <a:rPr lang="ko-KR" altLang="en-US" sz="1600" dirty="0"/>
              <a:t> </a:t>
            </a:r>
            <a:r>
              <a:rPr lang="en-US" altLang="ko-KR" sz="1600" dirty="0"/>
              <a:t>?</a:t>
            </a:r>
            <a:r>
              <a:rPr lang="ko-KR" altLang="en-US" sz="1600" dirty="0"/>
              <a:t> </a:t>
            </a:r>
            <a:r>
              <a:rPr lang="en-US" altLang="ko-KR" sz="1600" dirty="0"/>
              <a:t>‘</a:t>
            </a:r>
            <a:r>
              <a:rPr lang="ko-KR" altLang="en-US" sz="1600" dirty="0"/>
              <a:t>윤</a:t>
            </a:r>
            <a:r>
              <a:rPr lang="en-US" altLang="ko-KR" sz="1600" dirty="0"/>
              <a:t>’ : year</a:t>
            </a:r>
            <a:r>
              <a:rPr lang="ko-KR" altLang="en-US" sz="1600" dirty="0"/>
              <a:t> </a:t>
            </a:r>
            <a:r>
              <a:rPr lang="en-US" altLang="ko-KR" sz="1600" dirty="0"/>
              <a:t>%</a:t>
            </a:r>
            <a:r>
              <a:rPr lang="ko-KR" altLang="en-US" sz="1600" dirty="0"/>
              <a:t> </a:t>
            </a:r>
            <a:r>
              <a:rPr lang="en-US" altLang="ko-KR" sz="1600" dirty="0"/>
              <a:t>4</a:t>
            </a:r>
            <a:r>
              <a:rPr lang="ko-KR" altLang="en-US" sz="1600" dirty="0"/>
              <a:t> </a:t>
            </a:r>
            <a:r>
              <a:rPr lang="en-US" altLang="ko-KR" sz="1600" dirty="0"/>
              <a:t>%</a:t>
            </a:r>
            <a:r>
              <a:rPr lang="ko-KR" altLang="en-US" sz="1600" dirty="0"/>
              <a:t> </a:t>
            </a:r>
            <a:r>
              <a:rPr lang="en-US" altLang="ko-KR" sz="1600" dirty="0"/>
              <a:t>100</a:t>
            </a:r>
            <a:r>
              <a:rPr lang="ko-KR" altLang="en-US" sz="1600" dirty="0"/>
              <a:t> </a:t>
            </a:r>
            <a:r>
              <a:rPr lang="en-US" altLang="ko-KR" sz="1600" dirty="0"/>
              <a:t>==</a:t>
            </a:r>
            <a:r>
              <a:rPr lang="ko-KR" altLang="en-US" sz="1600" dirty="0"/>
              <a:t> </a:t>
            </a:r>
            <a:r>
              <a:rPr lang="en-US" altLang="ko-KR" sz="1600" dirty="0"/>
              <a:t>0</a:t>
            </a:r>
            <a:r>
              <a:rPr lang="ko-KR" altLang="en-US" sz="1600" dirty="0"/>
              <a:t> </a:t>
            </a:r>
            <a:r>
              <a:rPr lang="en-US" altLang="ko-KR" sz="1600" dirty="0"/>
              <a:t>?</a:t>
            </a:r>
            <a:r>
              <a:rPr lang="ko-KR" altLang="en-US" sz="1600" dirty="0"/>
              <a:t> </a:t>
            </a:r>
            <a:r>
              <a:rPr lang="en-US" altLang="ko-KR" sz="1600" dirty="0"/>
              <a:t>‘</a:t>
            </a:r>
            <a:r>
              <a:rPr lang="ko-KR" altLang="en-US" sz="1600" dirty="0"/>
              <a:t>평</a:t>
            </a:r>
            <a:r>
              <a:rPr lang="en-US" altLang="ko-KR" sz="1600" dirty="0"/>
              <a:t>’ : year % 4 % 100 % 400 == 0 ? ‘</a:t>
            </a:r>
            <a:r>
              <a:rPr lang="ko-KR" altLang="en-US" sz="1600" dirty="0"/>
              <a:t>윤</a:t>
            </a:r>
            <a:r>
              <a:rPr lang="en-US" altLang="ko-KR" sz="1600" dirty="0"/>
              <a:t>‘ : ‘</a:t>
            </a:r>
            <a:r>
              <a:rPr lang="ko-KR" altLang="en-US" sz="1600" dirty="0"/>
              <a:t>평</a:t>
            </a:r>
            <a:r>
              <a:rPr lang="en-US" altLang="ko-KR" sz="1600" dirty="0"/>
              <a:t>’</a:t>
            </a:r>
          </a:p>
          <a:p>
            <a:r>
              <a:rPr lang="en-US" altLang="ko-KR" sz="16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44FEDF-7A28-143C-B686-7E7298BA2B3C}"/>
              </a:ext>
            </a:extLst>
          </p:cNvPr>
          <p:cNvSpPr txBox="1"/>
          <p:nvPr/>
        </p:nvSpPr>
        <p:spPr>
          <a:xfrm>
            <a:off x="666831" y="4836397"/>
            <a:ext cx="8430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“%d</a:t>
            </a:r>
            <a:r>
              <a:rPr lang="ko-KR" altLang="en-US" sz="1600" dirty="0"/>
              <a:t>년도는 </a:t>
            </a:r>
            <a:r>
              <a:rPr lang="en-US" altLang="ko-KR" sz="1600" dirty="0"/>
              <a:t>%c</a:t>
            </a:r>
            <a:r>
              <a:rPr lang="ko-KR" altLang="en-US" sz="1600" dirty="0"/>
              <a:t>년 입니다</a:t>
            </a:r>
            <a:r>
              <a:rPr lang="en-US" altLang="ko-KR" sz="1600" dirty="0"/>
              <a:t>.”, year, </a:t>
            </a:r>
            <a:r>
              <a:rPr lang="en-US" altLang="ko-KR" sz="1600" dirty="0" err="1"/>
              <a:t>Leaf_Year</a:t>
            </a:r>
            <a:r>
              <a:rPr lang="en-US" altLang="ko-KR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2499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6 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E3AAD-1C52-17F0-7AEE-FBCF0D20CBA0}"/>
              </a:ext>
            </a:extLst>
          </p:cNvPr>
          <p:cNvSpPr txBox="1"/>
          <p:nvPr/>
        </p:nvSpPr>
        <p:spPr>
          <a:xfrm>
            <a:off x="193589" y="1152530"/>
            <a:ext cx="2737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year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74490-3836-7CE7-6884-76679A3FA947}"/>
              </a:ext>
            </a:extLst>
          </p:cNvPr>
          <p:cNvSpPr txBox="1"/>
          <p:nvPr/>
        </p:nvSpPr>
        <p:spPr>
          <a:xfrm>
            <a:off x="6427898" y="1152530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main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B0350-1AAA-FCEF-DF35-D6124034C42D}"/>
              </a:ext>
            </a:extLst>
          </p:cNvPr>
          <p:cNvSpPr txBox="1"/>
          <p:nvPr/>
        </p:nvSpPr>
        <p:spPr>
          <a:xfrm>
            <a:off x="6427898" y="3530104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실행화면</a:t>
            </a:r>
            <a:endParaRPr lang="en-US" altLang="ko-KR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FF6E06-F9B7-F0AC-7403-94E04C2CE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8" y="1614195"/>
            <a:ext cx="6096000" cy="38318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Report6_Year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Report6_Year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getYear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setYear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char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Leaf_Year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char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%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4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?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'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%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4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%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100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?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평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'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%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4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%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100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%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400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?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'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평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년도는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c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Leaf_Year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A91963-F8C1-23E9-BD7F-28B3B35ED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272" y="1614195"/>
            <a:ext cx="3565003" cy="18928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Report6_main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static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(String[] args)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Scanner keyboard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Scanner(System.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판독하고 싶은 년도를 입력하세요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Report6_Year year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Report6_Year(keyboard.nextInt())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.println(year)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8F819F-4A06-25B0-A5E8-B0D7386BB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847" y="3991769"/>
            <a:ext cx="3620005" cy="10764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2C34E6-94C2-9DE9-6745-33482176E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320" y="5186285"/>
            <a:ext cx="3629532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8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0 </a:t>
            </a:r>
            <a:endParaRPr lang="ko-KR" alt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Q. </a:t>
            </a:r>
            <a:r>
              <a:rPr lang="en-US" altLang="ko-KR" sz="2400" dirty="0"/>
              <a:t>House(</a:t>
            </a:r>
            <a:r>
              <a:rPr lang="ko-KR" altLang="en-US" sz="2400" dirty="0"/>
              <a:t>집</a:t>
            </a:r>
            <a:r>
              <a:rPr lang="en-US" altLang="ko-KR" sz="2400" dirty="0"/>
              <a:t>)</a:t>
            </a:r>
            <a:r>
              <a:rPr lang="ko-KR" altLang="en-US" sz="2400" dirty="0"/>
              <a:t>을 객체 지향을 위하여 추상화 해보자</a:t>
            </a:r>
            <a:endParaRPr lang="en-US" altLang="ko-KR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2AC643-AC99-C4B8-708B-9A5A171C15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53" t="4152" r="26847" b="32795"/>
          <a:stretch/>
        </p:blipFill>
        <p:spPr>
          <a:xfrm>
            <a:off x="3998494" y="2612900"/>
            <a:ext cx="4195011" cy="2630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116BE4-F208-41CE-6CF6-E252FE9D6CC8}"/>
              </a:ext>
            </a:extLst>
          </p:cNvPr>
          <p:cNvSpPr txBox="1"/>
          <p:nvPr/>
        </p:nvSpPr>
        <p:spPr>
          <a:xfrm>
            <a:off x="666831" y="1614195"/>
            <a:ext cx="1228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Ex) House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명사 </a:t>
            </a:r>
            <a:r>
              <a:rPr lang="en-US" altLang="ko-KR" sz="1600" dirty="0"/>
              <a:t>: </a:t>
            </a:r>
            <a:r>
              <a:rPr lang="ko-KR" altLang="en-US" sz="1600" dirty="0"/>
              <a:t>지붕 색</a:t>
            </a:r>
            <a:r>
              <a:rPr lang="en-US" altLang="ko-KR" sz="1600" dirty="0"/>
              <a:t>, </a:t>
            </a:r>
            <a:r>
              <a:rPr lang="ko-KR" altLang="en-US" sz="1600" dirty="0"/>
              <a:t>창문 수</a:t>
            </a:r>
            <a:r>
              <a:rPr lang="en-US" altLang="ko-KR" sz="1600" dirty="0"/>
              <a:t>, </a:t>
            </a:r>
            <a:r>
              <a:rPr lang="ko-KR" altLang="en-US" sz="1600" dirty="0"/>
              <a:t>주인 이름</a:t>
            </a:r>
            <a:r>
              <a:rPr lang="en-US" altLang="ko-KR" sz="1600" dirty="0"/>
              <a:t>, </a:t>
            </a:r>
            <a:r>
              <a:rPr lang="ko-KR" altLang="en-US" sz="1600" dirty="0"/>
              <a:t>평수</a:t>
            </a:r>
            <a:r>
              <a:rPr lang="en-US" altLang="ko-KR" sz="1600" dirty="0"/>
              <a:t>, </a:t>
            </a:r>
            <a:r>
              <a:rPr lang="ko-KR" altLang="en-US" sz="1600" dirty="0"/>
              <a:t>층수</a:t>
            </a:r>
            <a:r>
              <a:rPr lang="en-US" altLang="ko-KR" sz="1600" dirty="0"/>
              <a:t>, </a:t>
            </a:r>
            <a:r>
              <a:rPr lang="ko-KR" altLang="en-US" sz="1600" dirty="0"/>
              <a:t>건축 년도 등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동사 </a:t>
            </a:r>
            <a:r>
              <a:rPr lang="en-US" altLang="ko-KR" sz="1600" dirty="0"/>
              <a:t>: </a:t>
            </a:r>
            <a:r>
              <a:rPr lang="ko-KR" altLang="en-US" sz="1600" dirty="0"/>
              <a:t>청소하다</a:t>
            </a:r>
            <a:r>
              <a:rPr lang="en-US" altLang="ko-KR" sz="1600" dirty="0"/>
              <a:t>, </a:t>
            </a:r>
            <a:r>
              <a:rPr lang="ko-KR" altLang="en-US" sz="1600" dirty="0"/>
              <a:t>수리하다</a:t>
            </a:r>
            <a:r>
              <a:rPr lang="en-US" altLang="ko-KR" sz="1600" dirty="0"/>
              <a:t>, (</a:t>
            </a:r>
            <a:r>
              <a:rPr lang="ko-KR" altLang="en-US" sz="1600" dirty="0"/>
              <a:t>집을</a:t>
            </a:r>
            <a:r>
              <a:rPr lang="en-US" altLang="ko-KR" sz="1600" dirty="0"/>
              <a:t>)</a:t>
            </a:r>
            <a:r>
              <a:rPr lang="ko-KR" altLang="en-US" sz="1600" dirty="0"/>
              <a:t>팔다</a:t>
            </a:r>
            <a:r>
              <a:rPr lang="en-US" altLang="ko-KR" sz="1600" dirty="0"/>
              <a:t>, (</a:t>
            </a:r>
            <a:r>
              <a:rPr lang="ko-KR" altLang="en-US" sz="1600" dirty="0"/>
              <a:t>집을</a:t>
            </a:r>
            <a:r>
              <a:rPr lang="en-US" altLang="ko-KR" sz="1600" dirty="0"/>
              <a:t>)</a:t>
            </a:r>
            <a:r>
              <a:rPr lang="ko-KR" altLang="en-US" sz="1600" dirty="0"/>
              <a:t>사다 등</a:t>
            </a: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3E25D7-34F7-E691-8EA2-AAE96493DA2B}"/>
              </a:ext>
            </a:extLst>
          </p:cNvPr>
          <p:cNvSpPr txBox="1"/>
          <p:nvPr/>
        </p:nvSpPr>
        <p:spPr>
          <a:xfrm>
            <a:off x="246683" y="2612900"/>
            <a:ext cx="12282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명사 </a:t>
            </a:r>
            <a:r>
              <a:rPr lang="en-US" altLang="ko-KR" sz="1600" dirty="0"/>
              <a:t>: </a:t>
            </a:r>
            <a:r>
              <a:rPr lang="ko-KR" altLang="en-US" sz="1600" dirty="0"/>
              <a:t>방 개수</a:t>
            </a:r>
            <a:r>
              <a:rPr lang="en-US" altLang="ko-KR" sz="1600" dirty="0"/>
              <a:t>, </a:t>
            </a:r>
            <a:r>
              <a:rPr lang="ko-KR" altLang="en-US" sz="1600" dirty="0"/>
              <a:t>가스 방식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동사 </a:t>
            </a:r>
            <a:r>
              <a:rPr lang="en-US" altLang="ko-KR" sz="1600" dirty="0"/>
              <a:t>: </a:t>
            </a:r>
            <a:r>
              <a:rPr lang="ko-KR" altLang="en-US" sz="1600" dirty="0"/>
              <a:t>환기하다</a:t>
            </a:r>
            <a:r>
              <a:rPr lang="en-US" altLang="ko-KR" sz="1600" dirty="0"/>
              <a:t>, </a:t>
            </a:r>
            <a:r>
              <a:rPr lang="ko-KR" altLang="en-US" sz="1600" dirty="0"/>
              <a:t>전등을 키다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065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1 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F78B7-1A2C-5A99-3750-B32800D961F1}"/>
              </a:ext>
            </a:extLst>
          </p:cNvPr>
          <p:cNvSpPr txBox="1"/>
          <p:nvPr/>
        </p:nvSpPr>
        <p:spPr>
          <a:xfrm>
            <a:off x="193589" y="1152530"/>
            <a:ext cx="1228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Q. </a:t>
            </a:r>
            <a:r>
              <a:rPr lang="ko-KR" altLang="en-US" sz="2400" dirty="0"/>
              <a:t>자신만의 </a:t>
            </a:r>
            <a:r>
              <a:rPr lang="en-US" altLang="ko-KR" sz="2400" dirty="0"/>
              <a:t>Person </a:t>
            </a:r>
            <a:r>
              <a:rPr lang="ko-KR" altLang="en-US" sz="2400" dirty="0"/>
              <a:t>클래스를 </a:t>
            </a:r>
            <a:r>
              <a:rPr lang="en-US" altLang="ko-KR" sz="2400" dirty="0"/>
              <a:t>Class Diagram</a:t>
            </a:r>
            <a:r>
              <a:rPr lang="ko-KR" altLang="en-US" sz="2400" dirty="0"/>
              <a:t>을 만들어 보자</a:t>
            </a:r>
          </a:p>
          <a:p>
            <a:endParaRPr lang="en-US" altLang="ko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567AE-5ABB-32FD-CCCC-8131044D16DC}"/>
              </a:ext>
            </a:extLst>
          </p:cNvPr>
          <p:cNvSpPr txBox="1"/>
          <p:nvPr/>
        </p:nvSpPr>
        <p:spPr>
          <a:xfrm>
            <a:off x="666831" y="1614195"/>
            <a:ext cx="12282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Person</a:t>
            </a:r>
            <a:r>
              <a:rPr lang="ko-KR" altLang="en-US" sz="1600" dirty="0"/>
              <a:t>은 이름</a:t>
            </a:r>
            <a:r>
              <a:rPr lang="en-US" altLang="ko-KR" sz="1600" dirty="0"/>
              <a:t>(name)</a:t>
            </a:r>
            <a:r>
              <a:rPr lang="ko-KR" altLang="en-US" sz="1600" dirty="0"/>
              <a:t>과 나이</a:t>
            </a:r>
            <a:r>
              <a:rPr lang="en-US" altLang="ko-KR" sz="1600" dirty="0"/>
              <a:t>(age)</a:t>
            </a:r>
            <a:r>
              <a:rPr lang="ko-KR" altLang="en-US" sz="1600" dirty="0"/>
              <a:t>는 필수로 가진다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이름과 나이 외에 성별 변수</a:t>
            </a:r>
            <a:r>
              <a:rPr lang="en-US" altLang="ko-KR" sz="1600" dirty="0"/>
              <a:t>(gender)</a:t>
            </a:r>
            <a:r>
              <a:rPr lang="ko-KR" altLang="en-US" sz="1600" dirty="0"/>
              <a:t>를 추가한다</a:t>
            </a:r>
            <a:r>
              <a:rPr lang="en-US" altLang="ko-KR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AEF77-87C5-31FA-DA3D-A6C4AD89F013}"/>
              </a:ext>
            </a:extLst>
          </p:cNvPr>
          <p:cNvSpPr txBox="1"/>
          <p:nvPr/>
        </p:nvSpPr>
        <p:spPr>
          <a:xfrm>
            <a:off x="666831" y="2844225"/>
            <a:ext cx="12282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String name(</a:t>
            </a:r>
            <a:r>
              <a:rPr lang="ko-KR" altLang="en-US" sz="1600" dirty="0"/>
              <a:t>이름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 age(</a:t>
            </a:r>
            <a:r>
              <a:rPr lang="ko-KR" altLang="en-US" sz="1600" dirty="0"/>
              <a:t>나이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Char gender(</a:t>
            </a:r>
            <a:r>
              <a:rPr lang="ko-KR" altLang="en-US" sz="1600" dirty="0"/>
              <a:t>성별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 height(</a:t>
            </a:r>
            <a:r>
              <a:rPr lang="ko-KR" altLang="en-US" sz="1600" dirty="0"/>
              <a:t>키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 weight(</a:t>
            </a:r>
            <a:r>
              <a:rPr lang="ko-KR" altLang="en-US" sz="1600" dirty="0"/>
              <a:t>몸무게</a:t>
            </a:r>
            <a:r>
              <a:rPr lang="en-US" altLang="ko-KR" sz="16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05419-8E59-33A2-5FDA-70AD39F79BCD}"/>
              </a:ext>
            </a:extLst>
          </p:cNvPr>
          <p:cNvSpPr txBox="1"/>
          <p:nvPr/>
        </p:nvSpPr>
        <p:spPr>
          <a:xfrm>
            <a:off x="193589" y="2305615"/>
            <a:ext cx="1228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A. </a:t>
            </a:r>
            <a:r>
              <a:rPr lang="en-US" altLang="ko-KR" sz="2400" dirty="0"/>
              <a:t>Person Class</a:t>
            </a:r>
            <a:endParaRPr lang="ko-KR" altLang="en-US" sz="2400" dirty="0"/>
          </a:p>
          <a:p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14198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2 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F78B7-1A2C-5A99-3750-B32800D961F1}"/>
              </a:ext>
            </a:extLst>
          </p:cNvPr>
          <p:cNvSpPr txBox="1"/>
          <p:nvPr/>
        </p:nvSpPr>
        <p:spPr>
          <a:xfrm>
            <a:off x="193589" y="1152530"/>
            <a:ext cx="1228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Q. </a:t>
            </a:r>
            <a:r>
              <a:rPr lang="en-US" altLang="ko-KR" sz="2400" dirty="0"/>
              <a:t>int </a:t>
            </a:r>
            <a:r>
              <a:rPr lang="ko-KR" altLang="en-US" sz="2400" dirty="0"/>
              <a:t>형의 반지름</a:t>
            </a:r>
            <a:r>
              <a:rPr lang="en-US" altLang="ko-KR" sz="2400" dirty="0"/>
              <a:t>(radius) Field</a:t>
            </a:r>
            <a:r>
              <a:rPr lang="ko-KR" altLang="en-US" sz="2400" dirty="0"/>
              <a:t>를 가지는 </a:t>
            </a:r>
            <a:r>
              <a:rPr lang="en-US" altLang="ko-KR" sz="2400" dirty="0"/>
              <a:t>Circle </a:t>
            </a:r>
            <a:r>
              <a:rPr lang="ko-KR" altLang="en-US" sz="2400" dirty="0"/>
              <a:t>클래스를 작성하라</a:t>
            </a:r>
          </a:p>
          <a:p>
            <a:endParaRPr lang="en-US" altLang="ko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567AE-5ABB-32FD-CCCC-8131044D16DC}"/>
              </a:ext>
            </a:extLst>
          </p:cNvPr>
          <p:cNvSpPr txBox="1"/>
          <p:nvPr/>
        </p:nvSpPr>
        <p:spPr>
          <a:xfrm>
            <a:off x="666831" y="1614195"/>
            <a:ext cx="1228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equals() </a:t>
            </a:r>
            <a:r>
              <a:rPr lang="ko-KR" altLang="en-US" sz="1600" dirty="0"/>
              <a:t>메소드를 재정의하여 두 개의 </a:t>
            </a:r>
            <a:r>
              <a:rPr lang="en-US" altLang="ko-KR" sz="1600" dirty="0"/>
              <a:t>Circle </a:t>
            </a:r>
            <a:r>
              <a:rPr lang="ko-KR" altLang="en-US" sz="1600" dirty="0"/>
              <a:t>객체의 반지름</a:t>
            </a:r>
            <a:r>
              <a:rPr lang="en-US" altLang="ko-KR" sz="1600" dirty="0"/>
              <a:t>(radius)</a:t>
            </a:r>
            <a:r>
              <a:rPr lang="ko-KR" altLang="en-US" sz="1600" dirty="0"/>
              <a:t>이 같으면 두 </a:t>
            </a:r>
            <a:r>
              <a:rPr lang="en-US" altLang="ko-KR" sz="1600" dirty="0"/>
              <a:t>Circle </a:t>
            </a:r>
            <a:r>
              <a:rPr lang="ko-KR" altLang="en-US" sz="1600" dirty="0"/>
              <a:t>객체가 동일한 것으로 </a:t>
            </a:r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ko-KR" altLang="en-US" sz="1600" dirty="0"/>
              <a:t>판별하도록 하라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Circle </a:t>
            </a:r>
            <a:r>
              <a:rPr lang="ko-KR" altLang="en-US" sz="1600" dirty="0"/>
              <a:t>클래스의 생성자는 </a:t>
            </a:r>
            <a:r>
              <a:rPr lang="en-US" altLang="ko-KR" sz="1600" dirty="0"/>
              <a:t>1</a:t>
            </a:r>
            <a:r>
              <a:rPr lang="ko-KR" altLang="en-US" sz="1600" dirty="0"/>
              <a:t>개의 인자를 가지며 </a:t>
            </a:r>
            <a:r>
              <a:rPr lang="en-US" altLang="ko-KR" sz="1600" dirty="0"/>
              <a:t>radius Field</a:t>
            </a:r>
            <a:r>
              <a:rPr lang="ko-KR" altLang="en-US" sz="1600" dirty="0"/>
              <a:t>를 인자로 받아 초기화한다</a:t>
            </a:r>
            <a:endParaRPr lang="en-US" altLang="ko-K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12D757-8EFF-216A-C791-AA17CC925C0C}"/>
              </a:ext>
            </a:extLst>
          </p:cNvPr>
          <p:cNvSpPr txBox="1"/>
          <p:nvPr/>
        </p:nvSpPr>
        <p:spPr>
          <a:xfrm>
            <a:off x="193589" y="2853515"/>
            <a:ext cx="1963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문제 분석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C210E1-2EF5-5F7F-BD61-F5CA903637A2}"/>
              </a:ext>
            </a:extLst>
          </p:cNvPr>
          <p:cNvSpPr txBox="1"/>
          <p:nvPr/>
        </p:nvSpPr>
        <p:spPr>
          <a:xfrm>
            <a:off x="666831" y="3315180"/>
            <a:ext cx="2674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Input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 radius_1 (</a:t>
            </a:r>
            <a:r>
              <a:rPr lang="ko-KR" altLang="en-US" sz="1600" dirty="0"/>
              <a:t>반지름 값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 a (</a:t>
            </a:r>
            <a:r>
              <a:rPr lang="ko-KR" altLang="en-US" sz="1600" dirty="0"/>
              <a:t>비교군 </a:t>
            </a:r>
            <a:r>
              <a:rPr lang="en-US" altLang="ko-KR" sz="1600" dirty="0"/>
              <a:t>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 b (</a:t>
            </a:r>
            <a:r>
              <a:rPr lang="ko-KR" altLang="en-US" sz="1600" dirty="0"/>
              <a:t>비교군 </a:t>
            </a:r>
            <a:r>
              <a:rPr lang="en-US" altLang="ko-KR" sz="1600" dirty="0"/>
              <a:t>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6B2314-D83C-81F7-E865-7D30DE5D7BFA}"/>
              </a:ext>
            </a:extLst>
          </p:cNvPr>
          <p:cNvSpPr txBox="1"/>
          <p:nvPr/>
        </p:nvSpPr>
        <p:spPr>
          <a:xfrm>
            <a:off x="3814318" y="3315180"/>
            <a:ext cx="42863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Process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 = radius_1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Setradius_1(5)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B = radius_1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Equals(A == b ? “</a:t>
            </a:r>
            <a:r>
              <a:rPr lang="ko-KR" altLang="en-US" sz="1600" dirty="0"/>
              <a:t>같습니다</a:t>
            </a:r>
            <a:r>
              <a:rPr lang="en-US" altLang="ko-KR" sz="1600" dirty="0"/>
              <a:t>.“ : “</a:t>
            </a:r>
            <a:r>
              <a:rPr lang="ko-KR" altLang="en-US" sz="1600" dirty="0"/>
              <a:t>다릅니다</a:t>
            </a:r>
            <a:r>
              <a:rPr lang="en-US" altLang="ko-KR" sz="1600" dirty="0"/>
              <a:t>.”)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353E6E-1979-C510-08FE-2460FDCCE120}"/>
              </a:ext>
            </a:extLst>
          </p:cNvPr>
          <p:cNvSpPr txBox="1"/>
          <p:nvPr/>
        </p:nvSpPr>
        <p:spPr>
          <a:xfrm>
            <a:off x="8298238" y="3315180"/>
            <a:ext cx="3700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“</a:t>
            </a:r>
            <a:r>
              <a:rPr lang="ko-KR" altLang="en-US" sz="1600" dirty="0"/>
              <a:t>두 원의 반지름은 </a:t>
            </a:r>
            <a:r>
              <a:rPr lang="en-US" altLang="ko-KR" sz="1600" dirty="0"/>
              <a:t>%s”, equals()</a:t>
            </a:r>
          </a:p>
        </p:txBody>
      </p:sp>
    </p:spTree>
    <p:extLst>
      <p:ext uri="{BB962C8B-B14F-4D97-AF65-F5344CB8AC3E}">
        <p14:creationId xmlns:p14="http://schemas.microsoft.com/office/powerpoint/2010/main" val="157474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2 </a:t>
            </a:r>
            <a:endParaRPr lang="ko-KR" altLang="en-US" sz="36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1E140D7-30E6-308D-9774-53735861B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1614195"/>
            <a:ext cx="4624912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Report2_Circle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radius_1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Report2_Circle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radius_1)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radius_1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radius_1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getRadius_1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radius_1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setRadius_1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radius_1)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radius_1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radius_1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radius_1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radius_1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equals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?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같습니다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."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두 원의 반지름은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equals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E3AAD-1C52-17F0-7AEE-FBCF0D20CBA0}"/>
              </a:ext>
            </a:extLst>
          </p:cNvPr>
          <p:cNvSpPr txBox="1"/>
          <p:nvPr/>
        </p:nvSpPr>
        <p:spPr>
          <a:xfrm>
            <a:off x="193589" y="1152530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Circle Class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03A5A6F-CC06-1C89-A1E0-B9ECED8B3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285" y="1615011"/>
            <a:ext cx="4384431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Report2_main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static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(String[] args)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Report2_Circle R1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Report2_Circle(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R1.A()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R1.setRadius_1(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R1.B()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R1.equals()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.println(R1)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74490-3836-7CE7-6884-76679A3FA947}"/>
              </a:ext>
            </a:extLst>
          </p:cNvPr>
          <p:cNvSpPr txBox="1"/>
          <p:nvPr/>
        </p:nvSpPr>
        <p:spPr>
          <a:xfrm>
            <a:off x="5181285" y="1152530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main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E60B67-7F3D-362A-E1F4-354C2048033D}"/>
              </a:ext>
            </a:extLst>
          </p:cNvPr>
          <p:cNvSpPr txBox="1"/>
          <p:nvPr/>
        </p:nvSpPr>
        <p:spPr>
          <a:xfrm>
            <a:off x="5181285" y="3488664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실행화면</a:t>
            </a:r>
            <a:endParaRPr lang="en-US" altLang="ko-KR" sz="24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C7D810F-221C-EBEC-4238-A7F872953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285" y="3950329"/>
            <a:ext cx="3610479" cy="8478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A950427-3C9E-372E-E845-339DD0FDF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285" y="4870782"/>
            <a:ext cx="3667637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0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3 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F78B7-1A2C-5A99-3750-B32800D961F1}"/>
              </a:ext>
            </a:extLst>
          </p:cNvPr>
          <p:cNvSpPr txBox="1"/>
          <p:nvPr/>
        </p:nvSpPr>
        <p:spPr>
          <a:xfrm>
            <a:off x="193589" y="1152530"/>
            <a:ext cx="12282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Q. </a:t>
            </a:r>
            <a:r>
              <a:rPr lang="ko-KR" altLang="en-US" sz="2400" dirty="0"/>
              <a:t>다음과 같이 클래스가 정의되어 있다고 가정하자</a:t>
            </a:r>
            <a:r>
              <a:rPr lang="en-US" altLang="ko-KR" sz="2400" dirty="0"/>
              <a:t>. </a:t>
            </a:r>
            <a:r>
              <a:rPr lang="ko-KR" altLang="en-US" sz="2400" dirty="0"/>
              <a:t>이 클래스의 객체를 생성하고</a:t>
            </a:r>
            <a:endParaRPr lang="en-US" altLang="ko-KR" sz="2400" dirty="0"/>
          </a:p>
          <a:p>
            <a:r>
              <a:rPr lang="en-US" altLang="ko-KR" sz="2400" dirty="0"/>
              <a:t>  Field</a:t>
            </a:r>
            <a:r>
              <a:rPr lang="ko-KR" altLang="en-US" sz="2400" dirty="0"/>
              <a:t>를 </a:t>
            </a:r>
            <a:r>
              <a:rPr lang="en-US" altLang="ko-KR" sz="2400" dirty="0"/>
              <a:t>10</a:t>
            </a:r>
            <a:r>
              <a:rPr lang="ko-KR" altLang="en-US" sz="2400" dirty="0"/>
              <a:t>과 </a:t>
            </a:r>
            <a:r>
              <a:rPr lang="en-US" altLang="ko-KR" sz="2400" dirty="0"/>
              <a:t>1.2345</a:t>
            </a:r>
            <a:r>
              <a:rPr lang="ko-KR" altLang="en-US" sz="2400" dirty="0"/>
              <a:t>로 초기화하며 각</a:t>
            </a:r>
            <a:r>
              <a:rPr lang="en-US" altLang="ko-KR" sz="2400" dirty="0"/>
              <a:t>Field</a:t>
            </a:r>
            <a:r>
              <a:rPr lang="ko-KR" altLang="en-US" sz="2400" dirty="0"/>
              <a:t>의 값을 출력하는 </a:t>
            </a:r>
            <a:r>
              <a:rPr lang="en-US" altLang="ko-KR" sz="2400" dirty="0"/>
              <a:t>Code</a:t>
            </a:r>
            <a:r>
              <a:rPr lang="ko-KR" altLang="en-US" sz="2400" dirty="0"/>
              <a:t>를 완성하여라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en-US" altLang="ko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567AE-5ABB-32FD-CCCC-8131044D16DC}"/>
              </a:ext>
            </a:extLst>
          </p:cNvPr>
          <p:cNvSpPr txBox="1"/>
          <p:nvPr/>
        </p:nvSpPr>
        <p:spPr>
          <a:xfrm>
            <a:off x="666831" y="2352859"/>
            <a:ext cx="2266869" cy="107721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 Number {</a:t>
            </a:r>
          </a:p>
          <a:p>
            <a:r>
              <a:rPr lang="en-US" altLang="ko-KR" sz="1600" dirty="0"/>
              <a:t>   private int </a:t>
            </a:r>
            <a:r>
              <a:rPr lang="en-US" altLang="ko-KR" sz="1600" dirty="0" err="1"/>
              <a:t>ivalue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 private float </a:t>
            </a:r>
            <a:r>
              <a:rPr lang="en-US" altLang="ko-KR" sz="1600" dirty="0" err="1"/>
              <a:t>fvalue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F0D62-FF6A-C0A5-03B0-56CD9CD9BF5C}"/>
              </a:ext>
            </a:extLst>
          </p:cNvPr>
          <p:cNvSpPr txBox="1"/>
          <p:nvPr/>
        </p:nvSpPr>
        <p:spPr>
          <a:xfrm>
            <a:off x="4110681" y="2352859"/>
            <a:ext cx="4846104" cy="107721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public 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r>
              <a:rPr lang="en-US" altLang="ko-KR" sz="1600" dirty="0"/>
              <a:t>   Number </a:t>
            </a:r>
            <a:r>
              <a:rPr lang="en-US" altLang="ko-KR" sz="1600" dirty="0" err="1"/>
              <a:t>number</a:t>
            </a:r>
            <a:r>
              <a:rPr lang="en-US" altLang="ko-KR" sz="1600" dirty="0"/>
              <a:t> = new Number(10, 1.2345f);</a:t>
            </a:r>
          </a:p>
          <a:p>
            <a:r>
              <a:rPr lang="en-US" altLang="ko-KR" sz="1600" dirty="0"/>
              <a:t>   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(number);</a:t>
            </a:r>
          </a:p>
          <a:p>
            <a:r>
              <a:rPr lang="en-US" altLang="ko-KR" sz="16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81D873-3193-A902-330D-903A0EA3B694}"/>
              </a:ext>
            </a:extLst>
          </p:cNvPr>
          <p:cNvSpPr txBox="1"/>
          <p:nvPr/>
        </p:nvSpPr>
        <p:spPr>
          <a:xfrm>
            <a:off x="193589" y="3674131"/>
            <a:ext cx="1963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문제 분석</a:t>
            </a:r>
            <a:endParaRPr lang="en-US" altLang="ko-KR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B2EE0E-CF5B-86F4-E2DA-5A44A2B2FB13}"/>
              </a:ext>
            </a:extLst>
          </p:cNvPr>
          <p:cNvSpPr txBox="1"/>
          <p:nvPr/>
        </p:nvSpPr>
        <p:spPr>
          <a:xfrm>
            <a:off x="666831" y="4135796"/>
            <a:ext cx="267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Input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 </a:t>
            </a:r>
            <a:r>
              <a:rPr lang="en-US" altLang="ko-KR" sz="1600" dirty="0" err="1"/>
              <a:t>int_value</a:t>
            </a:r>
            <a:r>
              <a:rPr lang="en-US" altLang="ko-KR" sz="1600" dirty="0"/>
              <a:t> (</a:t>
            </a:r>
            <a:r>
              <a:rPr lang="ko-KR" altLang="en-US" sz="1600" dirty="0"/>
              <a:t>정수 값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 </a:t>
            </a:r>
            <a:r>
              <a:rPr lang="en-US" altLang="ko-KR" sz="1600" dirty="0" err="1"/>
              <a:t>float_value</a:t>
            </a:r>
            <a:r>
              <a:rPr lang="en-US" altLang="ko-KR" sz="1600" dirty="0"/>
              <a:t> (</a:t>
            </a:r>
            <a:r>
              <a:rPr lang="ko-KR" altLang="en-US" sz="1600" dirty="0"/>
              <a:t>실수 값</a:t>
            </a:r>
            <a:r>
              <a:rPr lang="en-US" altLang="ko-KR" sz="16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E48C1-081D-31B8-680A-AAD7ED72EE40}"/>
              </a:ext>
            </a:extLst>
          </p:cNvPr>
          <p:cNvSpPr txBox="1"/>
          <p:nvPr/>
        </p:nvSpPr>
        <p:spPr>
          <a:xfrm>
            <a:off x="3778810" y="4135795"/>
            <a:ext cx="2754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Process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Int_value</a:t>
            </a:r>
            <a:r>
              <a:rPr lang="en-US" altLang="ko-KR" sz="1600" dirty="0"/>
              <a:t> =  </a:t>
            </a:r>
            <a:r>
              <a:rPr lang="en-US" altLang="ko-KR" sz="1600" dirty="0" err="1"/>
              <a:t>int_value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Float_value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float_value</a:t>
            </a:r>
            <a:endParaRPr lang="en-US" altLang="ko-KR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44FEDF-7A28-143C-B686-7E7298BA2B3C}"/>
              </a:ext>
            </a:extLst>
          </p:cNvPr>
          <p:cNvSpPr txBox="1"/>
          <p:nvPr/>
        </p:nvSpPr>
        <p:spPr>
          <a:xfrm>
            <a:off x="7152308" y="4135796"/>
            <a:ext cx="4846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“</a:t>
            </a:r>
            <a:r>
              <a:rPr lang="ko-KR" altLang="en-US" sz="1600" dirty="0"/>
              <a:t>정수 값은 </a:t>
            </a:r>
            <a:r>
              <a:rPr lang="en-US" altLang="ko-KR" sz="1600" dirty="0"/>
              <a:t>%d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실수 값은 </a:t>
            </a:r>
            <a:r>
              <a:rPr lang="en-US" altLang="ko-KR" sz="1600" dirty="0"/>
              <a:t>%.4f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.”, </a:t>
            </a:r>
            <a:r>
              <a:rPr lang="en-US" altLang="ko-KR" sz="1600" dirty="0" err="1"/>
              <a:t>Int_value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Float_value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7287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3 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E3AAD-1C52-17F0-7AEE-FBCF0D20CBA0}"/>
              </a:ext>
            </a:extLst>
          </p:cNvPr>
          <p:cNvSpPr txBox="1"/>
          <p:nvPr/>
        </p:nvSpPr>
        <p:spPr>
          <a:xfrm>
            <a:off x="193589" y="1152530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Circle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74490-3836-7CE7-6884-76679A3FA947}"/>
              </a:ext>
            </a:extLst>
          </p:cNvPr>
          <p:cNvSpPr txBox="1"/>
          <p:nvPr/>
        </p:nvSpPr>
        <p:spPr>
          <a:xfrm>
            <a:off x="210700" y="3922519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main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822B9E-7C81-0FD9-FEEF-1203E9B1C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700" y="1614195"/>
            <a:ext cx="4970585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Report3_Number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Int_value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Float_value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Report3_Number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int_value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float_value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Int_value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int_value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Float_value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float_value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정수 값은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실수 값은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%.4f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Int_value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Float_value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F852E7-3C58-7E43-D258-634198BF2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700" y="4384184"/>
            <a:ext cx="4970585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Report3_main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Report3_Number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Report3_Number(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1.2345f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AAF9C-1F37-B721-F493-81AAEA6C9619}"/>
              </a:ext>
            </a:extLst>
          </p:cNvPr>
          <p:cNvSpPr txBox="1"/>
          <p:nvPr/>
        </p:nvSpPr>
        <p:spPr>
          <a:xfrm>
            <a:off x="5392300" y="1152530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실행화면</a:t>
            </a:r>
            <a:endParaRPr lang="en-US" altLang="ko-KR" sz="2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0AA148C-2B8E-CAC9-75E9-38AA93D64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300" y="1614195"/>
            <a:ext cx="3629532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0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4 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F78B7-1A2C-5A99-3750-B32800D961F1}"/>
              </a:ext>
            </a:extLst>
          </p:cNvPr>
          <p:cNvSpPr txBox="1"/>
          <p:nvPr/>
        </p:nvSpPr>
        <p:spPr>
          <a:xfrm>
            <a:off x="193589" y="1152530"/>
            <a:ext cx="1228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Q. </a:t>
            </a:r>
            <a:r>
              <a:rPr lang="ko-KR" altLang="en-US" sz="2400" dirty="0"/>
              <a:t>학생을 나타내는 클래스 </a:t>
            </a:r>
            <a:r>
              <a:rPr lang="en-US" altLang="ko-KR" sz="2400" dirty="0"/>
              <a:t>Student</a:t>
            </a:r>
            <a:r>
              <a:rPr lang="ko-KR" altLang="en-US" sz="2400" dirty="0"/>
              <a:t>를 만들어보자</a:t>
            </a:r>
            <a:r>
              <a:rPr lang="en-US" altLang="ko-KR" sz="2400" dirty="0"/>
              <a:t>. </a:t>
            </a:r>
            <a:r>
              <a:rPr lang="ko-KR" altLang="en-US" sz="2400" dirty="0"/>
              <a:t>학생은 이름</a:t>
            </a:r>
            <a:r>
              <a:rPr lang="en-US" altLang="ko-KR" sz="2400" dirty="0"/>
              <a:t>(name)</a:t>
            </a:r>
            <a:r>
              <a:rPr lang="ko-KR" altLang="en-US" sz="2400" dirty="0"/>
              <a:t>과 학번</a:t>
            </a:r>
            <a:r>
              <a:rPr lang="en-US" altLang="ko-KR" sz="2400" dirty="0"/>
              <a:t>(</a:t>
            </a:r>
            <a:r>
              <a:rPr lang="en-US" altLang="ko-KR" sz="2400" dirty="0" err="1"/>
              <a:t>rollno</a:t>
            </a:r>
            <a:r>
              <a:rPr lang="en-US" altLang="ko-KR" sz="2400" dirty="0"/>
              <a:t>),</a:t>
            </a:r>
          </a:p>
          <a:p>
            <a:r>
              <a:rPr lang="ko-KR" altLang="en-US" sz="2400" dirty="0"/>
              <a:t>나이</a:t>
            </a:r>
            <a:r>
              <a:rPr lang="en-US" altLang="ko-KR" sz="2400" dirty="0"/>
              <a:t>(age)</a:t>
            </a:r>
            <a:r>
              <a:rPr lang="ko-KR" altLang="en-US" sz="2400" dirty="0"/>
              <a:t>를 가진다</a:t>
            </a:r>
            <a:r>
              <a:rPr lang="en-US" altLang="ko-KR" sz="2400" dirty="0"/>
              <a:t>. Student </a:t>
            </a:r>
            <a:r>
              <a:rPr lang="ko-KR" altLang="en-US" sz="2400" dirty="0"/>
              <a:t>클래스를 작성하고 객체를 생성하여 테스트하라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81D873-3193-A902-330D-903A0EA3B694}"/>
              </a:ext>
            </a:extLst>
          </p:cNvPr>
          <p:cNvSpPr txBox="1"/>
          <p:nvPr/>
        </p:nvSpPr>
        <p:spPr>
          <a:xfrm>
            <a:off x="193589" y="2466659"/>
            <a:ext cx="1963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문제 분석</a:t>
            </a:r>
            <a:endParaRPr lang="en-US" altLang="ko-KR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B2EE0E-CF5B-86F4-E2DA-5A44A2B2FB13}"/>
              </a:ext>
            </a:extLst>
          </p:cNvPr>
          <p:cNvSpPr txBox="1"/>
          <p:nvPr/>
        </p:nvSpPr>
        <p:spPr>
          <a:xfrm>
            <a:off x="666831" y="2928324"/>
            <a:ext cx="2674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Input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String name(</a:t>
            </a:r>
            <a:r>
              <a:rPr lang="ko-KR" altLang="en-US" sz="1600" dirty="0"/>
              <a:t>이름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String </a:t>
            </a:r>
            <a:r>
              <a:rPr lang="en-US" altLang="ko-KR" sz="1600" dirty="0" err="1"/>
              <a:t>rollno</a:t>
            </a:r>
            <a:r>
              <a:rPr lang="en-US" altLang="ko-KR" sz="1600" dirty="0"/>
              <a:t>(</a:t>
            </a:r>
            <a:r>
              <a:rPr lang="ko-KR" altLang="en-US" sz="1600" dirty="0"/>
              <a:t>학번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 age(</a:t>
            </a:r>
            <a:r>
              <a:rPr lang="ko-KR" altLang="en-US" sz="1600" dirty="0"/>
              <a:t>나이</a:t>
            </a:r>
            <a:r>
              <a:rPr lang="en-US" altLang="ko-KR" sz="16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E48C1-081D-31B8-680A-AAD7ED72EE40}"/>
              </a:ext>
            </a:extLst>
          </p:cNvPr>
          <p:cNvSpPr txBox="1"/>
          <p:nvPr/>
        </p:nvSpPr>
        <p:spPr>
          <a:xfrm>
            <a:off x="3282713" y="2928323"/>
            <a:ext cx="2754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44FEDF-7A28-143C-B686-7E7298BA2B3C}"/>
              </a:ext>
            </a:extLst>
          </p:cNvPr>
          <p:cNvSpPr txBox="1"/>
          <p:nvPr/>
        </p:nvSpPr>
        <p:spPr>
          <a:xfrm>
            <a:off x="5334001" y="2928324"/>
            <a:ext cx="6764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“</a:t>
            </a:r>
            <a:r>
              <a:rPr lang="ko-KR" altLang="en-US" sz="1600" dirty="0"/>
              <a:t>학생 </a:t>
            </a:r>
            <a:r>
              <a:rPr lang="en-US" altLang="ko-KR" sz="1600" dirty="0"/>
              <a:t>Data\n</a:t>
            </a:r>
            <a:r>
              <a:rPr lang="ko-KR" altLang="en-US" sz="1600" dirty="0"/>
              <a:t>이름 </a:t>
            </a:r>
            <a:r>
              <a:rPr lang="en-US" altLang="ko-KR" sz="1600" dirty="0"/>
              <a:t>: %s\n</a:t>
            </a:r>
            <a:r>
              <a:rPr lang="ko-KR" altLang="en-US" sz="1600" dirty="0"/>
              <a:t>학번 </a:t>
            </a:r>
            <a:r>
              <a:rPr lang="en-US" altLang="ko-KR" sz="1600" dirty="0"/>
              <a:t>: %s\s</a:t>
            </a:r>
            <a:r>
              <a:rPr lang="ko-KR" altLang="en-US" sz="1600" dirty="0"/>
              <a:t>나이 </a:t>
            </a:r>
            <a:r>
              <a:rPr lang="en-US" altLang="ko-KR" sz="1600" dirty="0"/>
              <a:t>: %d“, name, </a:t>
            </a:r>
            <a:r>
              <a:rPr lang="en-US" altLang="ko-KR" sz="1600" dirty="0" err="1"/>
              <a:t>rollno</a:t>
            </a:r>
            <a:r>
              <a:rPr lang="en-US" altLang="ko-KR" sz="1600" dirty="0"/>
              <a:t>, age</a:t>
            </a:r>
          </a:p>
        </p:txBody>
      </p:sp>
    </p:spTree>
    <p:extLst>
      <p:ext uri="{BB962C8B-B14F-4D97-AF65-F5344CB8AC3E}">
        <p14:creationId xmlns:p14="http://schemas.microsoft.com/office/powerpoint/2010/main" val="279013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4 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E3AAD-1C52-17F0-7AEE-FBCF0D20CBA0}"/>
              </a:ext>
            </a:extLst>
          </p:cNvPr>
          <p:cNvSpPr txBox="1"/>
          <p:nvPr/>
        </p:nvSpPr>
        <p:spPr>
          <a:xfrm>
            <a:off x="193589" y="1152530"/>
            <a:ext cx="2737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Student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74490-3836-7CE7-6884-76679A3FA947}"/>
              </a:ext>
            </a:extLst>
          </p:cNvPr>
          <p:cNvSpPr txBox="1"/>
          <p:nvPr/>
        </p:nvSpPr>
        <p:spPr>
          <a:xfrm>
            <a:off x="193589" y="4199518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main Class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F237242-BDDB-17CA-D9FB-B63164B2C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11" y="1614195"/>
            <a:ext cx="4970585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Report4_Student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rollno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Report4_Student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rollno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name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rollno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rollno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학생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: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: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 :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rollno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69B63A7-4454-F384-EBA9-7E320C95B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8" y="4661183"/>
            <a:ext cx="5004807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Report4_main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Report4_Student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Report4_Student(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＂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김진용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＂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＂23011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11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50" charset="-127"/>
                <a:ea typeface="JetBrains Mono"/>
              </a:rPr>
              <a:t>＂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50" charset="-127"/>
                <a:ea typeface="JetBrains Mono"/>
              </a:rPr>
              <a:t>21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FF1D9-E101-F8E1-B38D-A04DC520A7B7}"/>
              </a:ext>
            </a:extLst>
          </p:cNvPr>
          <p:cNvSpPr txBox="1"/>
          <p:nvPr/>
        </p:nvSpPr>
        <p:spPr>
          <a:xfrm>
            <a:off x="5392300" y="1152530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실행화면</a:t>
            </a:r>
            <a:endParaRPr lang="en-US" altLang="ko-KR" sz="2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7CC4FB-A416-3034-89A1-A5824E785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300" y="1614195"/>
            <a:ext cx="364858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7" ma:contentTypeDescription="새 문서를 만듭니다." ma:contentTypeScope="" ma:versionID="a0ed1293f878c3747ec6b926224d28de">
  <xsd:schema xmlns:xsd="http://www.w3.org/2001/XMLSchema" xmlns:xs="http://www.w3.org/2001/XMLSchema" xmlns:p="http://schemas.microsoft.com/office/2006/metadata/properties" xmlns:ns3="47b6f4d6-40f9-4056-9940-caa2823e61e5" xmlns:ns4="5c32a47e-b5b5-44bf-902c-4435fddf1342" targetNamespace="http://schemas.microsoft.com/office/2006/metadata/properties" ma:root="true" ma:fieldsID="c3afd8e2c5d1c1268067a729761d8123" ns3:_="" ns4:_="">
    <xsd:import namespace="47b6f4d6-40f9-4056-9940-caa2823e61e5"/>
    <xsd:import namespace="5c32a47e-b5b5-44bf-902c-4435fddf13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2a47e-b5b5-44bf-902c-4435fddf13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b6f4d6-40f9-4056-9940-caa2823e61e5" xsi:nil="true"/>
  </documentManagement>
</p:properties>
</file>

<file path=customXml/itemProps1.xml><?xml version="1.0" encoding="utf-8"?>
<ds:datastoreItem xmlns:ds="http://schemas.openxmlformats.org/officeDocument/2006/customXml" ds:itemID="{6F41BEDA-FE85-4021-94A0-6ECE6FB8A6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5c32a47e-b5b5-44bf-902c-4435fddf13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B880FB-CB74-406A-AA35-D25920EF19FE}">
  <ds:schemaRefs>
    <ds:schemaRef ds:uri="http://purl.org/dc/elements/1.1/"/>
    <ds:schemaRef ds:uri="http://schemas.microsoft.com/office/2006/documentManagement/types"/>
    <ds:schemaRef ds:uri="5c32a47e-b5b5-44bf-902c-4435fddf1342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7b6f4d6-40f9-4056-9940-caa2823e61e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2030</Words>
  <Application>Microsoft Office PowerPoint</Application>
  <PresentationFormat>와이드스크린</PresentationFormat>
  <Paragraphs>133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 Unicode MS</vt:lpstr>
      <vt:lpstr>맑은 고딕</vt:lpstr>
      <vt:lpstr>Arial</vt:lpstr>
      <vt:lpstr>Wingdings</vt:lpstr>
      <vt:lpstr>Office 테마</vt:lpstr>
      <vt:lpstr>프로그래밍언어활용(2) 과제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326</cp:revision>
  <dcterms:created xsi:type="dcterms:W3CDTF">2023-09-03T09:11:18Z</dcterms:created>
  <dcterms:modified xsi:type="dcterms:W3CDTF">2024-03-08T06:54:38Z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