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Java Report </a:t>
            </a:r>
            <a:r>
              <a:rPr lang="ko-KR" altLang="en-US"/>
              <a:t>기말고시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456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전기 요금</a:t>
            </a:r>
            <a:r>
              <a:rPr lang="en-US" altLang="ko-KR" sz="3600"/>
              <a:t>(</a:t>
            </a:r>
            <a:r>
              <a:rPr lang="ko-KR" altLang="en-US" sz="3600"/>
              <a:t>학번 홀수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>
                <a:latin typeface="+mn-ea"/>
              </a:rPr>
              <a:t>입력으로 사용자 번호</a:t>
            </a:r>
            <a:r>
              <a:rPr lang="en-US" altLang="ko-KR" sz="2200" b="1">
                <a:latin typeface="+mn-ea"/>
              </a:rPr>
              <a:t>(bunho)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이름</a:t>
            </a:r>
            <a:r>
              <a:rPr lang="en-US" altLang="ko-KR" sz="2000" b="1">
                <a:latin typeface="+mn-ea"/>
              </a:rPr>
              <a:t>(name), </a:t>
            </a:r>
            <a:r>
              <a:rPr lang="ko-KR" altLang="en-US" sz="2000" b="1">
                <a:latin typeface="+mn-ea"/>
              </a:rPr>
              <a:t>세대수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전기 사용량</a:t>
            </a:r>
            <a:r>
              <a:rPr lang="en-US" altLang="ko-KR" sz="2000" b="1">
                <a:latin typeface="+mn-ea"/>
              </a:rPr>
              <a:t>(used)</a:t>
            </a:r>
            <a:r>
              <a:rPr lang="ko-KR" altLang="en-US" sz="2000" b="1">
                <a:latin typeface="+mn-ea"/>
              </a:rPr>
              <a:t>을 </a:t>
            </a:r>
            <a:r>
              <a:rPr lang="en-US" altLang="ko-KR" sz="2000" b="1">
                <a:latin typeface="+mn-ea"/>
              </a:rPr>
              <a:t>Kw</a:t>
            </a:r>
            <a:r>
              <a:rPr lang="ko-KR" altLang="en-US" sz="2000" b="1">
                <a:latin typeface="+mn-ea"/>
              </a:rPr>
              <a:t>단위로 입력 받은 후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아래의 처리 조건에 의하여 전기 요금을 계산하는 </a:t>
            </a:r>
            <a:r>
              <a:rPr lang="en-US" altLang="ko-KR" sz="2000" b="1">
                <a:latin typeface="+mn-ea"/>
              </a:rPr>
              <a:t>Program</a:t>
            </a:r>
            <a:r>
              <a:rPr lang="ko-KR" altLang="en-US" sz="2000" b="1">
                <a:latin typeface="+mn-ea"/>
              </a:rPr>
              <a:t>을 작성하시오</a:t>
            </a:r>
            <a:endParaRPr lang="ko-KR" altLang="en-US" sz="2200" b="1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74BE4-E46B-4C7F-4D77-0A76E493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6" y="2086602"/>
            <a:ext cx="3215818" cy="31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수행평가 </a:t>
            </a:r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9413" y="1152530"/>
            <a:ext cx="12282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/>
              <a:t>문제 분석</a:t>
            </a:r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입출력</a:t>
            </a:r>
            <a:endParaRPr lang="en-US" altLang="ko-KR" sz="2200" b="1"/>
          </a:p>
          <a:p>
            <a:pPr lvl="2"/>
            <a:r>
              <a:rPr lang="en-US" altLang="ko-KR" sz="2200" b="1"/>
              <a:t>person[][] - String		// </a:t>
            </a:r>
            <a:r>
              <a:rPr lang="ko-KR" altLang="en-US" sz="2200" b="1"/>
              <a:t>사용자번호</a:t>
            </a:r>
            <a:r>
              <a:rPr lang="en-US" altLang="ko-KR" sz="2200" b="1"/>
              <a:t>, </a:t>
            </a:r>
            <a:r>
              <a:rPr lang="ko-KR" altLang="en-US" sz="2200" b="1"/>
              <a:t>이름</a:t>
            </a:r>
            <a:r>
              <a:rPr lang="en-US" altLang="ko-KR" sz="2200" b="1"/>
              <a:t>, </a:t>
            </a:r>
            <a:r>
              <a:rPr lang="ko-KR" altLang="en-US" sz="2200" b="1"/>
              <a:t>세대수</a:t>
            </a:r>
            <a:r>
              <a:rPr lang="en-US" altLang="ko-KR" sz="2200" b="1"/>
              <a:t>, </a:t>
            </a:r>
            <a:r>
              <a:rPr lang="ko-KR" altLang="en-US" sz="2200" b="1"/>
              <a:t>전기사용량</a:t>
            </a:r>
            <a:endParaRPr lang="en-US" altLang="ko-KR" sz="2200" b="1"/>
          </a:p>
          <a:p>
            <a:pPr lvl="2"/>
            <a:r>
              <a:rPr lang="en-US" altLang="ko-KR" sz="2200" b="1"/>
              <a:t>data[][]    - int		// </a:t>
            </a:r>
            <a:r>
              <a:rPr lang="ko-KR" altLang="en-US" sz="2200" b="1"/>
              <a:t>기본요금</a:t>
            </a:r>
            <a:r>
              <a:rPr lang="en-US" altLang="ko-KR" sz="2200" b="1"/>
              <a:t>, </a:t>
            </a:r>
            <a:r>
              <a:rPr lang="ko-KR" altLang="en-US" sz="2200" b="1"/>
              <a:t>사용요금</a:t>
            </a:r>
            <a:r>
              <a:rPr lang="en-US" altLang="ko-KR" sz="2200" b="1"/>
              <a:t>, </a:t>
            </a:r>
            <a:r>
              <a:rPr lang="ko-KR" altLang="en-US" sz="2200" b="1"/>
              <a:t>부가가치세</a:t>
            </a:r>
            <a:r>
              <a:rPr lang="en-US" altLang="ko-KR" sz="2200" b="1"/>
              <a:t>, </a:t>
            </a:r>
            <a:r>
              <a:rPr lang="ko-KR" altLang="en-US" sz="2200" b="1"/>
              <a:t>전력기금</a:t>
            </a:r>
            <a:r>
              <a:rPr lang="en-US" altLang="ko-KR" sz="2200" b="1"/>
              <a:t>, </a:t>
            </a:r>
            <a:r>
              <a:rPr lang="ko-KR" altLang="en-US" sz="2200" b="1"/>
              <a:t>사용금액</a:t>
            </a:r>
            <a:endParaRPr lang="en-US" altLang="ko-KR" sz="2200" b="1"/>
          </a:p>
          <a:p>
            <a:pPr lvl="1"/>
            <a:endParaRPr lang="en-US" altLang="ko-KR" sz="2200" b="1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/>
              <a:t>계산 방법</a:t>
            </a:r>
            <a:endParaRPr lang="en-US" altLang="ko-KR" sz="2200" b="1"/>
          </a:p>
          <a:p>
            <a:pPr lvl="2"/>
            <a:r>
              <a:rPr lang="en-US" altLang="ko-KR" sz="2200" b="1"/>
              <a:t>1. </a:t>
            </a:r>
            <a:r>
              <a:rPr lang="ko-KR" altLang="en-US" sz="2200" b="1"/>
              <a:t>사용자 정보를 입력 받는다</a:t>
            </a:r>
            <a:r>
              <a:rPr lang="en-US" altLang="ko-KR" sz="2200" b="1"/>
              <a:t>.</a:t>
            </a:r>
          </a:p>
          <a:p>
            <a:pPr lvl="2"/>
            <a:r>
              <a:rPr lang="en-US" altLang="ko-KR" sz="2200" b="1"/>
              <a:t>2. </a:t>
            </a:r>
            <a:r>
              <a:rPr lang="ko-KR" altLang="en-US" sz="2200" b="1"/>
              <a:t>입력받은 정보에 기본요금</a:t>
            </a:r>
            <a:r>
              <a:rPr lang="en-US" altLang="ko-KR" sz="2200" b="1"/>
              <a:t>, </a:t>
            </a:r>
            <a:r>
              <a:rPr lang="ko-KR" altLang="en-US" sz="2200" b="1"/>
              <a:t>사용요금</a:t>
            </a:r>
            <a:r>
              <a:rPr lang="en-US" altLang="ko-KR" sz="2200" b="1"/>
              <a:t>, </a:t>
            </a:r>
            <a:r>
              <a:rPr lang="ko-KR" altLang="en-US" sz="2200" b="1"/>
              <a:t>부가가치세</a:t>
            </a:r>
            <a:r>
              <a:rPr lang="en-US" altLang="ko-KR" sz="2200" b="1"/>
              <a:t>, </a:t>
            </a:r>
            <a:r>
              <a:rPr lang="ko-KR" altLang="en-US" sz="2200" b="1"/>
              <a:t>전력기금</a:t>
            </a:r>
            <a:r>
              <a:rPr lang="en-US" altLang="ko-KR" sz="2200" b="1"/>
              <a:t>, </a:t>
            </a:r>
            <a:r>
              <a:rPr lang="ko-KR" altLang="en-US" sz="2200" b="1"/>
              <a:t>사용금액을 계산한다</a:t>
            </a:r>
            <a:r>
              <a:rPr lang="en-US" altLang="ko-KR" sz="2200" b="1"/>
              <a:t>.</a:t>
            </a:r>
          </a:p>
          <a:p>
            <a:pPr lvl="2"/>
            <a:r>
              <a:rPr lang="en-US" altLang="ko-KR" sz="1600" b="1" u="sng"/>
              <a:t>-&gt; </a:t>
            </a:r>
            <a:r>
              <a:rPr lang="ko-KR" altLang="en-US" sz="1600" b="1" u="sng"/>
              <a:t>세부 계산은 프로그램 </a:t>
            </a:r>
            <a:r>
              <a:rPr lang="en-US" altLang="ko-KR" sz="1600" b="1" u="sng"/>
              <a:t>Processing</a:t>
            </a:r>
            <a:r>
              <a:rPr lang="ko-KR" altLang="en-US" sz="1600" b="1" u="sng"/>
              <a:t> 참고</a:t>
            </a:r>
            <a:endParaRPr lang="en-US" altLang="ko-KR" sz="2200" b="1" u="sng"/>
          </a:p>
          <a:p>
            <a:pPr lvl="2"/>
            <a:r>
              <a:rPr lang="en-US" altLang="ko-KR" sz="2200" b="1"/>
              <a:t>3. </a:t>
            </a:r>
            <a:r>
              <a:rPr lang="ko-KR" altLang="en-US" sz="2200" b="1"/>
              <a:t>전체 결과를 버블정렬을 통해 요금이 높은순으로 정렬한다</a:t>
            </a:r>
            <a:r>
              <a:rPr lang="en-US" altLang="ko-KR" sz="22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0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Main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301D-1986-C756-F46C-48EB667F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73766"/>
            <a:ext cx="12192000" cy="51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Input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301D-1986-C756-F46C-48EB667F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75894"/>
            <a:ext cx="7744371" cy="53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8" y="234778"/>
            <a:ext cx="127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Proccessing </a:t>
            </a:r>
            <a:r>
              <a:rPr lang="en-US" altLang="ko-KR" sz="2400"/>
              <a:t>(</a:t>
            </a:r>
            <a:r>
              <a:rPr lang="ko-KR" altLang="en-US" sz="2400"/>
              <a:t>기본요금</a:t>
            </a:r>
            <a:r>
              <a:rPr lang="en-US" altLang="ko-KR" sz="2400"/>
              <a:t>, </a:t>
            </a:r>
            <a:r>
              <a:rPr lang="ko-KR" altLang="en-US" sz="2400"/>
              <a:t>부가가치세</a:t>
            </a:r>
            <a:r>
              <a:rPr lang="en-US" altLang="ko-KR" sz="2400"/>
              <a:t>, </a:t>
            </a:r>
            <a:r>
              <a:rPr lang="ko-KR" altLang="en-US" sz="2400"/>
              <a:t>전력기금</a:t>
            </a:r>
            <a:r>
              <a:rPr lang="en-US" altLang="ko-KR" sz="2400"/>
              <a:t>, </a:t>
            </a:r>
            <a:r>
              <a:rPr lang="ko-KR" altLang="en-US" sz="2400"/>
              <a:t>사용금액</a:t>
            </a:r>
            <a:r>
              <a:rPr lang="en-US" altLang="ko-KR" sz="2400"/>
              <a:t>)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301D-1986-C756-F46C-48EB667F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75894"/>
            <a:ext cx="6031325" cy="5372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ABAF9E-A752-FAA0-155B-63FB1E3A7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12"/>
          <a:stretch/>
        </p:blipFill>
        <p:spPr>
          <a:xfrm>
            <a:off x="3781327" y="1013100"/>
            <a:ext cx="6521689" cy="53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8" y="234778"/>
            <a:ext cx="107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Proccessing </a:t>
            </a:r>
            <a:r>
              <a:rPr lang="en-US" altLang="ko-KR" sz="2400"/>
              <a:t>(</a:t>
            </a:r>
            <a:r>
              <a:rPr lang="ko-KR" altLang="en-US" sz="2400"/>
              <a:t>사용요금</a:t>
            </a:r>
            <a:r>
              <a:rPr lang="en-US" altLang="ko-KR" sz="2400"/>
              <a:t>)</a:t>
            </a:r>
            <a:endParaRPr lang="ko-KR" altLang="en-US" sz="3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A2F07-7AA0-F5E8-EDF8-A7481C4F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120"/>
            <a:ext cx="12192000" cy="53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5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Output</a:t>
            </a:r>
            <a:endParaRPr lang="ko-KR" altLang="en-US" sz="3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301D-1986-C756-F46C-48EB667F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73766"/>
            <a:ext cx="6969956" cy="51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출력창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ED5C921-211B-AEC0-DD26-7B34EA1C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966"/>
            <a:ext cx="3144129" cy="4705122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0E4A24C-CB5D-1D9D-0EE1-502BFF0C5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29" y="993377"/>
            <a:ext cx="3339764" cy="4704711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5767F83-E674-57BF-C5AB-8C088FF9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93" y="992966"/>
            <a:ext cx="3265018" cy="3501113"/>
          </a:xfrm>
          <a:prstGeom prst="rect">
            <a:avLst/>
          </a:prstGeom>
        </p:spPr>
      </p:pic>
      <p:pic>
        <p:nvPicPr>
          <p:cNvPr id="11" name="그림 10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18F3C54-DA06-3936-91C0-42BC7A6AF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48" y="4634839"/>
            <a:ext cx="5573151" cy="2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146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225</cp:revision>
  <dcterms:created xsi:type="dcterms:W3CDTF">2023-09-03T09:11:18Z</dcterms:created>
  <dcterms:modified xsi:type="dcterms:W3CDTF">2023-12-06T02:13:23Z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