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364" r:id="rId2"/>
    <p:sldId id="1369" r:id="rId3"/>
    <p:sldId id="1370" r:id="rId4"/>
    <p:sldId id="1371" r:id="rId5"/>
    <p:sldId id="1372" r:id="rId6"/>
    <p:sldId id="1373" r:id="rId7"/>
    <p:sldId id="1374" r:id="rId8"/>
    <p:sldId id="1375" r:id="rId9"/>
    <p:sldId id="1376" r:id="rId10"/>
    <p:sldId id="1377" r:id="rId11"/>
    <p:sldId id="1378" r:id="rId12"/>
    <p:sldId id="1379" r:id="rId13"/>
    <p:sldId id="1380" r:id="rId14"/>
    <p:sldId id="1381" r:id="rId15"/>
    <p:sldId id="1382" r:id="rId16"/>
    <p:sldId id="1383" r:id="rId17"/>
    <p:sldId id="1384" r:id="rId18"/>
    <p:sldId id="1385" r:id="rId19"/>
    <p:sldId id="1368" r:id="rId2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CCFF66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93" autoAdjust="0"/>
    <p:restoredTop sz="94718" autoAdjust="0"/>
  </p:normalViewPr>
  <p:slideViewPr>
    <p:cSldViewPr showGuides="1">
      <p:cViewPr varScale="1">
        <p:scale>
          <a:sx n="79" d="100"/>
          <a:sy n="79" d="100"/>
        </p:scale>
        <p:origin x="1498" y="82"/>
      </p:cViewPr>
      <p:guideLst>
        <p:guide orient="horz" pos="22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E0FDE95B-BC17-4BA6-806C-9232599774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3369437-BE95-4F6B-AD1B-5AF1696539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7A85FB4-28AA-4220-A760-B6C7493B4EB1}" type="slidenum">
              <a:rPr lang="en-US" altLang="ko-KR" sz="1200" smtClean="0"/>
              <a:pPr/>
              <a:t>12</a:t>
            </a:fld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243299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경복대학교 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3 </a:t>
            </a:r>
            <a:r>
              <a:rPr lang="ko-KR" altLang="en-US"/>
              <a:t>장 입출력 함수 실습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C81D-587F-443B-AC14-FEEF956E78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2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6327775"/>
            <a:ext cx="14382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29684" cy="762000"/>
          </a:xfrm>
          <a:solidFill>
            <a:srgbClr val="FFFF00"/>
          </a:solidFill>
        </p:spPr>
        <p:txBody>
          <a:bodyPr/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57158" y="1142984"/>
            <a:ext cx="8429684" cy="5000660"/>
          </a:xfrm>
        </p:spPr>
        <p:txBody>
          <a:bodyPr/>
          <a:lstStyle>
            <a:lvl1pPr>
              <a:spcBef>
                <a:spcPts val="0"/>
              </a:spcBef>
              <a:buFontTx/>
              <a:buBlip>
                <a:blip r:embed="rId3"/>
              </a:buBlip>
              <a:defRPr b="1"/>
            </a:lvl1pPr>
            <a:lvl2pPr>
              <a:spcBef>
                <a:spcPts val="0"/>
              </a:spcBef>
              <a:buFontTx/>
              <a:buBlip>
                <a:blip r:embed="rId3"/>
              </a:buBlip>
              <a:defRPr b="1"/>
            </a:lvl2pPr>
            <a:lvl3pPr>
              <a:spcBef>
                <a:spcPts val="0"/>
              </a:spcBef>
              <a:buFontTx/>
              <a:buBlip>
                <a:blip r:embed="rId3"/>
              </a:buBlip>
              <a:defRPr b="1"/>
            </a:lvl3pPr>
            <a:lvl4pPr>
              <a:spcBef>
                <a:spcPts val="0"/>
              </a:spcBef>
              <a:buFontTx/>
              <a:buBlip>
                <a:blip r:embed="rId3"/>
              </a:buBlip>
              <a:defRPr b="1"/>
            </a:lvl4pPr>
            <a:lvl5pPr>
              <a:spcBef>
                <a:spcPts val="0"/>
              </a:spcBef>
              <a:buFontTx/>
              <a:buBlip>
                <a:blip r:embed="rId3"/>
              </a:buBlip>
              <a:defRPr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214313" y="6248400"/>
            <a:ext cx="1905000" cy="457200"/>
          </a:xfrm>
        </p:spPr>
        <p:txBody>
          <a:bodyPr anchor="b"/>
          <a:lstStyle>
            <a:lvl1pPr algn="l">
              <a:defRPr/>
            </a:lvl1pPr>
          </a:lstStyle>
          <a:p>
            <a:pPr>
              <a:defRPr/>
            </a:pPr>
            <a:r>
              <a:rPr lang="ko-KR" altLang="en-US"/>
              <a:t>경복대학교 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3 </a:t>
            </a:r>
            <a:r>
              <a:rPr lang="ko-KR" altLang="en-US"/>
              <a:t>장 입출력 함수 실습</a:t>
            </a: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7096125" y="6248400"/>
            <a:ext cx="1905000" cy="4572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E087B94E-957C-414D-B299-56715FA20E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715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/>
            </a:lvl1pPr>
          </a:lstStyle>
          <a:p>
            <a:pPr>
              <a:defRPr/>
            </a:pPr>
            <a:r>
              <a:rPr lang="ko-KR" altLang="en-US"/>
              <a:t>경복대학교 </a:t>
            </a: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3 </a:t>
            </a:r>
            <a:r>
              <a:rPr lang="ko-KR" altLang="en-US"/>
              <a:t>장 입출력 함수 실습</a:t>
            </a: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pPr>
              <a:defRPr/>
            </a:pPr>
            <a:fld id="{70F9FB1B-870F-4983-87C5-EDB7A6D0AA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8" r:id="rId1"/>
    <p:sldLayoutId id="2147485309" r:id="rId2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기말 수행평가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경복대학교</a:t>
            </a:r>
            <a:endParaRPr lang="en-US" altLang="ko-KR" b="1" dirty="0" smtClean="0"/>
          </a:p>
          <a:p>
            <a:r>
              <a:rPr lang="ko-KR" altLang="en-US" b="1" dirty="0" smtClean="0"/>
              <a:t>소프트웨어융합과</a:t>
            </a:r>
            <a:endParaRPr lang="en-US" altLang="ko-KR" b="1" dirty="0" smtClean="0"/>
          </a:p>
          <a:p>
            <a:r>
              <a:rPr lang="ko-KR" altLang="en-US" b="1" dirty="0" smtClean="0"/>
              <a:t>배 희호 교수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전기 요금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 홀수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6147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입력으로 사용자 번호</a:t>
            </a:r>
            <a:r>
              <a:rPr lang="en-US" altLang="ko-KR" sz="2400" smtClean="0"/>
              <a:t>(bunho), </a:t>
            </a:r>
            <a:r>
              <a:rPr lang="ko-KR" altLang="en-US" sz="2400" smtClean="0"/>
              <a:t>이름</a:t>
            </a:r>
            <a:r>
              <a:rPr lang="en-US" altLang="ko-KR" sz="2400" smtClean="0"/>
              <a:t>(name), </a:t>
            </a:r>
            <a:r>
              <a:rPr lang="ko-KR" altLang="en-US" sz="2400" smtClean="0"/>
              <a:t>세대수</a:t>
            </a:r>
            <a:r>
              <a:rPr lang="en-US" altLang="ko-KR" sz="2400" smtClean="0"/>
              <a:t>, </a:t>
            </a:r>
            <a:r>
              <a:rPr lang="ko-KR" altLang="en-US" sz="2400" smtClean="0"/>
              <a:t>전기 사용량</a:t>
            </a:r>
            <a:r>
              <a:rPr lang="en-US" altLang="ko-KR" sz="2400" smtClean="0"/>
              <a:t>(used)</a:t>
            </a:r>
            <a:r>
              <a:rPr lang="ko-KR" altLang="en-US" sz="2400" smtClean="0"/>
              <a:t>을 </a:t>
            </a:r>
            <a:r>
              <a:rPr lang="en-US" altLang="ko-KR" sz="2400" smtClean="0"/>
              <a:t>Kw </a:t>
            </a:r>
            <a:r>
              <a:rPr lang="ko-KR" altLang="en-US" sz="2400" smtClean="0"/>
              <a:t>단위로 입력 받은 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아래의 처리 조건에 의하여 전기 요금을 계산하는 </a:t>
            </a:r>
            <a:r>
              <a:rPr lang="en-US" altLang="ko-KR" sz="2400" smtClean="0"/>
              <a:t>Program</a:t>
            </a:r>
            <a:r>
              <a:rPr lang="ko-KR" altLang="en-US" sz="2400" smtClean="0"/>
              <a:t>을 작성하시오</a:t>
            </a:r>
            <a:endParaRPr lang="en-US" altLang="ko-KR" sz="2400" smtClean="0"/>
          </a:p>
        </p:txBody>
      </p:sp>
      <p:pic>
        <p:nvPicPr>
          <p:cNvPr id="6148" name="Picture 8" descr="기계식전력량계 - 자재코리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2492375"/>
            <a:ext cx="33845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전기 요금</a:t>
            </a:r>
            <a:r>
              <a:rPr lang="en-US" altLang="ko-KR" dirty="0"/>
              <a:t>(</a:t>
            </a:r>
            <a:r>
              <a:rPr lang="ko-KR" altLang="en-US" dirty="0"/>
              <a:t>학번 홀수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7171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처리 조건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2400" smtClean="0"/>
              <a:t>Data</a:t>
            </a:r>
            <a:r>
              <a:rPr lang="ko-KR" altLang="en-US" sz="2400" smtClean="0"/>
              <a:t>는 최소 </a:t>
            </a:r>
            <a:r>
              <a:rPr lang="en-US" altLang="ko-KR" sz="2400" smtClean="0"/>
              <a:t>10</a:t>
            </a:r>
            <a:r>
              <a:rPr lang="ko-KR" altLang="en-US" sz="2400" smtClean="0"/>
              <a:t>개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사용자 번호는 </a:t>
            </a:r>
            <a:r>
              <a:rPr lang="en-US" altLang="ko-KR" sz="2400" smtClean="0"/>
              <a:t>5</a:t>
            </a:r>
            <a:r>
              <a:rPr lang="ko-KR" altLang="en-US" sz="2400" smtClean="0"/>
              <a:t>자리 숫자 코드로 구성  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사용량은 정수형 임 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세대수가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을 초과하는 경우는 사용량을 세대수로 나누어 정수값을 사용량으로 계산함 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기본요금 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사용 요금 </a:t>
            </a:r>
            <a:r>
              <a:rPr lang="en-US" altLang="ko-KR" sz="2400" smtClean="0"/>
              <a:t>= (</a:t>
            </a:r>
            <a:r>
              <a:rPr lang="ko-KR" altLang="en-US" sz="2400" smtClean="0"/>
              <a:t>사용량 * </a:t>
            </a:r>
            <a:r>
              <a:rPr lang="en-US" altLang="ko-KR" sz="2400" smtClean="0"/>
              <a:t>Kw</a:t>
            </a:r>
            <a:r>
              <a:rPr lang="ko-KR" altLang="en-US" sz="2400" smtClean="0"/>
              <a:t>당 사용 요금</a:t>
            </a:r>
            <a:r>
              <a:rPr lang="en-US" altLang="ko-KR" sz="2400" smtClean="0"/>
              <a:t>)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부가가치세 </a:t>
            </a:r>
            <a:r>
              <a:rPr lang="en-US" altLang="ko-KR" sz="2400" smtClean="0"/>
              <a:t>: (</a:t>
            </a:r>
            <a:r>
              <a:rPr lang="ko-KR" altLang="en-US" sz="2400" smtClean="0"/>
              <a:t>기본요금 </a:t>
            </a:r>
            <a:r>
              <a:rPr lang="en-US" altLang="ko-KR" sz="2400" smtClean="0"/>
              <a:t>+ </a:t>
            </a:r>
            <a:r>
              <a:rPr lang="ko-KR" altLang="en-US" sz="2400" smtClean="0"/>
              <a:t>사용 요금</a:t>
            </a:r>
            <a:r>
              <a:rPr lang="en-US" altLang="ko-KR" sz="2400" smtClean="0"/>
              <a:t>)</a:t>
            </a:r>
            <a:r>
              <a:rPr lang="ko-KR" altLang="en-US" sz="2400" smtClean="0"/>
              <a:t>의 </a:t>
            </a:r>
            <a:r>
              <a:rPr lang="en-US" altLang="ko-KR" sz="2400" smtClean="0"/>
              <a:t>10%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전력 기금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사용 요금의 </a:t>
            </a:r>
            <a:r>
              <a:rPr lang="en-US" altLang="ko-KR" sz="2400" smtClean="0"/>
              <a:t>3.7%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납부 요금 </a:t>
            </a:r>
            <a:r>
              <a:rPr lang="en-US" altLang="ko-KR" sz="2400" smtClean="0"/>
              <a:t>= </a:t>
            </a:r>
            <a:r>
              <a:rPr lang="ko-KR" altLang="en-US" sz="2400" smtClean="0"/>
              <a:t>기본 요금 </a:t>
            </a:r>
            <a:r>
              <a:rPr lang="en-US" altLang="ko-KR" sz="2400" smtClean="0"/>
              <a:t>+ </a:t>
            </a:r>
            <a:r>
              <a:rPr lang="ko-KR" altLang="en-US" sz="2400" smtClean="0"/>
              <a:t>사용 요금 </a:t>
            </a:r>
            <a:r>
              <a:rPr lang="en-US" altLang="ko-KR" sz="2400" smtClean="0"/>
              <a:t>+ </a:t>
            </a:r>
            <a:r>
              <a:rPr lang="ko-KR" altLang="en-US" sz="2400" smtClean="0"/>
              <a:t>세금 </a:t>
            </a:r>
            <a:r>
              <a:rPr lang="en-US" altLang="ko-KR" sz="2400" smtClean="0"/>
              <a:t>+ </a:t>
            </a:r>
            <a:r>
              <a:rPr lang="ko-KR" altLang="en-US" sz="2400" smtClean="0"/>
              <a:t>전력 기금 </a:t>
            </a:r>
            <a:r>
              <a:rPr lang="en-US" altLang="ko-KR" sz="2400" smtClean="0"/>
              <a:t>(10</a:t>
            </a:r>
            <a:r>
              <a:rPr lang="ko-KR" altLang="en-US" sz="2400" smtClean="0"/>
              <a:t>원 미만 절사</a:t>
            </a:r>
            <a:r>
              <a:rPr lang="en-US" altLang="ko-KR" sz="2400" smtClean="0"/>
              <a:t>)</a:t>
            </a:r>
            <a:endParaRPr lang="ko-KR" altLang="en-US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모든 계산에 세대수를 곱함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출력 시 전기 요금이 많은 순서로 출력 </a:t>
            </a:r>
            <a:r>
              <a:rPr lang="en-US" altLang="ko-KR" sz="2400" smtClean="0"/>
              <a:t>(</a:t>
            </a:r>
            <a:r>
              <a:rPr lang="ko-KR" altLang="en-US" sz="2400" smtClean="0"/>
              <a:t>보너스 점수</a:t>
            </a:r>
            <a:r>
              <a:rPr lang="en-US" altLang="ko-KR" sz="2400" smtClean="0"/>
              <a:t>)</a:t>
            </a:r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ko-KR" altLang="en-US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ko-KR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5782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전기 요금</a:t>
            </a:r>
            <a:r>
              <a:rPr lang="en-US" altLang="ko-KR" dirty="0"/>
              <a:t>(</a:t>
            </a:r>
            <a:r>
              <a:rPr lang="ko-KR" altLang="en-US" dirty="0"/>
              <a:t>학번 홀수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8195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ko-KR" altLang="en-US" sz="2400" smtClean="0"/>
              <a:t>기본 요금 산정 기준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0113" y="1628775"/>
          <a:ext cx="7416800" cy="3173410"/>
        </p:xfrm>
        <a:graphic>
          <a:graphicData uri="http://schemas.openxmlformats.org/drawingml/2006/table">
            <a:tbl>
              <a:tblPr/>
              <a:tblGrid>
                <a:gridCol w="3626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6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전력 사용량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사용량 요금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1,370</a:t>
                      </a: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초과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1,820</a:t>
                      </a: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초과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2,430</a:t>
                      </a: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300kw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초과 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400</a:t>
                      </a: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kw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 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4,420</a:t>
                      </a: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6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400kw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초과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500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7,410</a:t>
                      </a: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69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500kw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초과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12,750</a:t>
                      </a: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전기 요금</a:t>
            </a:r>
            <a:r>
              <a:rPr lang="en-US" altLang="ko-KR" dirty="0"/>
              <a:t>(</a:t>
            </a:r>
            <a:r>
              <a:rPr lang="ko-KR" altLang="en-US" dirty="0"/>
              <a:t>학번 홀수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10243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2400" smtClean="0"/>
              <a:t>Kw</a:t>
            </a:r>
            <a:r>
              <a:rPr lang="ko-KR" altLang="en-US" sz="2400" smtClean="0"/>
              <a:t>당 사용 요금 조견표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0113" y="1628775"/>
          <a:ext cx="7416800" cy="3173410"/>
        </p:xfrm>
        <a:graphic>
          <a:graphicData uri="http://schemas.openxmlformats.org/drawingml/2006/table">
            <a:tbl>
              <a:tblPr/>
              <a:tblGrid>
                <a:gridCol w="3626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6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전력 사용량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사용량 요금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55.1</a:t>
                      </a: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초과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113.8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초과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168.3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300kw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초과 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400</a:t>
                      </a: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kw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 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248.6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6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400kw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초과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500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kw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366.4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69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500kw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643.9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전기 요금</a:t>
            </a:r>
            <a:r>
              <a:rPr lang="en-US" altLang="ko-KR" dirty="0"/>
              <a:t>(</a:t>
            </a:r>
            <a:r>
              <a:rPr lang="ko-KR" altLang="en-US" dirty="0"/>
              <a:t>학번 홀수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defRPr/>
            </a:pPr>
            <a:r>
              <a:rPr lang="ko-KR" altLang="en-US" sz="2400" dirty="0" smtClean="0"/>
              <a:t>세대수가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이면서 한달 간 </a:t>
            </a:r>
            <a:r>
              <a:rPr lang="en-US" altLang="ko-KR" sz="2400" dirty="0" smtClean="0"/>
              <a:t>390Kw</a:t>
            </a:r>
            <a:r>
              <a:rPr lang="ko-KR" altLang="en-US" sz="2400" dirty="0" smtClean="0"/>
              <a:t>의 전력을 사용하면 </a:t>
            </a:r>
          </a:p>
          <a:p>
            <a:pPr lvl="1">
              <a:defRPr/>
            </a:pPr>
            <a:r>
              <a:rPr lang="ko-KR" altLang="en-US" sz="2400" dirty="0" smtClean="0"/>
              <a:t>기본 요금 </a:t>
            </a:r>
            <a:r>
              <a:rPr lang="en-US" altLang="ko-KR" sz="2400" dirty="0" smtClean="0"/>
              <a:t>: 4,420</a:t>
            </a:r>
            <a:r>
              <a:rPr lang="ko-KR" altLang="en-US" sz="2400" dirty="0" smtClean="0"/>
              <a:t>원 </a:t>
            </a:r>
          </a:p>
          <a:p>
            <a:pPr lvl="1">
              <a:defRPr/>
            </a:pPr>
            <a:r>
              <a:rPr lang="en-US" altLang="ko-KR" sz="2400" dirty="0" smtClean="0"/>
              <a:t>100Kw </a:t>
            </a:r>
            <a:r>
              <a:rPr lang="ko-KR" altLang="en-US" sz="2400" dirty="0" smtClean="0"/>
              <a:t>이상을 사용하였으므로 </a:t>
            </a:r>
            <a:r>
              <a:rPr lang="en-US" altLang="ko-KR" sz="2400" dirty="0" smtClean="0"/>
              <a:t>100Kw</a:t>
            </a:r>
            <a:r>
              <a:rPr lang="ko-KR" altLang="en-US" sz="2400" dirty="0" smtClean="0"/>
              <a:t>까지는 </a:t>
            </a:r>
            <a:r>
              <a:rPr lang="en-US" altLang="ko-KR" sz="2400" dirty="0" smtClean="0"/>
              <a:t>55.1</a:t>
            </a:r>
            <a:r>
              <a:rPr lang="ko-KR" altLang="en-US" sz="2400" dirty="0" smtClean="0"/>
              <a:t>원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2400" dirty="0" smtClean="0"/>
              <a:t>       = 100 × 55.1 = 5,510</a:t>
            </a:r>
            <a:r>
              <a:rPr lang="ko-KR" altLang="en-US" sz="2400" dirty="0" smtClean="0"/>
              <a:t>원 </a:t>
            </a:r>
            <a:endParaRPr lang="en-US" altLang="ko-KR" sz="2400" dirty="0" smtClean="0"/>
          </a:p>
          <a:p>
            <a:pPr lvl="1">
              <a:defRPr/>
            </a:pPr>
            <a:r>
              <a:rPr lang="en-US" altLang="ko-KR" sz="2400" dirty="0" smtClean="0"/>
              <a:t>200Kw </a:t>
            </a:r>
            <a:r>
              <a:rPr lang="ko-KR" altLang="en-US" sz="2400" dirty="0" smtClean="0"/>
              <a:t>까지의 요금은 </a:t>
            </a:r>
            <a:r>
              <a:rPr lang="en-US" altLang="ko-KR" sz="2400" dirty="0" smtClean="0"/>
              <a:t>113.8</a:t>
            </a:r>
            <a:r>
              <a:rPr lang="ko-KR" altLang="en-US" sz="2400" dirty="0" smtClean="0"/>
              <a:t>원 </a:t>
            </a:r>
            <a:endParaRPr lang="en-US" altLang="ko-KR" sz="2400" dirty="0" smtClean="0"/>
          </a:p>
          <a:p>
            <a:pPr marL="400050" lvl="1" indent="0">
              <a:buFontTx/>
              <a:buNone/>
              <a:defRPr/>
            </a:pPr>
            <a:r>
              <a:rPr lang="en-US" altLang="ko-KR" sz="2400" dirty="0" smtClean="0"/>
              <a:t>        =  100 × 113.8 = 11,380</a:t>
            </a:r>
            <a:r>
              <a:rPr lang="ko-KR" altLang="en-US" sz="2400" dirty="0" smtClean="0"/>
              <a:t>원</a:t>
            </a:r>
            <a:endParaRPr lang="en-US" altLang="ko-KR" sz="2400" dirty="0" smtClean="0"/>
          </a:p>
          <a:p>
            <a:pPr lvl="1">
              <a:defRPr/>
            </a:pPr>
            <a:r>
              <a:rPr lang="en-US" altLang="ko-KR" sz="2400" dirty="0" smtClean="0"/>
              <a:t>300Kw </a:t>
            </a:r>
            <a:r>
              <a:rPr lang="ko-KR" altLang="en-US" sz="2400" dirty="0"/>
              <a:t>까지의 요금은 </a:t>
            </a:r>
            <a:r>
              <a:rPr lang="en-US" altLang="ko-KR" sz="2400" dirty="0" smtClean="0"/>
              <a:t>168.3</a:t>
            </a:r>
            <a:r>
              <a:rPr lang="ko-KR" altLang="en-US" sz="2400" dirty="0" smtClean="0"/>
              <a:t>원 </a:t>
            </a:r>
            <a:endParaRPr lang="en-US" altLang="ko-KR" sz="2400" dirty="0"/>
          </a:p>
          <a:p>
            <a:pPr marL="400050" lvl="1" indent="0">
              <a:buFontTx/>
              <a:buNone/>
              <a:defRPr/>
            </a:pPr>
            <a:r>
              <a:rPr lang="en-US" altLang="ko-KR" sz="2400" dirty="0"/>
              <a:t>        =  100 × </a:t>
            </a:r>
            <a:r>
              <a:rPr lang="en-US" altLang="ko-KR" sz="2400" dirty="0" smtClean="0"/>
              <a:t>168.3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16,830</a:t>
            </a:r>
            <a:r>
              <a:rPr lang="ko-KR" altLang="en-US" sz="2400" dirty="0" smtClean="0"/>
              <a:t>원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400" dirty="0" smtClean="0"/>
              <a:t>나머지 </a:t>
            </a:r>
            <a:r>
              <a:rPr lang="en-US" altLang="ko-KR" sz="2400" dirty="0" smtClean="0"/>
              <a:t>90Kw</a:t>
            </a:r>
            <a:r>
              <a:rPr lang="ko-KR" altLang="en-US" sz="2400" dirty="0" smtClean="0"/>
              <a:t>의 </a:t>
            </a:r>
            <a:r>
              <a:rPr lang="ko-KR" altLang="en-US" sz="2400" dirty="0"/>
              <a:t>요금은 </a:t>
            </a:r>
            <a:r>
              <a:rPr lang="en-US" altLang="ko-KR" sz="2400" dirty="0" smtClean="0"/>
              <a:t>248.6</a:t>
            </a:r>
            <a:r>
              <a:rPr lang="ko-KR" altLang="en-US" sz="2400" dirty="0" smtClean="0"/>
              <a:t>원 </a:t>
            </a:r>
            <a:endParaRPr lang="en-US" altLang="ko-KR" sz="2400" dirty="0"/>
          </a:p>
          <a:p>
            <a:pPr marL="400050" lvl="1" indent="0">
              <a:buFontTx/>
              <a:buNone/>
              <a:defRPr/>
            </a:pPr>
            <a:r>
              <a:rPr lang="en-US" altLang="ko-KR" sz="2400" dirty="0"/>
              <a:t>        =  </a:t>
            </a:r>
            <a:r>
              <a:rPr lang="en-US" altLang="ko-KR" sz="2400" dirty="0" smtClean="0"/>
              <a:t>90 </a:t>
            </a:r>
            <a:r>
              <a:rPr lang="en-US" altLang="ko-KR" sz="2400" dirty="0"/>
              <a:t>× </a:t>
            </a:r>
            <a:r>
              <a:rPr lang="en-US" altLang="ko-KR" sz="2400" dirty="0" smtClean="0"/>
              <a:t>248.6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22,374</a:t>
            </a:r>
            <a:r>
              <a:rPr lang="ko-KR" altLang="en-US" sz="2400" dirty="0" smtClean="0"/>
              <a:t>원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400" dirty="0" smtClean="0"/>
              <a:t>사용 요금 </a:t>
            </a:r>
            <a:r>
              <a:rPr lang="en-US" altLang="ko-KR" sz="2400" dirty="0" smtClean="0"/>
              <a:t>= 5,510 + 11,380 + 16,830 + 22,374</a:t>
            </a:r>
            <a:endParaRPr lang="en-US" altLang="ko-KR" sz="2400" dirty="0"/>
          </a:p>
          <a:p>
            <a:pPr marL="400050" lvl="1" indent="0">
              <a:buFontTx/>
              <a:buNone/>
              <a:defRPr/>
            </a:pPr>
            <a:r>
              <a:rPr lang="en-US" altLang="ko-KR" sz="2400" dirty="0"/>
              <a:t>        =  </a:t>
            </a:r>
            <a:r>
              <a:rPr lang="en-US" altLang="ko-KR" sz="2400" dirty="0" smtClean="0"/>
              <a:t>56,094 + 4,420</a:t>
            </a:r>
            <a:r>
              <a:rPr lang="ko-KR" altLang="en-US" sz="2400" dirty="0" smtClean="0"/>
              <a:t>원 </a:t>
            </a:r>
            <a:r>
              <a:rPr lang="en-US" altLang="ko-KR" sz="2400" dirty="0" smtClean="0"/>
              <a:t>= 60,514 </a:t>
            </a:r>
            <a:r>
              <a:rPr lang="ko-KR" altLang="en-US" sz="2400" dirty="0" smtClean="0"/>
              <a:t>원</a:t>
            </a:r>
          </a:p>
          <a:p>
            <a:pPr lvl="1">
              <a:defRPr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6375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전기 요금</a:t>
            </a:r>
            <a:r>
              <a:rPr lang="en-US" altLang="ko-KR" dirty="0"/>
              <a:t>(</a:t>
            </a:r>
            <a:r>
              <a:rPr lang="ko-KR" altLang="en-US" dirty="0"/>
              <a:t>학번 홀수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세대수가 </a:t>
            </a:r>
            <a:r>
              <a:rPr lang="en-US" altLang="ko-KR" sz="2400" dirty="0"/>
              <a:t>1</a:t>
            </a:r>
            <a:r>
              <a:rPr lang="ko-KR" altLang="en-US" sz="2400" dirty="0"/>
              <a:t>이면서 한달 </a:t>
            </a:r>
            <a:r>
              <a:rPr lang="ko-KR" altLang="en-US" sz="2400" dirty="0" smtClean="0"/>
              <a:t>간 </a:t>
            </a:r>
            <a:r>
              <a:rPr lang="en-US" altLang="ko-KR" sz="2400" dirty="0" smtClean="0"/>
              <a:t>390Kw</a:t>
            </a:r>
            <a:r>
              <a:rPr lang="ko-KR" altLang="en-US" sz="2400" dirty="0" smtClean="0"/>
              <a:t>의 전력을 사용하면 </a:t>
            </a:r>
          </a:p>
          <a:p>
            <a:pPr lvl="1">
              <a:defRPr/>
            </a:pPr>
            <a:r>
              <a:rPr lang="ko-KR" altLang="en-US" sz="2400" dirty="0" smtClean="0"/>
              <a:t>부가 가치세 </a:t>
            </a:r>
            <a:r>
              <a:rPr lang="en-US" altLang="ko-KR" sz="2400" dirty="0" smtClean="0"/>
              <a:t>(10%) 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2400" dirty="0" smtClean="0"/>
              <a:t>      = 60,514 * 10 / 100 = 6,051</a:t>
            </a:r>
          </a:p>
          <a:p>
            <a:pPr lvl="1">
              <a:defRPr/>
            </a:pPr>
            <a:r>
              <a:rPr lang="ko-KR" altLang="en-US" sz="2400" dirty="0" smtClean="0"/>
              <a:t>전력 기금  </a:t>
            </a:r>
            <a:r>
              <a:rPr lang="en-US" altLang="ko-KR" sz="2400" dirty="0" smtClean="0"/>
              <a:t>(3.7%) </a:t>
            </a:r>
            <a:endParaRPr lang="en-US" altLang="ko-KR" sz="2400" dirty="0"/>
          </a:p>
          <a:p>
            <a:pPr marL="400050" lvl="1" indent="0">
              <a:buFontTx/>
              <a:buNone/>
              <a:defRPr/>
            </a:pPr>
            <a:r>
              <a:rPr lang="en-US" altLang="ko-KR" sz="2400" dirty="0"/>
              <a:t>      = 60,514 * </a:t>
            </a:r>
            <a:r>
              <a:rPr lang="en-US" altLang="ko-KR" sz="2400" dirty="0" smtClean="0"/>
              <a:t>3.7 </a:t>
            </a:r>
            <a:r>
              <a:rPr lang="en-US" altLang="ko-KR" sz="2400" dirty="0"/>
              <a:t>/ 100 = </a:t>
            </a:r>
            <a:r>
              <a:rPr lang="en-US" altLang="ko-KR" sz="2400" dirty="0" smtClean="0"/>
              <a:t>2,239</a:t>
            </a:r>
          </a:p>
          <a:p>
            <a:pPr lvl="1">
              <a:defRPr/>
            </a:pPr>
            <a:r>
              <a:rPr lang="ko-KR" altLang="en-US" sz="2400" dirty="0" smtClean="0"/>
              <a:t>요금 합계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400050" lvl="1" indent="0">
              <a:buFontTx/>
              <a:buNone/>
              <a:defRPr/>
            </a:pPr>
            <a:r>
              <a:rPr lang="en-US" altLang="ko-KR" sz="2400" dirty="0"/>
              <a:t>      = </a:t>
            </a:r>
            <a:r>
              <a:rPr lang="en-US" altLang="ko-KR" sz="2400" dirty="0" smtClean="0"/>
              <a:t>4,420</a:t>
            </a:r>
            <a:r>
              <a:rPr lang="ko-KR" altLang="en-US" sz="2400" dirty="0" smtClean="0"/>
              <a:t>원</a:t>
            </a:r>
            <a:r>
              <a:rPr lang="en-US" altLang="ko-KR" sz="2400" dirty="0" smtClean="0"/>
              <a:t> + 60,514</a:t>
            </a:r>
            <a:r>
              <a:rPr lang="ko-KR" altLang="en-US" sz="2400" dirty="0" smtClean="0"/>
              <a:t>원</a:t>
            </a:r>
            <a:r>
              <a:rPr lang="en-US" altLang="ko-KR" sz="2400" dirty="0" smtClean="0"/>
              <a:t> + 6,051</a:t>
            </a:r>
            <a:r>
              <a:rPr lang="ko-KR" altLang="en-US" sz="2400" dirty="0" smtClean="0"/>
              <a:t>원 </a:t>
            </a:r>
            <a:r>
              <a:rPr lang="en-US" altLang="ko-KR" sz="2400" dirty="0" smtClean="0"/>
              <a:t>+ 2,239</a:t>
            </a:r>
            <a:r>
              <a:rPr lang="ko-KR" altLang="en-US" sz="2400" dirty="0" smtClean="0"/>
              <a:t>원 </a:t>
            </a:r>
            <a:r>
              <a:rPr lang="en-US" altLang="ko-KR" sz="2400" dirty="0" smtClean="0"/>
              <a:t>= 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68,804 </a:t>
            </a:r>
            <a:r>
              <a:rPr lang="ko-KR" altLang="en-US" sz="2400" dirty="0" smtClean="0"/>
              <a:t>원</a:t>
            </a:r>
            <a:r>
              <a:rPr lang="en-US" altLang="ko-KR" sz="2400" dirty="0" smtClean="0"/>
              <a:t> </a:t>
            </a:r>
          </a:p>
          <a:p>
            <a:pPr lvl="1">
              <a:defRPr/>
            </a:pPr>
            <a:r>
              <a:rPr lang="ko-KR" altLang="en-US" sz="2400" dirty="0" smtClean="0"/>
              <a:t>청구 요금 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400050" lvl="1" indent="0">
              <a:buFontTx/>
              <a:buNone/>
              <a:defRPr/>
            </a:pPr>
            <a:r>
              <a:rPr lang="en-US" altLang="ko-KR" sz="2400" dirty="0"/>
              <a:t>      = </a:t>
            </a:r>
            <a:r>
              <a:rPr lang="en-US" altLang="ko-KR" sz="2400" dirty="0" smtClean="0"/>
              <a:t>68,800</a:t>
            </a:r>
            <a:r>
              <a:rPr lang="ko-KR" altLang="en-US" sz="2400" dirty="0" smtClean="0"/>
              <a:t>원 </a:t>
            </a:r>
            <a:r>
              <a:rPr lang="en-US" altLang="ko-KR" sz="2400" dirty="0" smtClean="0"/>
              <a:t>(10</a:t>
            </a:r>
            <a:r>
              <a:rPr lang="ko-KR" altLang="en-US" sz="2400" dirty="0" smtClean="0"/>
              <a:t>원 미만 </a:t>
            </a:r>
            <a:r>
              <a:rPr lang="ko-KR" altLang="en-US" sz="2400" dirty="0" err="1" smtClean="0"/>
              <a:t>절사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4820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전기 요금</a:t>
            </a:r>
            <a:r>
              <a:rPr lang="en-US" altLang="ko-KR" dirty="0"/>
              <a:t>(</a:t>
            </a:r>
            <a:r>
              <a:rPr lang="ko-KR" altLang="en-US" dirty="0"/>
              <a:t>학번 홀수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defRPr/>
            </a:pPr>
            <a:r>
              <a:rPr lang="ko-KR" altLang="en-US" sz="2400" dirty="0" smtClean="0"/>
              <a:t>세대수가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이면서 한달 간 </a:t>
            </a:r>
            <a:r>
              <a:rPr lang="en-US" altLang="ko-KR" sz="2400" dirty="0" smtClean="0"/>
              <a:t>390Kw</a:t>
            </a:r>
            <a:r>
              <a:rPr lang="ko-KR" altLang="en-US" sz="2400" dirty="0" smtClean="0"/>
              <a:t>의 전력을 사용하면 </a:t>
            </a:r>
            <a:endParaRPr lang="en-US" altLang="ko-KR" sz="2400" dirty="0" smtClean="0"/>
          </a:p>
          <a:p>
            <a:pPr lvl="1">
              <a:defRPr/>
            </a:pPr>
            <a:r>
              <a:rPr lang="ko-KR" altLang="en-US" sz="2400" dirty="0" smtClean="0"/>
              <a:t>사용량 </a:t>
            </a:r>
            <a:r>
              <a:rPr lang="en-US" altLang="ko-KR" sz="2400" dirty="0" smtClean="0"/>
              <a:t>= 390 / 2 = 195Kw</a:t>
            </a:r>
            <a:endParaRPr lang="ko-KR" altLang="en-US" sz="2400" dirty="0" smtClean="0"/>
          </a:p>
          <a:p>
            <a:pPr lvl="1">
              <a:defRPr/>
            </a:pPr>
            <a:r>
              <a:rPr lang="ko-KR" altLang="en-US" sz="2400" dirty="0" smtClean="0"/>
              <a:t>기본 요금 </a:t>
            </a:r>
            <a:r>
              <a:rPr lang="en-US" altLang="ko-KR" sz="2400" dirty="0" smtClean="0"/>
              <a:t>: 1,820</a:t>
            </a:r>
            <a:r>
              <a:rPr lang="ko-KR" altLang="en-US" sz="2400" dirty="0" smtClean="0"/>
              <a:t>원 </a:t>
            </a:r>
            <a:r>
              <a:rPr lang="en-US" altLang="ko-KR" sz="2400" dirty="0" smtClean="0"/>
              <a:t>* 2 =3,640</a:t>
            </a:r>
            <a:r>
              <a:rPr lang="ko-KR" altLang="en-US" sz="2400" dirty="0" smtClean="0"/>
              <a:t>원</a:t>
            </a:r>
          </a:p>
          <a:p>
            <a:pPr lvl="1">
              <a:defRPr/>
            </a:pPr>
            <a:r>
              <a:rPr lang="en-US" altLang="ko-KR" sz="2400" dirty="0" smtClean="0"/>
              <a:t>100Kw </a:t>
            </a:r>
            <a:r>
              <a:rPr lang="ko-KR" altLang="en-US" sz="2400" dirty="0" smtClean="0"/>
              <a:t>이상을 사용하였으므로 </a:t>
            </a:r>
            <a:r>
              <a:rPr lang="en-US" altLang="ko-KR" sz="2400" dirty="0" smtClean="0"/>
              <a:t>100Kw</a:t>
            </a:r>
            <a:r>
              <a:rPr lang="ko-KR" altLang="en-US" sz="2400" dirty="0" smtClean="0"/>
              <a:t>까지는 </a:t>
            </a:r>
            <a:r>
              <a:rPr lang="en-US" altLang="ko-KR" sz="2400" dirty="0" smtClean="0"/>
              <a:t>55.1</a:t>
            </a:r>
            <a:r>
              <a:rPr lang="ko-KR" altLang="en-US" sz="2400" dirty="0" smtClean="0"/>
              <a:t>원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2400" dirty="0" smtClean="0"/>
              <a:t>       = 100 × 55.1 = 5,510</a:t>
            </a:r>
            <a:r>
              <a:rPr lang="ko-KR" altLang="en-US" sz="2400" dirty="0" smtClean="0"/>
              <a:t>원 </a:t>
            </a:r>
            <a:endParaRPr lang="en-US" altLang="ko-KR" sz="2400" dirty="0" smtClean="0"/>
          </a:p>
          <a:p>
            <a:pPr lvl="1">
              <a:defRPr/>
            </a:pPr>
            <a:r>
              <a:rPr lang="ko-KR" altLang="en-US" sz="2400" dirty="0" smtClean="0"/>
              <a:t>나머지 </a:t>
            </a:r>
            <a:r>
              <a:rPr lang="en-US" altLang="ko-KR" sz="2400" dirty="0" smtClean="0"/>
              <a:t>85Kw</a:t>
            </a:r>
            <a:r>
              <a:rPr lang="ko-KR" altLang="en-US" sz="2400" dirty="0" smtClean="0"/>
              <a:t>의 </a:t>
            </a:r>
            <a:r>
              <a:rPr lang="ko-KR" altLang="en-US" sz="2400" dirty="0"/>
              <a:t>요금은 </a:t>
            </a:r>
            <a:r>
              <a:rPr lang="en-US" altLang="ko-KR" sz="2400" dirty="0" smtClean="0"/>
              <a:t>113.8</a:t>
            </a:r>
            <a:r>
              <a:rPr lang="ko-KR" altLang="en-US" sz="2400" dirty="0" smtClean="0"/>
              <a:t>원 </a:t>
            </a:r>
            <a:endParaRPr lang="en-US" altLang="ko-KR" sz="2400" dirty="0"/>
          </a:p>
          <a:p>
            <a:pPr marL="400050" lvl="1" indent="0">
              <a:buFontTx/>
              <a:buNone/>
              <a:defRPr/>
            </a:pPr>
            <a:r>
              <a:rPr lang="en-US" altLang="ko-KR" sz="2400" dirty="0"/>
              <a:t>        =  </a:t>
            </a:r>
            <a:r>
              <a:rPr lang="en-US" altLang="ko-KR" sz="2400" dirty="0" smtClean="0"/>
              <a:t>95 </a:t>
            </a:r>
            <a:r>
              <a:rPr lang="en-US" altLang="ko-KR" sz="2400" dirty="0"/>
              <a:t>× </a:t>
            </a:r>
            <a:r>
              <a:rPr lang="en-US" altLang="ko-KR" sz="2400" dirty="0" smtClean="0"/>
              <a:t>113.8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10,811</a:t>
            </a:r>
            <a:r>
              <a:rPr lang="ko-KR" altLang="en-US" sz="2400" dirty="0" smtClean="0"/>
              <a:t>원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400" dirty="0" smtClean="0"/>
              <a:t>사용 요금 </a:t>
            </a:r>
            <a:r>
              <a:rPr lang="en-US" altLang="ko-KR" sz="2400" dirty="0" smtClean="0"/>
              <a:t>= 5,510 + 10,811 = 16,321 * 2 = 32,642</a:t>
            </a:r>
            <a:r>
              <a:rPr lang="ko-KR" altLang="en-US" sz="2400" dirty="0" smtClean="0"/>
              <a:t>원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lvl="1">
              <a:defRPr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80495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전기 요금</a:t>
            </a:r>
            <a:r>
              <a:rPr lang="en-US" altLang="ko-KR" dirty="0"/>
              <a:t>(</a:t>
            </a:r>
            <a:r>
              <a:rPr lang="ko-KR" altLang="en-US" dirty="0"/>
              <a:t>학번 홀수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세대수가 </a:t>
            </a:r>
            <a:r>
              <a:rPr lang="en-US" altLang="ko-KR" sz="2400" dirty="0"/>
              <a:t>2</a:t>
            </a:r>
            <a:r>
              <a:rPr lang="ko-KR" altLang="en-US" sz="2400" dirty="0"/>
              <a:t>이면서 한달 </a:t>
            </a:r>
            <a:r>
              <a:rPr lang="ko-KR" altLang="en-US" sz="2400" dirty="0" smtClean="0"/>
              <a:t>간 </a:t>
            </a:r>
            <a:r>
              <a:rPr lang="en-US" altLang="ko-KR" sz="2400" dirty="0" smtClean="0"/>
              <a:t>390Kw</a:t>
            </a:r>
            <a:r>
              <a:rPr lang="ko-KR" altLang="en-US" sz="2400" dirty="0" smtClean="0"/>
              <a:t>의 전력을 사용하면 </a:t>
            </a:r>
          </a:p>
          <a:p>
            <a:pPr lvl="1">
              <a:defRPr/>
            </a:pPr>
            <a:r>
              <a:rPr lang="ko-KR" altLang="en-US" sz="2400" dirty="0" smtClean="0"/>
              <a:t>부가 가치세 </a:t>
            </a:r>
            <a:r>
              <a:rPr lang="en-US" altLang="ko-KR" sz="2400" dirty="0" smtClean="0"/>
              <a:t>(10%) 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2400" dirty="0" smtClean="0"/>
              <a:t>      = (</a:t>
            </a:r>
            <a:r>
              <a:rPr lang="en-US" altLang="ko-KR" sz="2400" dirty="0"/>
              <a:t>3,640</a:t>
            </a:r>
            <a:r>
              <a:rPr lang="en-US" altLang="ko-KR" sz="2400" dirty="0" smtClean="0"/>
              <a:t> + 32,642) * 10 / 100 = 3,628</a:t>
            </a:r>
          </a:p>
          <a:p>
            <a:pPr lvl="1">
              <a:defRPr/>
            </a:pPr>
            <a:r>
              <a:rPr lang="ko-KR" altLang="en-US" sz="2400" dirty="0" smtClean="0"/>
              <a:t>전력 기금  </a:t>
            </a:r>
            <a:r>
              <a:rPr lang="en-US" altLang="ko-KR" sz="2400" dirty="0" smtClean="0"/>
              <a:t>(3.7%) </a:t>
            </a:r>
            <a:endParaRPr lang="en-US" altLang="ko-KR" sz="2400" dirty="0"/>
          </a:p>
          <a:p>
            <a:pPr marL="400050" lvl="1" indent="0">
              <a:buFontTx/>
              <a:buNone/>
              <a:defRPr/>
            </a:pPr>
            <a:r>
              <a:rPr lang="en-US" altLang="ko-KR" sz="2400" dirty="0"/>
              <a:t>      = </a:t>
            </a:r>
            <a:r>
              <a:rPr lang="en-US" altLang="ko-KR" sz="2400" dirty="0" smtClean="0"/>
              <a:t>32,642 </a:t>
            </a:r>
            <a:r>
              <a:rPr lang="en-US" altLang="ko-KR" sz="2400" dirty="0"/>
              <a:t>* </a:t>
            </a:r>
            <a:r>
              <a:rPr lang="en-US" altLang="ko-KR" sz="2400" dirty="0" smtClean="0"/>
              <a:t>3.7 </a:t>
            </a:r>
            <a:r>
              <a:rPr lang="en-US" altLang="ko-KR" sz="2400" dirty="0"/>
              <a:t>/ 100 = </a:t>
            </a:r>
            <a:r>
              <a:rPr lang="en-US" altLang="ko-KR" sz="2400" dirty="0" smtClean="0"/>
              <a:t>1,207</a:t>
            </a:r>
          </a:p>
          <a:p>
            <a:pPr lvl="1">
              <a:defRPr/>
            </a:pPr>
            <a:r>
              <a:rPr lang="ko-KR" altLang="en-US" sz="2400" dirty="0" smtClean="0"/>
              <a:t>요금 합계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400050" lvl="1" indent="0">
              <a:buFontTx/>
              <a:buNone/>
              <a:defRPr/>
            </a:pPr>
            <a:r>
              <a:rPr lang="en-US" altLang="ko-KR" sz="2400" dirty="0"/>
              <a:t>   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3,640</a:t>
            </a:r>
            <a:r>
              <a:rPr lang="ko-KR" altLang="en-US" sz="2400" dirty="0" smtClean="0"/>
              <a:t>원</a:t>
            </a:r>
            <a:r>
              <a:rPr lang="en-US" altLang="ko-KR" sz="2400" dirty="0" smtClean="0"/>
              <a:t> + 32,642</a:t>
            </a:r>
            <a:r>
              <a:rPr lang="ko-KR" altLang="en-US" sz="2400" dirty="0" smtClean="0"/>
              <a:t>원</a:t>
            </a:r>
            <a:r>
              <a:rPr lang="en-US" altLang="ko-KR" sz="2400" dirty="0" smtClean="0"/>
              <a:t> + 3,628</a:t>
            </a:r>
            <a:r>
              <a:rPr lang="ko-KR" altLang="en-US" sz="2400" dirty="0" smtClean="0"/>
              <a:t>원 </a:t>
            </a:r>
            <a:r>
              <a:rPr lang="en-US" altLang="ko-KR" sz="2400" dirty="0" smtClean="0"/>
              <a:t>+1,207</a:t>
            </a:r>
            <a:r>
              <a:rPr lang="ko-KR" altLang="en-US" sz="2400" dirty="0" smtClean="0"/>
              <a:t>원 </a:t>
            </a:r>
            <a:r>
              <a:rPr lang="en-US" altLang="ko-KR" sz="2400" dirty="0" smtClean="0"/>
              <a:t>= 41,117 </a:t>
            </a:r>
            <a:r>
              <a:rPr lang="ko-KR" altLang="en-US" sz="2400" dirty="0" smtClean="0"/>
              <a:t>원</a:t>
            </a:r>
            <a:r>
              <a:rPr lang="en-US" altLang="ko-KR" sz="2400" dirty="0" smtClean="0"/>
              <a:t> </a:t>
            </a:r>
          </a:p>
          <a:p>
            <a:pPr lvl="1">
              <a:defRPr/>
            </a:pPr>
            <a:r>
              <a:rPr lang="ko-KR" altLang="en-US" sz="2400" dirty="0" smtClean="0"/>
              <a:t>청구 요금 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400050" lvl="1" indent="0">
              <a:buFontTx/>
              <a:buNone/>
              <a:defRPr/>
            </a:pPr>
            <a:r>
              <a:rPr lang="en-US" altLang="ko-KR" sz="2400" dirty="0"/>
              <a:t>      = </a:t>
            </a:r>
            <a:r>
              <a:rPr lang="en-US" altLang="ko-KR" sz="2400" dirty="0" smtClean="0"/>
              <a:t>41,110</a:t>
            </a:r>
            <a:r>
              <a:rPr lang="ko-KR" altLang="en-US" sz="2400" dirty="0" smtClean="0"/>
              <a:t>원 </a:t>
            </a:r>
            <a:r>
              <a:rPr lang="en-US" altLang="ko-KR" sz="2400" dirty="0" smtClean="0"/>
              <a:t>(10</a:t>
            </a:r>
            <a:r>
              <a:rPr lang="ko-KR" altLang="en-US" sz="2400" dirty="0" smtClean="0"/>
              <a:t>원 미만 </a:t>
            </a:r>
            <a:r>
              <a:rPr lang="ko-KR" altLang="en-US" sz="2400" dirty="0" err="1" smtClean="0"/>
              <a:t>절사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685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전기 요금</a:t>
            </a:r>
            <a:r>
              <a:rPr lang="en-US" altLang="ko-KR" dirty="0"/>
              <a:t>(</a:t>
            </a:r>
            <a:r>
              <a:rPr lang="ko-KR" altLang="en-US" dirty="0"/>
              <a:t>학번 홀수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pic>
        <p:nvPicPr>
          <p:cNvPr id="15363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341438"/>
            <a:ext cx="78200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3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수행평가</a:t>
            </a:r>
          </a:p>
        </p:txBody>
      </p:sp>
      <p:sp>
        <p:nvSpPr>
          <p:cNvPr id="717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dirty="0" smtClean="0"/>
              <a:t>제출 방법</a:t>
            </a:r>
            <a:endParaRPr lang="en-US" altLang="ko-KR" sz="2400" dirty="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dirty="0" err="1" smtClean="0"/>
              <a:t>실행화면을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캡쳐한</a:t>
            </a:r>
            <a:r>
              <a:rPr lang="ko-KR" altLang="en-US" sz="2400" dirty="0" smtClean="0"/>
              <a:t> 파일을 해당 폴더에 저장</a:t>
            </a:r>
            <a:endParaRPr lang="en-US" altLang="ko-KR" sz="2400" dirty="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dirty="0" smtClean="0"/>
              <a:t>폴더의 모든 파일을 압축할 것 </a:t>
            </a:r>
            <a:endParaRPr lang="en-US" altLang="ko-KR" sz="2400" dirty="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dirty="0" smtClean="0"/>
              <a:t>압축 시 파일 이름은 이름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학번</a:t>
            </a:r>
            <a:r>
              <a:rPr lang="en-US" altLang="ko-KR" sz="2400" dirty="0" smtClean="0"/>
              <a:t>.zip</a:t>
            </a:r>
            <a:r>
              <a:rPr lang="ko-KR" altLang="en-US" sz="2400" dirty="0" smtClean="0"/>
              <a:t>으로 할 것 </a:t>
            </a:r>
            <a:endParaRPr lang="en-US" altLang="ko-KR" sz="2400" dirty="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홍길동이면서 학번이 </a:t>
            </a:r>
            <a:r>
              <a:rPr lang="en-US" altLang="ko-KR" sz="2400" dirty="0" smtClean="0"/>
              <a:t>1602345</a:t>
            </a:r>
            <a:r>
              <a:rPr lang="ko-KR" altLang="en-US" sz="2400" dirty="0" smtClean="0"/>
              <a:t>이면 파일 이름을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수행</a:t>
            </a:r>
            <a:r>
              <a:rPr lang="en-US" altLang="ko-KR" sz="2400" dirty="0" smtClean="0"/>
              <a:t>2-</a:t>
            </a:r>
            <a:r>
              <a:rPr lang="ko-KR" altLang="en-US" sz="2400" dirty="0" smtClean="0"/>
              <a:t>홍길동</a:t>
            </a:r>
            <a:r>
              <a:rPr lang="en-US" altLang="ko-KR" sz="2400" dirty="0" smtClean="0"/>
              <a:t>-1602345.ZIP”</a:t>
            </a:r>
            <a:r>
              <a:rPr lang="ko-KR" altLang="en-US" sz="2400" dirty="0" smtClean="0"/>
              <a:t>으로 함 </a:t>
            </a:r>
          </a:p>
        </p:txBody>
      </p:sp>
    </p:spTree>
    <p:extLst>
      <p:ext uri="{BB962C8B-B14F-4D97-AF65-F5344CB8AC3E}">
        <p14:creationId xmlns:p14="http://schemas.microsoft.com/office/powerpoint/2010/main" val="10818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기말 수행평가 </a:t>
            </a:r>
          </a:p>
        </p:txBody>
      </p:sp>
      <p:sp>
        <p:nvSpPr>
          <p:cNvPr id="1331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평가 항목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2400" smtClean="0"/>
              <a:t>Data</a:t>
            </a:r>
            <a:r>
              <a:rPr lang="ko-KR" altLang="en-US" sz="2400" smtClean="0"/>
              <a:t>와</a:t>
            </a:r>
            <a:r>
              <a:rPr lang="en-US" altLang="ko-KR" sz="2400" smtClean="0"/>
              <a:t> Information</a:t>
            </a:r>
            <a:r>
              <a:rPr lang="ko-KR" altLang="en-US" sz="2400" smtClean="0"/>
              <a:t>을 정확하게</a:t>
            </a:r>
            <a:r>
              <a:rPr lang="en-US" altLang="ko-KR" sz="2400" smtClean="0"/>
              <a:t> </a:t>
            </a:r>
            <a:r>
              <a:rPr lang="ko-KR" altLang="en-US" sz="2400" smtClean="0"/>
              <a:t>구분하는가 </a:t>
            </a:r>
            <a:r>
              <a:rPr lang="en-US" altLang="ko-KR" sz="2400" smtClean="0"/>
              <a:t>? (10 </a:t>
            </a:r>
            <a:r>
              <a:rPr lang="ko-KR" altLang="en-US" sz="2400" smtClean="0"/>
              <a:t>점</a:t>
            </a:r>
            <a:r>
              <a:rPr lang="en-US" altLang="ko-KR" sz="2400" smtClean="0"/>
              <a:t>)</a:t>
            </a:r>
            <a:r>
              <a:rPr lang="ko-KR" altLang="en-US" sz="2400" smtClean="0"/>
              <a:t> 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2400" smtClean="0"/>
              <a:t>Data</a:t>
            </a:r>
            <a:r>
              <a:rPr lang="ko-KR" altLang="en-US" sz="2400" smtClean="0"/>
              <a:t>를</a:t>
            </a:r>
            <a:r>
              <a:rPr lang="en-US" altLang="ko-KR" sz="2400" smtClean="0"/>
              <a:t> </a:t>
            </a:r>
            <a:r>
              <a:rPr lang="ko-KR" altLang="en-US" sz="2400" smtClean="0"/>
              <a:t>초기화 또는 </a:t>
            </a:r>
            <a:r>
              <a:rPr lang="en-US" altLang="ko-KR" sz="2400" smtClean="0"/>
              <a:t>Keyboard</a:t>
            </a:r>
            <a:r>
              <a:rPr lang="ko-KR" altLang="en-US" sz="2400" smtClean="0"/>
              <a:t>에서 적절하게 구분하여 </a:t>
            </a:r>
            <a:r>
              <a:rPr lang="en-US" altLang="ko-KR" sz="2400" smtClean="0"/>
              <a:t>Data</a:t>
            </a:r>
            <a:r>
              <a:rPr lang="ko-KR" altLang="en-US" sz="2400" smtClean="0"/>
              <a:t>화 하였는가 </a:t>
            </a:r>
            <a:r>
              <a:rPr lang="en-US" altLang="ko-KR" sz="2400" smtClean="0"/>
              <a:t>? (10 </a:t>
            </a:r>
            <a:r>
              <a:rPr lang="ko-KR" altLang="en-US" sz="2400" smtClean="0"/>
              <a:t>점</a:t>
            </a:r>
            <a:r>
              <a:rPr lang="en-US" altLang="ko-KR" sz="2400" smtClean="0"/>
              <a:t>)</a:t>
            </a:r>
            <a:r>
              <a:rPr lang="ko-KR" altLang="en-US" sz="2400" smtClean="0"/>
              <a:t> 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입력</a:t>
            </a:r>
            <a:r>
              <a:rPr lang="en-US" altLang="ko-KR" sz="2400" smtClean="0"/>
              <a:t>, </a:t>
            </a:r>
            <a:r>
              <a:rPr lang="ko-KR" altLang="en-US" sz="2400" smtClean="0"/>
              <a:t>처리 출력의 각 단계를 적적하게 클래스로 구분하였는가</a:t>
            </a:r>
            <a:r>
              <a:rPr lang="en-US" altLang="ko-KR" sz="2400" smtClean="0"/>
              <a:t>?</a:t>
            </a:r>
            <a:r>
              <a:rPr lang="ko-KR" altLang="en-US" sz="2400" smtClean="0"/>
              <a:t> </a:t>
            </a:r>
            <a:r>
              <a:rPr lang="en-US" altLang="ko-KR" sz="2400" smtClean="0"/>
              <a:t>(10 </a:t>
            </a:r>
            <a:r>
              <a:rPr lang="ko-KR" altLang="en-US" sz="2400" smtClean="0"/>
              <a:t>점</a:t>
            </a:r>
            <a:r>
              <a:rPr lang="en-US" altLang="ko-KR" sz="2400" smtClean="0"/>
              <a:t>)</a:t>
            </a:r>
            <a:r>
              <a:rPr lang="ko-KR" altLang="en-US" sz="2400" smtClean="0"/>
              <a:t> 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입력 메소드를 기능별로 구분하여 작성하였는가 </a:t>
            </a:r>
            <a:r>
              <a:rPr lang="en-US" altLang="ko-KR" sz="2400" smtClean="0"/>
              <a:t>(20 </a:t>
            </a:r>
            <a:r>
              <a:rPr lang="ko-KR" altLang="en-US" sz="2400" smtClean="0"/>
              <a:t>점</a:t>
            </a:r>
            <a:r>
              <a:rPr lang="en-US" altLang="ko-KR" sz="2400" smtClean="0"/>
              <a:t>)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처리 메소드를 기능별로 구분하여 작성하였는가 </a:t>
            </a:r>
            <a:r>
              <a:rPr lang="en-US" altLang="ko-KR" sz="2400" smtClean="0"/>
              <a:t>(20 </a:t>
            </a:r>
            <a:r>
              <a:rPr lang="ko-KR" altLang="en-US" sz="2400" smtClean="0"/>
              <a:t>점</a:t>
            </a:r>
            <a:r>
              <a:rPr lang="en-US" altLang="ko-KR" sz="2400" smtClean="0"/>
              <a:t>)</a:t>
            </a:r>
            <a:r>
              <a:rPr lang="ko-KR" altLang="en-US" sz="2400" smtClean="0"/>
              <a:t>    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>
                <a:solidFill>
                  <a:srgbClr val="000000"/>
                </a:solidFill>
              </a:rPr>
              <a:t>출력 메소드를 기능별로 구분하여 작성하였는가 </a:t>
            </a:r>
            <a:r>
              <a:rPr lang="en-US" altLang="ko-KR" sz="2400" smtClean="0">
                <a:solidFill>
                  <a:srgbClr val="000000"/>
                </a:solidFill>
              </a:rPr>
              <a:t>(20 </a:t>
            </a:r>
            <a:r>
              <a:rPr lang="ko-KR" altLang="en-US" sz="2400" smtClean="0">
                <a:solidFill>
                  <a:srgbClr val="000000"/>
                </a:solidFill>
              </a:rPr>
              <a:t>점</a:t>
            </a:r>
            <a:r>
              <a:rPr lang="en-US" altLang="ko-KR" sz="2400" smtClean="0">
                <a:solidFill>
                  <a:srgbClr val="000000"/>
                </a:solidFill>
              </a:rPr>
              <a:t>)</a:t>
            </a:r>
            <a:r>
              <a:rPr lang="ko-KR" altLang="en-US" sz="2400" smtClean="0">
                <a:solidFill>
                  <a:srgbClr val="000000"/>
                </a:solidFill>
              </a:rPr>
              <a:t>    </a:t>
            </a:r>
            <a:endParaRPr lang="en-US" altLang="ko-KR" sz="2400" smtClean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>
                <a:solidFill>
                  <a:srgbClr val="000000"/>
                </a:solidFill>
              </a:rPr>
              <a:t>메소드의 매개변수 전달 방법을 다양하게 구현하였는가 </a:t>
            </a:r>
            <a:r>
              <a:rPr lang="en-US" altLang="ko-KR" sz="2400" smtClean="0">
                <a:solidFill>
                  <a:srgbClr val="000000"/>
                </a:solidFill>
              </a:rPr>
              <a:t>(10 </a:t>
            </a:r>
            <a:r>
              <a:rPr lang="ko-KR" altLang="en-US" sz="2400" smtClean="0">
                <a:solidFill>
                  <a:srgbClr val="000000"/>
                </a:solidFill>
              </a:rPr>
              <a:t>점</a:t>
            </a:r>
            <a:r>
              <a:rPr lang="en-US" altLang="ko-KR" sz="2400" smtClean="0">
                <a:solidFill>
                  <a:srgbClr val="000000"/>
                </a:solidFill>
              </a:rPr>
              <a:t>)</a:t>
            </a:r>
            <a:endParaRPr lang="ko-KR" altLang="en-US" sz="2400" smtClean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ko-KR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18297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6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수도 요금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 짝수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</p:txBody>
      </p:sp>
      <p:sp>
        <p:nvSpPr>
          <p:cNvPr id="6147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다음에서 제시하는 처리 조건에 따라 수용가 번호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이름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사용양</a:t>
            </a:r>
            <a:r>
              <a:rPr lang="en-US" altLang="ko-KR" sz="2400" smtClean="0"/>
              <a:t>, </a:t>
            </a:r>
            <a:r>
              <a:rPr lang="ko-KR" altLang="en-US" sz="2400" smtClean="0"/>
              <a:t>세대수를 입력 받은 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아래의 처리 조건에 의하여 수도요금을 계산하는 </a:t>
            </a:r>
            <a:r>
              <a:rPr lang="en-US" altLang="ko-KR" sz="2400" smtClean="0"/>
              <a:t>Program</a:t>
            </a:r>
            <a:r>
              <a:rPr lang="ko-KR" altLang="en-US" sz="2400" smtClean="0"/>
              <a:t>을 작성하시오</a:t>
            </a:r>
            <a:r>
              <a:rPr lang="en-US" altLang="ko-KR" sz="2400" smtClean="0"/>
              <a:t>.</a:t>
            </a:r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ko-KR" altLang="en-US" sz="2400" smtClean="0"/>
          </a:p>
        </p:txBody>
      </p:sp>
      <p:pic>
        <p:nvPicPr>
          <p:cNvPr id="6148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450532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3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수도 요금</a:t>
            </a:r>
            <a:r>
              <a:rPr lang="en-US" altLang="ko-KR" dirty="0"/>
              <a:t>(</a:t>
            </a:r>
            <a:r>
              <a:rPr lang="ko-KR" altLang="en-US" dirty="0"/>
              <a:t>학번 짝수</a:t>
            </a:r>
            <a:r>
              <a:rPr lang="en-US" altLang="ko-KR" dirty="0"/>
              <a:t>) </a:t>
            </a:r>
            <a:r>
              <a:rPr lang="ko-KR" altLang="en-US" dirty="0" smtClean="0"/>
              <a:t> </a:t>
            </a:r>
          </a:p>
        </p:txBody>
      </p:sp>
      <p:sp>
        <p:nvSpPr>
          <p:cNvPr id="7171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처리 조건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2400" smtClean="0"/>
              <a:t>Data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10</a:t>
            </a:r>
            <a:r>
              <a:rPr lang="ko-KR" altLang="en-US" sz="2400" smtClean="0"/>
              <a:t>개 정도를 처리함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기본료 </a:t>
            </a:r>
            <a:r>
              <a:rPr lang="en-US" altLang="ko-KR" sz="2400" smtClean="0"/>
              <a:t>1,200</a:t>
            </a:r>
            <a:r>
              <a:rPr lang="ko-KR" altLang="en-US" sz="2400" smtClean="0"/>
              <a:t>원 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사용자 번호는 문자 숫자 </a:t>
            </a:r>
            <a:r>
              <a:rPr lang="en-US" altLang="ko-KR" sz="2400" smtClean="0"/>
              <a:t>4</a:t>
            </a:r>
            <a:r>
              <a:rPr lang="ko-KR" altLang="en-US" sz="2400" smtClean="0"/>
              <a:t>자리</a:t>
            </a:r>
            <a:r>
              <a:rPr lang="en-US" altLang="ko-KR" sz="2400" smtClean="0"/>
              <a:t> 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사용량은 정수임 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세대수가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을 초과하는 경우는 사용량을 세대수로 나누어 정수값을 사용량으로 계산함 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세금은 상수도 요금과 하수도 요금의 </a:t>
            </a:r>
            <a:r>
              <a:rPr lang="en-US" altLang="ko-KR" sz="2400" smtClean="0"/>
              <a:t>10%</a:t>
            </a:r>
            <a:r>
              <a:rPr lang="ko-KR" altLang="en-US" sz="2400" smtClean="0"/>
              <a:t>를 징수함 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모든 계산에 세대수를 곱함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청구 요금 </a:t>
            </a:r>
            <a:r>
              <a:rPr lang="en-US" altLang="ko-KR" sz="2400" smtClean="0"/>
              <a:t>= </a:t>
            </a:r>
            <a:r>
              <a:rPr lang="ko-KR" altLang="en-US" sz="2400" smtClean="0"/>
              <a:t>기본료 </a:t>
            </a:r>
            <a:r>
              <a:rPr lang="en-US" altLang="ko-KR" sz="2400" smtClean="0"/>
              <a:t>+ </a:t>
            </a:r>
            <a:r>
              <a:rPr lang="ko-KR" altLang="en-US" sz="2400" smtClean="0"/>
              <a:t>상수도 요금 </a:t>
            </a:r>
            <a:r>
              <a:rPr lang="en-US" altLang="ko-KR" sz="2400" smtClean="0"/>
              <a:t>+ </a:t>
            </a:r>
            <a:r>
              <a:rPr lang="ko-KR" altLang="en-US" sz="2400" smtClean="0"/>
              <a:t>하수도 요금 </a:t>
            </a:r>
            <a:r>
              <a:rPr lang="en-US" altLang="ko-KR" sz="2400" smtClean="0"/>
              <a:t>+ </a:t>
            </a:r>
            <a:r>
              <a:rPr lang="ko-KR" altLang="en-US" sz="2400" smtClean="0"/>
              <a:t>세금 </a:t>
            </a:r>
            <a:r>
              <a:rPr lang="en-US" altLang="ko-KR" sz="2400" smtClean="0"/>
              <a:t>+ </a:t>
            </a:r>
            <a:r>
              <a:rPr lang="ko-KR" altLang="en-US" sz="2400" smtClean="0"/>
              <a:t>물이용 부담금 </a:t>
            </a: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126122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수도 요금</a:t>
            </a:r>
            <a:r>
              <a:rPr lang="en-US" altLang="ko-KR" dirty="0"/>
              <a:t>(</a:t>
            </a:r>
            <a:r>
              <a:rPr lang="ko-KR" altLang="en-US" dirty="0"/>
              <a:t>학번 짝수</a:t>
            </a:r>
            <a:r>
              <a:rPr lang="en-US" altLang="ko-KR" dirty="0"/>
              <a:t>) </a:t>
            </a:r>
            <a:r>
              <a:rPr lang="ko-KR" altLang="en-US" dirty="0" smtClean="0"/>
              <a:t> 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처리 조건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사용량</a:t>
            </a:r>
            <a:r>
              <a:rPr lang="en-US" altLang="ko-KR" sz="2400" smtClean="0"/>
              <a:t>(m</a:t>
            </a:r>
            <a:r>
              <a:rPr lang="en-US" altLang="ko-KR" sz="2400" baseline="30000" smtClean="0"/>
              <a:t>3</a:t>
            </a:r>
            <a:r>
              <a:rPr lang="en-US" altLang="ko-KR" sz="2400" smtClean="0"/>
              <a:t>)</a:t>
            </a:r>
            <a:r>
              <a:rPr lang="ko-KR" altLang="en-US" sz="2400" smtClean="0"/>
              <a:t>에 따른 수도 요금</a:t>
            </a:r>
            <a:r>
              <a:rPr lang="en-US" altLang="ko-KR" sz="2400" smtClean="0"/>
              <a:t>(</a:t>
            </a:r>
            <a:r>
              <a:rPr lang="ko-KR" altLang="en-US" sz="2400" smtClean="0"/>
              <a:t>누진제</a:t>
            </a:r>
            <a:r>
              <a:rPr lang="en-US" altLang="ko-KR" sz="2400" smtClean="0"/>
              <a:t>)</a:t>
            </a:r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42988" y="1989138"/>
          <a:ext cx="7743825" cy="415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72">
                  <a:extLst>
                    <a:ext uri="{9D8B030D-6E8A-4147-A177-3AD203B41FA5}">
                      <a16:colId xmlns:a16="http://schemas.microsoft.com/office/drawing/2014/main" val="3135608706"/>
                    </a:ext>
                  </a:extLst>
                </a:gridCol>
                <a:gridCol w="3218178">
                  <a:extLst>
                    <a:ext uri="{9D8B030D-6E8A-4147-A177-3AD203B41FA5}">
                      <a16:colId xmlns:a16="http://schemas.microsoft.com/office/drawing/2014/main" val="4112443691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4289737429"/>
                    </a:ext>
                  </a:extLst>
                </a:gridCol>
              </a:tblGrid>
              <a:tr h="417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사용량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(m</a:t>
                      </a:r>
                      <a:r>
                        <a:rPr lang="en-US" altLang="ko-KR" sz="2000" b="1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ko-KR" sz="2000" b="1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당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단가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899621"/>
                  </a:ext>
                </a:extLst>
              </a:tr>
              <a:tr h="41716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상수도</a:t>
                      </a:r>
                      <a:endParaRPr lang="ko-KR" altLang="en-US" sz="2000" b="1" dirty="0"/>
                    </a:p>
                  </a:txBody>
                  <a:tcPr marL="91447" marR="91447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10</a:t>
                      </a:r>
                      <a:r>
                        <a:rPr lang="ko-KR" altLang="en-US" sz="2000" b="1" dirty="0" smtClean="0"/>
                        <a:t>이하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190</a:t>
                      </a:r>
                      <a:r>
                        <a:rPr lang="ko-KR" altLang="en-US" sz="2000" b="1" dirty="0" smtClean="0"/>
                        <a:t>원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67457"/>
                  </a:ext>
                </a:extLst>
              </a:tr>
              <a:tr h="417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10</a:t>
                      </a:r>
                      <a:r>
                        <a:rPr lang="ko-KR" altLang="en-US" sz="2000" b="1" dirty="0" smtClean="0"/>
                        <a:t>초과 </a:t>
                      </a:r>
                      <a:r>
                        <a:rPr lang="en-US" altLang="ko-KR" sz="2000" b="1" dirty="0" smtClean="0"/>
                        <a:t>30</a:t>
                      </a:r>
                      <a:r>
                        <a:rPr lang="ko-KR" altLang="en-US" sz="2000" b="1" dirty="0" smtClean="0"/>
                        <a:t>이하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320</a:t>
                      </a:r>
                      <a:r>
                        <a:rPr lang="ko-KR" altLang="en-US" sz="2000" b="1" dirty="0" smtClean="0"/>
                        <a:t>원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561066"/>
                  </a:ext>
                </a:extLst>
              </a:tr>
              <a:tr h="417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30</a:t>
                      </a:r>
                      <a:r>
                        <a:rPr lang="ko-KR" altLang="en-US" sz="2000" b="1" dirty="0" smtClean="0"/>
                        <a:t>초과 </a:t>
                      </a:r>
                      <a:r>
                        <a:rPr lang="en-US" altLang="ko-KR" sz="2000" b="1" dirty="0" smtClean="0"/>
                        <a:t>40</a:t>
                      </a:r>
                      <a:r>
                        <a:rPr lang="ko-KR" altLang="en-US" sz="2000" b="1" dirty="0" smtClean="0"/>
                        <a:t>이하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510</a:t>
                      </a:r>
                      <a:r>
                        <a:rPr lang="ko-KR" altLang="en-US" sz="2000" b="1" dirty="0" smtClean="0"/>
                        <a:t>원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52178"/>
                  </a:ext>
                </a:extLst>
              </a:tr>
              <a:tr h="417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40</a:t>
                      </a:r>
                      <a:r>
                        <a:rPr lang="ko-KR" altLang="en-US" sz="2000" b="1" dirty="0" smtClean="0"/>
                        <a:t>초과 </a:t>
                      </a:r>
                      <a:r>
                        <a:rPr lang="en-US" altLang="ko-KR" sz="2000" b="1" dirty="0" smtClean="0"/>
                        <a:t>50</a:t>
                      </a:r>
                      <a:r>
                        <a:rPr lang="ko-KR" altLang="en-US" sz="2000" b="1" dirty="0" smtClean="0"/>
                        <a:t>이하 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570</a:t>
                      </a:r>
                      <a:r>
                        <a:rPr lang="ko-KR" altLang="en-US" sz="2000" b="1" dirty="0" smtClean="0"/>
                        <a:t>원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40491"/>
                  </a:ext>
                </a:extLst>
              </a:tr>
              <a:tr h="417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50</a:t>
                      </a:r>
                      <a:r>
                        <a:rPr lang="ko-KR" altLang="en-US" sz="2000" b="1" dirty="0" smtClean="0"/>
                        <a:t>초과 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790</a:t>
                      </a:r>
                      <a:r>
                        <a:rPr lang="ko-KR" altLang="en-US" sz="2000" b="1" dirty="0" smtClean="0"/>
                        <a:t>원 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15363"/>
                  </a:ext>
                </a:extLst>
              </a:tr>
              <a:tr h="41716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하수도</a:t>
                      </a:r>
                      <a:endParaRPr lang="ko-KR" altLang="en-US" sz="2000" b="1" dirty="0"/>
                    </a:p>
                  </a:txBody>
                  <a:tcPr marL="91447" marR="91447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30</a:t>
                      </a:r>
                      <a:r>
                        <a:rPr lang="ko-KR" altLang="en-US" sz="2000" b="1" dirty="0" smtClean="0"/>
                        <a:t>이하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160</a:t>
                      </a:r>
                      <a:r>
                        <a:rPr lang="ko-KR" altLang="en-US" sz="2000" b="1" dirty="0" smtClean="0"/>
                        <a:t>원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004"/>
                  </a:ext>
                </a:extLst>
              </a:tr>
              <a:tr h="411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30</a:t>
                      </a:r>
                      <a:r>
                        <a:rPr lang="ko-KR" altLang="en-US" sz="2000" b="1" dirty="0" smtClean="0"/>
                        <a:t>초과 </a:t>
                      </a:r>
                      <a:r>
                        <a:rPr lang="en-US" altLang="ko-KR" sz="2000" b="1" dirty="0" smtClean="0"/>
                        <a:t>50</a:t>
                      </a:r>
                      <a:r>
                        <a:rPr lang="ko-KR" altLang="en-US" sz="2000" b="1" dirty="0" smtClean="0"/>
                        <a:t>이하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380</a:t>
                      </a:r>
                      <a:r>
                        <a:rPr lang="ko-KR" altLang="en-US" sz="2000" b="1" dirty="0" smtClean="0"/>
                        <a:t>원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696712"/>
                  </a:ext>
                </a:extLst>
              </a:tr>
              <a:tr h="411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50</a:t>
                      </a:r>
                      <a:r>
                        <a:rPr lang="ko-KR" altLang="en-US" sz="2000" b="1" dirty="0" smtClean="0"/>
                        <a:t>초과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580</a:t>
                      </a:r>
                      <a:r>
                        <a:rPr lang="ko-KR" altLang="en-US" sz="2000" b="1" dirty="0" smtClean="0"/>
                        <a:t>원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629139"/>
                  </a:ext>
                </a:extLst>
              </a:tr>
              <a:tr h="411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물이용</a:t>
                      </a:r>
                      <a:r>
                        <a:rPr lang="ko-KR" altLang="en-US" sz="2000" b="1" dirty="0" smtClean="0"/>
                        <a:t> 부담금 </a:t>
                      </a:r>
                      <a:endParaRPr lang="ko-KR" altLang="en-US" sz="2000" b="1" dirty="0"/>
                    </a:p>
                  </a:txBody>
                  <a:tcPr marL="91447" marR="91447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130</a:t>
                      </a:r>
                      <a:r>
                        <a:rPr lang="ko-KR" altLang="en-US" sz="2000" b="1" dirty="0" smtClean="0"/>
                        <a:t>원</a:t>
                      </a:r>
                      <a:endParaRPr lang="ko-KR" altLang="en-US" sz="2000" b="1" dirty="0"/>
                    </a:p>
                  </a:txBody>
                  <a:tcPr marL="91447" marR="91447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55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수도 요금</a:t>
            </a:r>
            <a:r>
              <a:rPr lang="en-US" altLang="ko-KR" dirty="0"/>
              <a:t>(</a:t>
            </a:r>
            <a:r>
              <a:rPr lang="ko-KR" altLang="en-US" dirty="0"/>
              <a:t>학번 짝수</a:t>
            </a:r>
            <a:r>
              <a:rPr lang="en-US" altLang="ko-KR" dirty="0"/>
              <a:t>) </a:t>
            </a:r>
            <a:r>
              <a:rPr lang="ko-KR" altLang="en-US" dirty="0" smtClean="0"/>
              <a:t> </a:t>
            </a:r>
          </a:p>
        </p:txBody>
      </p:sp>
      <p:sp>
        <p:nvSpPr>
          <p:cNvPr id="9219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문제 분석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2400" smtClean="0"/>
              <a:t>Data</a:t>
            </a:r>
            <a:r>
              <a:rPr lang="ko-KR" altLang="en-US" sz="2400" smtClean="0"/>
              <a:t>는 무엇이고</a:t>
            </a:r>
            <a:r>
              <a:rPr lang="en-US" altLang="ko-KR" sz="2400" smtClean="0"/>
              <a:t>, Information</a:t>
            </a:r>
            <a:r>
              <a:rPr lang="ko-KR" altLang="en-US" sz="2400" smtClean="0"/>
              <a:t>는 무엇인가</a:t>
            </a:r>
            <a:r>
              <a:rPr lang="en-US" altLang="ko-KR" sz="2400" smtClean="0"/>
              <a:t>? 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입력 </a:t>
            </a:r>
            <a:endParaRPr lang="en-US" altLang="ko-KR" sz="2400" smtClean="0"/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월 사용량</a:t>
            </a:r>
            <a:r>
              <a:rPr lang="en-US" altLang="ko-KR" smtClean="0"/>
              <a:t>, </a:t>
            </a:r>
            <a:r>
              <a:rPr lang="ko-KR" altLang="en-US" smtClean="0"/>
              <a:t>세대수  </a:t>
            </a:r>
            <a:endParaRPr lang="en-US" altLang="ko-KR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정보</a:t>
            </a:r>
            <a:r>
              <a:rPr lang="en-US" altLang="ko-KR" sz="2400" smtClean="0"/>
              <a:t> </a:t>
            </a:r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청구 요금  </a:t>
            </a:r>
            <a:endParaRPr lang="en-US" altLang="ko-KR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세금은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의 자리는 절사한다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납부금액은 세금과 사용금액을 합한 금액이다</a:t>
            </a:r>
            <a:r>
              <a:rPr lang="en-US" altLang="ko-KR" sz="2400" smtClean="0"/>
              <a:t>.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납부금액도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의 자리에서 절사한다</a:t>
            </a:r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275102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수도 요금</a:t>
            </a:r>
            <a:r>
              <a:rPr lang="en-US" altLang="ko-KR" dirty="0"/>
              <a:t>(</a:t>
            </a:r>
            <a:r>
              <a:rPr lang="ko-KR" altLang="en-US" dirty="0"/>
              <a:t>학번 짝수</a:t>
            </a:r>
            <a:r>
              <a:rPr lang="en-US" altLang="ko-KR" dirty="0"/>
              <a:t>) </a:t>
            </a:r>
            <a:r>
              <a:rPr lang="ko-KR" altLang="en-US" dirty="0" smtClean="0"/>
              <a:t> </a:t>
            </a:r>
          </a:p>
        </p:txBody>
      </p:sp>
      <p:sp>
        <p:nvSpPr>
          <p:cNvPr id="1024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예시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입력 </a:t>
            </a:r>
            <a:endParaRPr lang="en-US" altLang="ko-KR" sz="2400" smtClean="0"/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월 사용량 </a:t>
            </a:r>
            <a:r>
              <a:rPr lang="en-US" altLang="ko-KR" smtClean="0"/>
              <a:t>: 45, </a:t>
            </a:r>
            <a:r>
              <a:rPr lang="ko-KR" altLang="en-US" smtClean="0"/>
              <a:t>세대수 </a:t>
            </a:r>
            <a:r>
              <a:rPr lang="en-US" altLang="ko-KR" smtClean="0"/>
              <a:t>= 1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정보</a:t>
            </a:r>
            <a:r>
              <a:rPr lang="en-US" altLang="ko-KR" sz="2400" smtClean="0"/>
              <a:t> </a:t>
            </a:r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상수도 요금 </a:t>
            </a:r>
            <a:r>
              <a:rPr lang="en-US" altLang="ko-KR" smtClean="0"/>
              <a:t>= 1200</a:t>
            </a:r>
            <a:r>
              <a:rPr lang="ko-KR" altLang="en-US" smtClean="0"/>
              <a:t>원 </a:t>
            </a:r>
            <a:r>
              <a:rPr lang="en-US" altLang="ko-KR" smtClean="0"/>
              <a:t>+ (30 * 320</a:t>
            </a:r>
            <a:r>
              <a:rPr lang="ko-KR" altLang="en-US" smtClean="0"/>
              <a:t>원</a:t>
            </a:r>
            <a:r>
              <a:rPr lang="en-US" altLang="ko-KR" smtClean="0"/>
              <a:t> + 10 * 510</a:t>
            </a:r>
            <a:r>
              <a:rPr lang="ko-KR" altLang="en-US" smtClean="0"/>
              <a:t>원 </a:t>
            </a:r>
            <a:r>
              <a:rPr lang="en-US" altLang="ko-KR" smtClean="0"/>
              <a:t>+ 5 * 570</a:t>
            </a:r>
            <a:r>
              <a:rPr lang="ko-KR" altLang="en-US" smtClean="0"/>
              <a:t>원</a:t>
            </a:r>
            <a:r>
              <a:rPr lang="en-US" altLang="ko-KR" smtClean="0"/>
              <a:t>) = 1200</a:t>
            </a:r>
            <a:r>
              <a:rPr lang="ko-KR" altLang="en-US" smtClean="0"/>
              <a:t>원</a:t>
            </a:r>
            <a:r>
              <a:rPr lang="en-US" altLang="ko-KR" smtClean="0"/>
              <a:t> + 17,550</a:t>
            </a:r>
            <a:r>
              <a:rPr lang="ko-KR" altLang="en-US" smtClean="0"/>
              <a:t>원 </a:t>
            </a:r>
            <a:r>
              <a:rPr lang="en-US" altLang="ko-KR" smtClean="0"/>
              <a:t>= 18,750</a:t>
            </a:r>
            <a:r>
              <a:rPr lang="ko-KR" altLang="en-US" smtClean="0"/>
              <a:t>원</a:t>
            </a:r>
            <a:endParaRPr lang="en-US" altLang="ko-KR" smtClean="0"/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하수도 요금 </a:t>
            </a:r>
            <a:r>
              <a:rPr lang="en-US" altLang="ko-KR" smtClean="0"/>
              <a:t>= (30 * 160</a:t>
            </a:r>
            <a:r>
              <a:rPr lang="ko-KR" altLang="en-US" smtClean="0"/>
              <a:t>원 </a:t>
            </a:r>
            <a:r>
              <a:rPr lang="en-US" altLang="ko-KR" smtClean="0"/>
              <a:t>+ 15 * 380</a:t>
            </a:r>
            <a:r>
              <a:rPr lang="ko-KR" altLang="en-US" smtClean="0"/>
              <a:t>원</a:t>
            </a:r>
            <a:r>
              <a:rPr lang="en-US" altLang="ko-KR" smtClean="0"/>
              <a:t>) = 10,500</a:t>
            </a:r>
            <a:r>
              <a:rPr lang="ko-KR" altLang="en-US" smtClean="0"/>
              <a:t>원 </a:t>
            </a:r>
            <a:endParaRPr lang="en-US" altLang="ko-KR" smtClean="0"/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세금 </a:t>
            </a:r>
            <a:r>
              <a:rPr lang="en-US" altLang="ko-KR" smtClean="0"/>
              <a:t>= 18,750 + 10,500 * 10% = 2,925</a:t>
            </a:r>
            <a:r>
              <a:rPr lang="ko-KR" altLang="en-US" smtClean="0"/>
              <a:t>원 </a:t>
            </a:r>
            <a:r>
              <a:rPr lang="en-US" altLang="ko-KR" smtClean="0"/>
              <a:t> </a:t>
            </a:r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물이용 부담금 </a:t>
            </a:r>
            <a:r>
              <a:rPr lang="en-US" altLang="ko-KR" smtClean="0"/>
              <a:t>= 45 * 130</a:t>
            </a:r>
            <a:r>
              <a:rPr lang="ko-KR" altLang="en-US" smtClean="0"/>
              <a:t>원 </a:t>
            </a:r>
            <a:r>
              <a:rPr lang="en-US" altLang="ko-KR" smtClean="0"/>
              <a:t>= 5,850</a:t>
            </a:r>
            <a:r>
              <a:rPr lang="ko-KR" altLang="en-US" smtClean="0"/>
              <a:t>원</a:t>
            </a:r>
            <a:endParaRPr lang="en-US" altLang="ko-KR" smtClean="0"/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청구 요금  </a:t>
            </a:r>
            <a:r>
              <a:rPr lang="en-US" altLang="ko-KR" smtClean="0"/>
              <a:t>= 18,750 + 10,500 + 5,850 = 35,100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세금은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의 자리는 절사한다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납부금액은 세금과 사용금액을 합한 금액이다</a:t>
            </a:r>
            <a:r>
              <a:rPr lang="en-US" altLang="ko-KR" sz="2400" smtClean="0"/>
              <a:t>.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납부금액도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의 자리에서 절사한다</a:t>
            </a:r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138164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수도 요금</a:t>
            </a:r>
            <a:r>
              <a:rPr lang="en-US" altLang="ko-KR" dirty="0"/>
              <a:t>(</a:t>
            </a:r>
            <a:r>
              <a:rPr lang="ko-KR" altLang="en-US" dirty="0"/>
              <a:t>학번 짝수</a:t>
            </a:r>
            <a:r>
              <a:rPr lang="en-US" altLang="ko-KR" dirty="0"/>
              <a:t>) </a:t>
            </a:r>
            <a:r>
              <a:rPr lang="ko-KR" altLang="en-US" dirty="0" smtClean="0"/>
              <a:t> </a:t>
            </a:r>
          </a:p>
        </p:txBody>
      </p:sp>
      <p:sp>
        <p:nvSpPr>
          <p:cNvPr id="1126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57188" y="1143000"/>
            <a:ext cx="8429625" cy="5000625"/>
          </a:xfrm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예시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입력 </a:t>
            </a:r>
            <a:endParaRPr lang="en-US" altLang="ko-KR" sz="2400" smtClean="0"/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월 사용량 </a:t>
            </a:r>
            <a:r>
              <a:rPr lang="en-US" altLang="ko-KR" smtClean="0"/>
              <a:t>: 110, </a:t>
            </a:r>
            <a:r>
              <a:rPr lang="ko-KR" altLang="en-US" smtClean="0"/>
              <a:t>세대수 </a:t>
            </a:r>
            <a:r>
              <a:rPr lang="en-US" altLang="ko-KR" smtClean="0"/>
              <a:t>= 2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정보</a:t>
            </a:r>
            <a:r>
              <a:rPr lang="en-US" altLang="ko-KR" sz="2400" smtClean="0"/>
              <a:t> </a:t>
            </a:r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사용량 </a:t>
            </a:r>
            <a:r>
              <a:rPr lang="en-US" altLang="ko-KR" smtClean="0"/>
              <a:t>: 110 / 2 = 55 (</a:t>
            </a:r>
            <a:r>
              <a:rPr lang="ko-KR" altLang="en-US" smtClean="0"/>
              <a:t>소수점 버림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상수도 요금 </a:t>
            </a:r>
            <a:r>
              <a:rPr lang="en-US" altLang="ko-KR" smtClean="0"/>
              <a:t>= 1200</a:t>
            </a:r>
            <a:r>
              <a:rPr lang="ko-KR" altLang="en-US" smtClean="0"/>
              <a:t>원 </a:t>
            </a:r>
            <a:r>
              <a:rPr lang="en-US" altLang="ko-KR" smtClean="0"/>
              <a:t>+ (30 * 320</a:t>
            </a:r>
            <a:r>
              <a:rPr lang="ko-KR" altLang="en-US" smtClean="0"/>
              <a:t>원</a:t>
            </a:r>
            <a:r>
              <a:rPr lang="en-US" altLang="ko-KR" smtClean="0"/>
              <a:t> + 10 * 510</a:t>
            </a:r>
            <a:r>
              <a:rPr lang="ko-KR" altLang="en-US" smtClean="0"/>
              <a:t>원 </a:t>
            </a:r>
            <a:r>
              <a:rPr lang="en-US" altLang="ko-KR" smtClean="0"/>
              <a:t>+ 10 * 570</a:t>
            </a:r>
            <a:r>
              <a:rPr lang="ko-KR" altLang="en-US" smtClean="0"/>
              <a:t>원 </a:t>
            </a:r>
            <a:r>
              <a:rPr lang="en-US" altLang="ko-KR" smtClean="0"/>
              <a:t>+ 5 * 790</a:t>
            </a:r>
            <a:r>
              <a:rPr lang="ko-KR" altLang="en-US" smtClean="0"/>
              <a:t>원</a:t>
            </a:r>
            <a:r>
              <a:rPr lang="en-US" altLang="ko-KR" smtClean="0"/>
              <a:t>) * 2 = 1200</a:t>
            </a:r>
            <a:r>
              <a:rPr lang="ko-KR" altLang="en-US" smtClean="0"/>
              <a:t>원</a:t>
            </a:r>
            <a:r>
              <a:rPr lang="en-US" altLang="ko-KR" smtClean="0"/>
              <a:t> + 48,700</a:t>
            </a:r>
            <a:r>
              <a:rPr lang="ko-KR" altLang="en-US" smtClean="0"/>
              <a:t>원 </a:t>
            </a:r>
            <a:r>
              <a:rPr lang="en-US" altLang="ko-KR" smtClean="0"/>
              <a:t>= 49,900</a:t>
            </a:r>
            <a:r>
              <a:rPr lang="ko-KR" altLang="en-US" smtClean="0"/>
              <a:t>원</a:t>
            </a:r>
            <a:endParaRPr lang="en-US" altLang="ko-KR" smtClean="0"/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하수도 요금 </a:t>
            </a:r>
            <a:r>
              <a:rPr lang="en-US" altLang="ko-KR" smtClean="0"/>
              <a:t>= (30 * 160</a:t>
            </a:r>
            <a:r>
              <a:rPr lang="ko-KR" altLang="en-US" smtClean="0"/>
              <a:t>원 </a:t>
            </a:r>
            <a:r>
              <a:rPr lang="en-US" altLang="ko-KR" smtClean="0"/>
              <a:t>+ 20 * 380</a:t>
            </a:r>
            <a:r>
              <a:rPr lang="ko-KR" altLang="en-US" smtClean="0"/>
              <a:t>원 </a:t>
            </a:r>
            <a:r>
              <a:rPr lang="en-US" altLang="ko-KR" smtClean="0"/>
              <a:t>+ 5 * 580</a:t>
            </a:r>
            <a:r>
              <a:rPr lang="ko-KR" altLang="en-US" smtClean="0"/>
              <a:t>원</a:t>
            </a:r>
            <a:r>
              <a:rPr lang="en-US" altLang="ko-KR" smtClean="0"/>
              <a:t>) * 2 = 30,600</a:t>
            </a:r>
            <a:r>
              <a:rPr lang="ko-KR" altLang="en-US" smtClean="0"/>
              <a:t>원 </a:t>
            </a:r>
            <a:endParaRPr lang="en-US" altLang="ko-KR" smtClean="0"/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세금 </a:t>
            </a:r>
            <a:r>
              <a:rPr lang="en-US" altLang="ko-KR" smtClean="0"/>
              <a:t>= (49,900 + 30,600) * 10% = 7,950</a:t>
            </a:r>
            <a:r>
              <a:rPr lang="ko-KR" altLang="en-US" smtClean="0"/>
              <a:t>원</a:t>
            </a:r>
            <a:r>
              <a:rPr lang="en-US" altLang="ko-KR" smtClean="0"/>
              <a:t> </a:t>
            </a:r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물이용 부담금 </a:t>
            </a:r>
            <a:r>
              <a:rPr lang="en-US" altLang="ko-KR" smtClean="0"/>
              <a:t>= 55 * 130</a:t>
            </a:r>
            <a:r>
              <a:rPr lang="ko-KR" altLang="en-US" smtClean="0"/>
              <a:t>원 </a:t>
            </a:r>
            <a:r>
              <a:rPr lang="en-US" altLang="ko-KR" smtClean="0"/>
              <a:t>* 2 = 14,300</a:t>
            </a:r>
            <a:r>
              <a:rPr lang="ko-KR" altLang="en-US" smtClean="0"/>
              <a:t>원</a:t>
            </a:r>
            <a:endParaRPr lang="en-US" altLang="ko-KR" smtClean="0"/>
          </a:p>
          <a:p>
            <a:pPr lvl="2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mtClean="0"/>
              <a:t>청구 요금  </a:t>
            </a:r>
            <a:r>
              <a:rPr lang="en-US" altLang="ko-KR" smtClean="0"/>
              <a:t>= 49,900 + 30,600 + 14,300 = 94,800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세금은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의 자리는 절사한다</a:t>
            </a:r>
            <a:endParaRPr lang="en-US" altLang="ko-KR" sz="240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납부금액은 세금과 사용금액을 합한 금액이다</a:t>
            </a:r>
            <a:r>
              <a:rPr lang="en-US" altLang="ko-KR" sz="2400" smtClean="0"/>
              <a:t>.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ko-KR" altLang="en-US" sz="2400" smtClean="0"/>
              <a:t>납부금액도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의 자리에서 절사한다</a:t>
            </a:r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375062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29625" cy="762000"/>
          </a:xfrm>
        </p:spPr>
        <p:txBody>
          <a:bodyPr/>
          <a:lstStyle/>
          <a:p>
            <a:r>
              <a:rPr lang="ko-KR" altLang="en-US" dirty="0" smtClean="0"/>
              <a:t>수도 요금</a:t>
            </a:r>
            <a:r>
              <a:rPr lang="en-US" altLang="ko-KR" dirty="0"/>
              <a:t>(</a:t>
            </a:r>
            <a:r>
              <a:rPr lang="ko-KR" altLang="en-US" dirty="0"/>
              <a:t>학번 짝수</a:t>
            </a:r>
            <a:r>
              <a:rPr lang="en-US" altLang="ko-KR" dirty="0"/>
              <a:t>) </a:t>
            </a:r>
            <a:r>
              <a:rPr lang="ko-KR" altLang="en-US" dirty="0" smtClean="0"/>
              <a:t> </a:t>
            </a:r>
          </a:p>
        </p:txBody>
      </p:sp>
      <p:pic>
        <p:nvPicPr>
          <p:cNvPr id="12291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12875"/>
            <a:ext cx="79724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71956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1161</Words>
  <Application>Microsoft Office PowerPoint</Application>
  <PresentationFormat>화면 슬라이드 쇼(4:3)</PresentationFormat>
  <Paragraphs>252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굴림</vt:lpstr>
      <vt:lpstr>기본 디자인</vt:lpstr>
      <vt:lpstr>기말 수행평가</vt:lpstr>
      <vt:lpstr>기말 수행평가 </vt:lpstr>
      <vt:lpstr>수도 요금(학번 짝수) </vt:lpstr>
      <vt:lpstr>수도 요금(학번 짝수)  </vt:lpstr>
      <vt:lpstr>수도 요금(학번 짝수)  </vt:lpstr>
      <vt:lpstr>수도 요금(학번 짝수)  </vt:lpstr>
      <vt:lpstr>수도 요금(학번 짝수)  </vt:lpstr>
      <vt:lpstr>수도 요금(학번 짝수)  </vt:lpstr>
      <vt:lpstr>수도 요금(학번 짝수)  </vt:lpstr>
      <vt:lpstr>전기 요금(학번 홀수)</vt:lpstr>
      <vt:lpstr>전기 요금(학번 홀수)</vt:lpstr>
      <vt:lpstr>전기 요금(학번 홀수)</vt:lpstr>
      <vt:lpstr>전기 요금(학번 홀수)</vt:lpstr>
      <vt:lpstr>전기 요금(학번 홀수)</vt:lpstr>
      <vt:lpstr>전기 요금(학번 홀수)</vt:lpstr>
      <vt:lpstr>전기 요금(학번 홀수)</vt:lpstr>
      <vt:lpstr>전기 요금(학번 홀수)</vt:lpstr>
      <vt:lpstr>전기 요금(학번 홀수)</vt:lpstr>
      <vt:lpstr>수행평가</vt:lpstr>
    </vt:vector>
  </TitlesOfParts>
  <Company>서울대학교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C언어3-표준입출력 실습</dc:title>
  <dc:creator>배 희호 교수</dc:creator>
  <cp:lastModifiedBy>bae</cp:lastModifiedBy>
  <cp:revision>235</cp:revision>
  <dcterms:created xsi:type="dcterms:W3CDTF">2001-05-22T02:50:48Z</dcterms:created>
  <dcterms:modified xsi:type="dcterms:W3CDTF">2023-12-05T23:27:58Z</dcterms:modified>
</cp:coreProperties>
</file>