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57" r:id="rId3"/>
    <p:sldId id="258" r:id="rId4"/>
    <p:sldId id="259" r:id="rId5"/>
    <p:sldId id="260" r:id="rId6"/>
    <p:sldId id="295" r:id="rId7"/>
    <p:sldId id="296" r:id="rId8"/>
    <p:sldId id="297" r:id="rId9"/>
    <p:sldId id="298" r:id="rId10"/>
    <p:sldId id="299" r:id="rId11"/>
    <p:sldId id="294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2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4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073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3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0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78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4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7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1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5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8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BA268F-7AA4-45AB-ACBB-15704A07DEE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7FA3-AD9D-4A9A-B657-03C6A18A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6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SUBSTRING SEARCH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BOYER-MOORE SEARCH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01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„bad match table”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60712" y="3882510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max( 1, lengthOfPattern – indexOfActualCharacter – 1 )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86463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9861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1645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428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212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69961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787798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05635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3472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641309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59146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787698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9482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1265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3049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8613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16450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34287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2124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3245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82993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2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617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3245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029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128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11294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6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40695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58532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76369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9420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4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40695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58532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76369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94206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69489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1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205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2989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47728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65565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0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205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2989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47728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65565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784606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2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7516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93003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10840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28677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1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75166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93003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10840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28677" y="2763795"/>
            <a:ext cx="617837" cy="617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27141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7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0124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1908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36918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4755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7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Boyer-Moore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search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0012"/>
            <a:ext cx="8946541" cy="4548388"/>
          </a:xfrm>
        </p:spPr>
        <p:txBody>
          <a:bodyPr>
            <a:normAutofit/>
          </a:bodyPr>
          <a:lstStyle/>
          <a:p>
            <a:r>
              <a:rPr lang="hu-HU" dirty="0" smtClean="0"/>
              <a:t>Problem with brute force search </a:t>
            </a:r>
            <a:r>
              <a:rPr lang="hu-HU" dirty="0" smtClean="0">
                <a:sym typeface="Wingdings" panose="05000000000000000000" pitchFamily="2" charset="2"/>
              </a:rPr>
              <a:t> we keep considering too many bad options as well ~ maybe we can eliminate a lot of possibilities</a:t>
            </a:r>
            <a:endParaRPr lang="hu-HU" dirty="0" smtClean="0"/>
          </a:p>
          <a:p>
            <a:r>
              <a:rPr lang="hu-HU" dirty="0" smtClean="0"/>
              <a:t>Thats why Boyer-Moore algorithm came to be</a:t>
            </a:r>
          </a:p>
          <a:p>
            <a:r>
              <a:rPr lang="hu-HU" dirty="0" smtClean="0"/>
              <a:t>Very efficient string search algorithm</a:t>
            </a:r>
          </a:p>
          <a:p>
            <a:r>
              <a:rPr lang="hu-HU" dirty="0" smtClean="0"/>
              <a:t>The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needs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preprocess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whole</a:t>
            </a:r>
            <a:r>
              <a:rPr lang="hu-HU" dirty="0" smtClean="0"/>
              <a:t> text !!!</a:t>
            </a:r>
          </a:p>
          <a:p>
            <a:r>
              <a:rPr lang="hu-HU" dirty="0" smtClean="0"/>
              <a:t>The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runs</a:t>
            </a:r>
            <a:r>
              <a:rPr lang="hu-HU" dirty="0" smtClean="0"/>
              <a:t> </a:t>
            </a:r>
            <a:r>
              <a:rPr lang="hu-HU" dirty="0" err="1" smtClean="0"/>
              <a:t>faster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increases</a:t>
            </a:r>
            <a:endParaRPr lang="hu-HU" dirty="0" smtClean="0"/>
          </a:p>
          <a:p>
            <a:r>
              <a:rPr lang="en-US" dirty="0"/>
              <a:t>The key features of the algorithm are to match on the tail of the pattern rather than the </a:t>
            </a:r>
            <a:r>
              <a:rPr lang="en-US" dirty="0" smtClean="0"/>
              <a:t>head</a:t>
            </a:r>
            <a:endParaRPr lang="hu-HU" dirty="0" smtClean="0"/>
          </a:p>
          <a:p>
            <a:r>
              <a:rPr lang="hu-HU" dirty="0" smtClean="0"/>
              <a:t>Why is it good? We can skip </a:t>
            </a:r>
            <a:r>
              <a:rPr lang="en-US" dirty="0" smtClean="0"/>
              <a:t>multiple characters</a:t>
            </a:r>
            <a:r>
              <a:rPr lang="hu-HU" dirty="0" smtClean="0"/>
              <a:t> at the same time</a:t>
            </a:r>
            <a:r>
              <a:rPr lang="en-US" dirty="0" smtClean="0"/>
              <a:t> </a:t>
            </a:r>
            <a:r>
              <a:rPr lang="en-US" dirty="0"/>
              <a:t>rather than searching every single character in the </a:t>
            </a:r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0124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1908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36918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4755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0124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19081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36918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4755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8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01244" y="2763795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19081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36918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4755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5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hu-HU" b="1" u="sng" dirty="0" smtClean="0"/>
              <a:t>Boyer-Moore search</a:t>
            </a:r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614617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2454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0291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128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965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703802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1639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9476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6557313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5150" y="1837038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7792987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0824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28661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6498" y="1837038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01244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19081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36918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4755" y="2763795"/>
            <a:ext cx="617837" cy="61783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58344" y="1725769"/>
            <a:ext cx="92512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void precomputeShifts()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int lengthOfPattern = this.pattern.length();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for (int index = 0; index &lt; lengthOfPattern; index++)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char actualCharacter = this.pattern.charAt(index);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maxShift = Math.max(1, lengthOfPattern - index - 1);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this.mismatchShiftsTable.put(actualCharacter, maxShift);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58344" y="1725769"/>
            <a:ext cx="92512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void precomputeShifts()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lengthOfPattern = this.pattern.length();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for (int index = 0; index &lt; lengthOfPattern; index++)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char actualCharacter = this.pattern.charAt(index);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maxShift = Math.max(1, lengthOfPattern - index - 1);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this.mismatchShiftsTable.put(actualCharacter, maxShift);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8806" y="5254580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calculate the length of the pattern in advance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47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58344" y="1725769"/>
            <a:ext cx="92512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void precomputeShifts()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int lengthOfPattern = this.pattern.length();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(int index = 0; index &lt; lengthOfPattern; index++) 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char actualCharacter = this.pattern.charAt(index);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int maxShift = Math.max(1, lengthOfPattern - index - 1);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this.mismatchShiftsTable.put(actualCharacter, maxShift);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}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8806" y="5254580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consider every character in the pattern and keep building up</a:t>
            </a:r>
          </a:p>
          <a:p>
            <a:r>
              <a:rPr lang="hu-HU" dirty="0"/>
              <a:t>t</a:t>
            </a:r>
            <a:r>
              <a:rPr lang="hu-HU" dirty="0" smtClean="0"/>
              <a:t>he „bad match table” as a hashtable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69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63640" y="1300766"/>
            <a:ext cx="1139286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for (int i = 0; i &lt;= lengthOfText - lengthOfPattern; i += numOfSkips)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numOfSkips </a:t>
            </a:r>
            <a:r>
              <a:rPr lang="hu-HU" b="1" dirty="0">
                <a:solidFill>
                  <a:srgbClr val="FFFF00"/>
                </a:solidFill>
              </a:rPr>
              <a:t>= 0;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for </a:t>
            </a:r>
            <a:r>
              <a:rPr lang="hu-HU" b="1" dirty="0">
                <a:solidFill>
                  <a:srgbClr val="FFFF00"/>
                </a:solidFill>
              </a:rPr>
              <a:t>(int j = lengthOfPattern - 1; j &gt;= 0; j--)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(pattern.charAt(j) != text.charAt(i + j))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		if ( </a:t>
            </a:r>
            <a:r>
              <a:rPr lang="hu-HU" b="1" dirty="0" smtClean="0">
                <a:solidFill>
                  <a:srgbClr val="FFFF00"/>
                </a:solidFill>
              </a:rPr>
              <a:t>this.mismatchShiftsTable.get(text.charAt(i+j</a:t>
            </a:r>
            <a:r>
              <a:rPr lang="hu-HU" b="1" dirty="0">
                <a:solidFill>
                  <a:srgbClr val="FFFF00"/>
                </a:solidFill>
              </a:rPr>
              <a:t>)) != null 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</a:t>
            </a:r>
            <a:r>
              <a:rPr lang="hu-HU" b="1" dirty="0" smtClean="0">
                <a:solidFill>
                  <a:srgbClr val="FFFF00"/>
                </a:solidFill>
              </a:rPr>
              <a:t>this.mismatchShiftsTable.get(text.charAt(i+j</a:t>
            </a:r>
            <a:r>
              <a:rPr lang="hu-HU" b="1" dirty="0">
                <a:solidFill>
                  <a:srgbClr val="FFFF00"/>
                </a:solidFill>
              </a:rPr>
              <a:t>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 else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lengthOfPattern;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if </a:t>
            </a:r>
            <a:r>
              <a:rPr lang="hu-HU" b="1" dirty="0">
                <a:solidFill>
                  <a:srgbClr val="FFFF00"/>
                </a:solidFill>
              </a:rPr>
              <a:t>(numOfSkips == 0) return i;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63640" y="1300766"/>
            <a:ext cx="1139286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(int i = 0; i &lt;= lengthOfText - lengthOfPattern; i += numOfSkips)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numOfSkips </a:t>
            </a:r>
            <a:r>
              <a:rPr lang="hu-HU" b="1" dirty="0">
                <a:solidFill>
                  <a:srgbClr val="FFFF00"/>
                </a:solidFill>
              </a:rPr>
              <a:t>= 0;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for </a:t>
            </a:r>
            <a:r>
              <a:rPr lang="hu-HU" b="1" dirty="0">
                <a:solidFill>
                  <a:srgbClr val="FFFF00"/>
                </a:solidFill>
              </a:rPr>
              <a:t>(int j = lengthOfPattern - 1; j &gt;= 0; j--)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(pattern.charAt(j) != text.charAt(i + j))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		if ( </a:t>
            </a:r>
            <a:r>
              <a:rPr lang="hu-HU" b="1" dirty="0" smtClean="0">
                <a:solidFill>
                  <a:srgbClr val="FFFF00"/>
                </a:solidFill>
              </a:rPr>
              <a:t>this.mismatchShiftsTable.get(text.charAt(i+j</a:t>
            </a:r>
            <a:r>
              <a:rPr lang="hu-HU" b="1" dirty="0">
                <a:solidFill>
                  <a:srgbClr val="FFFF00"/>
                </a:solidFill>
              </a:rPr>
              <a:t>)) != null 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</a:t>
            </a:r>
            <a:r>
              <a:rPr lang="hu-HU" b="1" dirty="0" smtClean="0">
                <a:solidFill>
                  <a:srgbClr val="FFFF00"/>
                </a:solidFill>
              </a:rPr>
              <a:t>this.mismatchShiftsTable.get(text.charAt(i+j</a:t>
            </a:r>
            <a:r>
              <a:rPr lang="hu-HU" b="1" dirty="0">
                <a:solidFill>
                  <a:srgbClr val="FFFF00"/>
                </a:solidFill>
              </a:rPr>
              <a:t>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 else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lengthOfPattern;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</a:t>
            </a:r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if </a:t>
            </a:r>
            <a:r>
              <a:rPr lang="hu-HU" b="1" dirty="0">
                <a:solidFill>
                  <a:srgbClr val="FFFF00"/>
                </a:solidFill>
              </a:rPr>
              <a:t>(numOfSkips == 0) return i;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2162" y="5295174"/>
            <a:ext cx="5237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Its very important that we increment the loop</a:t>
            </a:r>
          </a:p>
          <a:p>
            <a:r>
              <a:rPr lang="hu-HU" dirty="0"/>
              <a:t>i</a:t>
            </a:r>
            <a:r>
              <a:rPr lang="hu-HU" dirty="0" smtClean="0"/>
              <a:t>ndex accoding to the „bad match table”</a:t>
            </a:r>
          </a:p>
          <a:p>
            <a:r>
              <a:rPr lang="hu-HU" dirty="0"/>
              <a:t>v</a:t>
            </a:r>
            <a:r>
              <a:rPr lang="hu-HU" dirty="0" smtClean="0"/>
              <a:t>alues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10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63640" y="1300766"/>
            <a:ext cx="1139286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for (int i = 0; i &lt;= lengthOfText - lengthOfPattern; i += numOfSkips)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numOfSkips </a:t>
            </a:r>
            <a:r>
              <a:rPr lang="hu-HU" b="1" dirty="0">
                <a:solidFill>
                  <a:srgbClr val="FFFF00"/>
                </a:solidFill>
              </a:rPr>
              <a:t>= 0;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(int j = lengthOfPattern - 1; j &gt;= 0; j--)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if (pattern.charAt(j) != text.charAt(i + j))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		if ( </a:t>
            </a:r>
            <a:r>
              <a:rPr lang="hu-HU" b="1" dirty="0" smtClean="0">
                <a:solidFill>
                  <a:srgbClr val="FFFF00"/>
                </a:solidFill>
              </a:rPr>
              <a:t>this.mismatchShiftsTable.get(text.charAt(i+j</a:t>
            </a:r>
            <a:r>
              <a:rPr lang="hu-HU" b="1" dirty="0">
                <a:solidFill>
                  <a:srgbClr val="FFFF00"/>
                </a:solidFill>
              </a:rPr>
              <a:t>)) != null 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</a:t>
            </a:r>
            <a:r>
              <a:rPr lang="hu-HU" b="1" dirty="0" smtClean="0">
                <a:solidFill>
                  <a:srgbClr val="FFFF00"/>
                </a:solidFill>
              </a:rPr>
              <a:t>this.mismatchShiftsTable.get(text.charAt(i+j</a:t>
            </a:r>
            <a:r>
              <a:rPr lang="hu-HU" b="1" dirty="0">
                <a:solidFill>
                  <a:srgbClr val="FFFF00"/>
                </a:solidFill>
              </a:rPr>
              <a:t>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 else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numOfSkips = lengthOfPattern;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	break;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if </a:t>
            </a:r>
            <a:r>
              <a:rPr lang="hu-HU" b="1" dirty="0">
                <a:solidFill>
                  <a:srgbClr val="FFFF00"/>
                </a:solidFill>
              </a:rPr>
              <a:t>(numOfSkips == 0) return i;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2162" y="5295174"/>
            <a:ext cx="5472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iterate through the pattern in reverse order,</a:t>
            </a:r>
          </a:p>
          <a:p>
            <a:r>
              <a:rPr lang="hu-HU" dirty="0"/>
              <a:t>s</a:t>
            </a:r>
            <a:r>
              <a:rPr lang="hu-HU" dirty="0" smtClean="0"/>
              <a:t>o we start at the rightmost character!!!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04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/>
              <a:t>Boyer-Moore</a:t>
            </a:r>
            <a:r>
              <a:rPr lang="hu-HU" b="1" u="sng" dirty="0"/>
              <a:t> </a:t>
            </a:r>
            <a:r>
              <a:rPr lang="hu-HU" b="1" u="sng" dirty="0" err="1"/>
              <a:t>search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construct</a:t>
            </a:r>
            <a:r>
              <a:rPr lang="hu-HU" dirty="0" smtClean="0"/>
              <a:t> a „</a:t>
            </a:r>
            <a:r>
              <a:rPr lang="hu-HU" b="1" dirty="0" err="1" smtClean="0"/>
              <a:t>bad</a:t>
            </a:r>
            <a:r>
              <a:rPr lang="hu-HU" b="1" dirty="0" smtClean="0"/>
              <a:t> </a:t>
            </a:r>
            <a:r>
              <a:rPr lang="hu-HU" b="1" dirty="0" err="1" smtClean="0"/>
              <a:t>match</a:t>
            </a:r>
            <a:r>
              <a:rPr lang="hu-HU" b="1" dirty="0" smtClean="0"/>
              <a:t> </a:t>
            </a:r>
            <a:r>
              <a:rPr lang="hu-HU" b="1" dirty="0" err="1" smtClean="0"/>
              <a:t>table</a:t>
            </a:r>
            <a:r>
              <a:rPr lang="hu-HU" dirty="0" smtClean="0"/>
              <a:t>”: </a:t>
            </a:r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preprocessing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endParaRPr lang="hu-HU" dirty="0" smtClean="0"/>
          </a:p>
          <a:p>
            <a:r>
              <a:rPr lang="hu-HU" dirty="0" smtClean="0"/>
              <a:t>This table never has elements smaller than </a:t>
            </a:r>
            <a:r>
              <a:rPr lang="hu-HU" b="1" dirty="0" smtClean="0"/>
              <a:t>1</a:t>
            </a:r>
          </a:p>
          <a:p>
            <a:r>
              <a:rPr lang="hu-HU" dirty="0" smtClean="0"/>
              <a:t>Keep comparing the pattern to the text starting from the rightmost character in the pattern</a:t>
            </a:r>
          </a:p>
          <a:p>
            <a:r>
              <a:rPr lang="hu-HU" dirty="0" smtClean="0"/>
              <a:t>When mismatch occurs we have to shift the pattern to the right corresponding to the value in the „</a:t>
            </a:r>
            <a:r>
              <a:rPr lang="hu-HU" b="1" dirty="0" smtClean="0"/>
              <a:t>bad match table</a:t>
            </a:r>
            <a:r>
              <a:rPr lang="hu-HU" dirty="0" smtClean="0"/>
              <a:t>”</a:t>
            </a:r>
          </a:p>
          <a:p>
            <a:r>
              <a:rPr lang="hu-HU" b="1" dirty="0"/>
              <a:t>WHY?</a:t>
            </a:r>
          </a:p>
          <a:p>
            <a:r>
              <a:rPr lang="hu-HU" dirty="0" smtClean="0"/>
              <a:t>Because we can skip several characters unlike brute-force search </a:t>
            </a:r>
            <a:r>
              <a:rPr lang="hu-HU" dirty="0" smtClean="0">
                <a:sym typeface="Wingdings" panose="05000000000000000000" pitchFamily="2" charset="2"/>
              </a:rPr>
              <a:t> the algorithm will be faster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Pseudocode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63640" y="1300766"/>
            <a:ext cx="1139286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for (int i = 0; i &lt;= lengthOfText - lengthOfPattern; i += numOfSkips)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numOfSkips </a:t>
            </a:r>
            <a:r>
              <a:rPr lang="hu-HU" b="1" dirty="0">
                <a:solidFill>
                  <a:srgbClr val="FFFF00"/>
                </a:solidFill>
              </a:rPr>
              <a:t>= 0;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for </a:t>
            </a:r>
            <a:r>
              <a:rPr lang="hu-HU" b="1" dirty="0">
                <a:solidFill>
                  <a:srgbClr val="FFFF00"/>
                </a:solidFill>
              </a:rPr>
              <a:t>(int j = lengthOfPattern - 1; j &gt;= 0; j--) {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(pattern.charAt(j) != text.charAt(i + j))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if (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this.mismatchShiftsTable.get(text.charAt(i+j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)) != null ) 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numOfSkips </a:t>
            </a:r>
            <a:r>
              <a:rPr lang="hu-HU" b="1">
                <a:solidFill>
                  <a:schemeClr val="accent1">
                    <a:lumMod val="60000"/>
                    <a:lumOff val="40000"/>
                  </a:schemeClr>
                </a:solidFill>
              </a:rPr>
              <a:t>= </a:t>
            </a:r>
            <a:r>
              <a:rPr lang="hu-HU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this.mismatchShiftsTable.get(text.charAt(i+j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break;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} else 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numOfSkips = lengthOfPattern;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break;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}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 smtClean="0">
                <a:solidFill>
                  <a:srgbClr val="FFFF00"/>
                </a:solidFill>
              </a:rPr>
              <a:t>if </a:t>
            </a:r>
            <a:r>
              <a:rPr lang="hu-HU" b="1" dirty="0">
                <a:solidFill>
                  <a:srgbClr val="FFFF00"/>
                </a:solidFill>
              </a:rPr>
              <a:t>(numOfSkips == 0) return i;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6251" y="5127749"/>
            <a:ext cx="5583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there is a mismatch: we update the number of</a:t>
            </a:r>
          </a:p>
          <a:p>
            <a:r>
              <a:rPr lang="hu-HU" dirty="0"/>
              <a:t>s</a:t>
            </a:r>
            <a:r>
              <a:rPr lang="hu-HU" dirty="0" smtClean="0"/>
              <a:t>kips, we get it from the „bad match table” or if</a:t>
            </a:r>
          </a:p>
          <a:p>
            <a:r>
              <a:rPr lang="hu-HU" dirty="0"/>
              <a:t>i</a:t>
            </a:r>
            <a:r>
              <a:rPr lang="hu-HU" dirty="0" smtClean="0"/>
              <a:t>t is not in the table </a:t>
            </a:r>
            <a:r>
              <a:rPr lang="hu-HU" dirty="0" smtClean="0">
                <a:sym typeface="Wingdings" panose="05000000000000000000" pitchFamily="2" charset="2"/>
              </a:rPr>
              <a:t> we shift the pattern with</a:t>
            </a:r>
          </a:p>
          <a:p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he patternLength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05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Analysis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Turns</a:t>
            </a:r>
            <a:r>
              <a:rPr lang="hu-HU" dirty="0" smtClean="0"/>
              <a:t> out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efficient</a:t>
            </a:r>
            <a:r>
              <a:rPr lang="hu-HU" dirty="0" smtClean="0"/>
              <a:t> !!!</a:t>
            </a:r>
          </a:p>
          <a:p>
            <a:r>
              <a:rPr lang="hu-HU" dirty="0" err="1" smtClean="0"/>
              <a:t>Mismatched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heuristics</a:t>
            </a:r>
            <a:r>
              <a:rPr lang="hu-HU" dirty="0" smtClean="0"/>
              <a:t> </a:t>
            </a:r>
            <a:r>
              <a:rPr lang="hu-HU" dirty="0" err="1" smtClean="0"/>
              <a:t>takes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~ </a:t>
            </a:r>
            <a:r>
              <a:rPr lang="hu-HU" b="1" dirty="0" smtClean="0"/>
              <a:t>N / M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compares</a:t>
            </a:r>
            <a:r>
              <a:rPr lang="hu-HU" dirty="0" smtClean="0"/>
              <a:t>,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b="1" dirty="0" err="1" smtClean="0"/>
              <a:t>M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and </a:t>
            </a:r>
            <a:r>
              <a:rPr lang="hu-HU" b="1" dirty="0" smtClean="0"/>
              <a:t>N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text </a:t>
            </a:r>
          </a:p>
          <a:p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even</a:t>
            </a:r>
            <a:r>
              <a:rPr lang="hu-HU" dirty="0" smtClean="0"/>
              <a:t> </a:t>
            </a:r>
            <a:r>
              <a:rPr lang="hu-HU" dirty="0" err="1" smtClean="0"/>
              <a:t>linear</a:t>
            </a:r>
            <a:r>
              <a:rPr lang="hu-HU" dirty="0" smtClean="0"/>
              <a:t>: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is</a:t>
            </a:r>
            <a:r>
              <a:rPr lang="hu-HU" dirty="0" smtClean="0"/>
              <a:t> </a:t>
            </a:r>
            <a:r>
              <a:rPr lang="hu-HU" dirty="0" err="1" smtClean="0"/>
              <a:t>sublinear</a:t>
            </a:r>
            <a:endParaRPr lang="hu-HU" dirty="0" smtClean="0"/>
          </a:p>
          <a:p>
            <a:r>
              <a:rPr lang="hu-HU" dirty="0" smtClean="0"/>
              <a:t>So</a:t>
            </a:r>
            <a:r>
              <a:rPr lang="hu-HU" dirty="0"/>
              <a:t> </a:t>
            </a:r>
            <a:r>
              <a:rPr lang="hu-HU" dirty="0" smtClean="0"/>
              <a:t>the longer the pattern 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the faster the algorithm become</a:t>
            </a:r>
          </a:p>
          <a:p>
            <a:r>
              <a:rPr lang="hu-HU" dirty="0" smtClean="0"/>
              <a:t>BUT </a:t>
            </a:r>
            <a:r>
              <a:rPr lang="hu-HU" dirty="0" err="1" smtClean="0"/>
              <a:t>worst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</a:t>
            </a:r>
            <a:r>
              <a:rPr lang="hu-HU" dirty="0" err="1" smtClean="0"/>
              <a:t>scenario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bas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brute</a:t>
            </a:r>
            <a:r>
              <a:rPr lang="hu-HU" dirty="0" smtClean="0"/>
              <a:t> </a:t>
            </a:r>
            <a:r>
              <a:rPr lang="hu-HU" dirty="0" err="1" smtClean="0"/>
              <a:t>force</a:t>
            </a:r>
            <a:r>
              <a:rPr lang="hu-HU" dirty="0" smtClean="0"/>
              <a:t> 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is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b="1" dirty="0" smtClean="0"/>
              <a:t>CDDDDDD</a:t>
            </a:r>
            <a:r>
              <a:rPr lang="hu-HU" dirty="0" smtClean="0"/>
              <a:t> and text is </a:t>
            </a:r>
            <a:r>
              <a:rPr lang="hu-HU" b="1" dirty="0" smtClean="0"/>
              <a:t>DDDDDDDDDDD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„</a:t>
            </a:r>
            <a:r>
              <a:rPr lang="hu-HU" b="1" dirty="0" err="1" smtClean="0"/>
              <a:t>bad</a:t>
            </a:r>
            <a:r>
              <a:rPr lang="hu-HU" b="1" dirty="0" smtClean="0"/>
              <a:t> </a:t>
            </a:r>
            <a:r>
              <a:rPr lang="hu-HU" b="1" dirty="0" err="1" smtClean="0"/>
              <a:t>match</a:t>
            </a:r>
            <a:r>
              <a:rPr lang="hu-HU" b="1" dirty="0" smtClean="0"/>
              <a:t> </a:t>
            </a:r>
            <a:r>
              <a:rPr lang="hu-HU" b="1" dirty="0" err="1" smtClean="0"/>
              <a:t>table</a:t>
            </a:r>
            <a:r>
              <a:rPr lang="hu-HU" b="1" dirty="0" smtClean="0"/>
              <a:t>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Make a table of the characters</a:t>
            </a:r>
          </a:p>
          <a:p>
            <a:r>
              <a:rPr lang="hu-HU" dirty="0"/>
              <a:t>M</a:t>
            </a:r>
            <a:r>
              <a:rPr lang="hu-HU" dirty="0" smtClean="0"/>
              <a:t>ake sure the table does not contains repetitive characters </a:t>
            </a:r>
            <a:r>
              <a:rPr lang="hu-HU" dirty="0"/>
              <a:t> </a:t>
            </a:r>
            <a:r>
              <a:rPr lang="hu-HU" dirty="0" smtClean="0"/>
              <a:t>// if there is several </a:t>
            </a:r>
            <a:r>
              <a:rPr lang="hu-HU" b="1" dirty="0" smtClean="0"/>
              <a:t>a</a:t>
            </a:r>
            <a:r>
              <a:rPr lang="hu-HU" dirty="0" smtClean="0"/>
              <a:t> letters in the pattern, the bad table only contains one </a:t>
            </a:r>
            <a:r>
              <a:rPr lang="hu-HU" b="1" dirty="0" smtClean="0"/>
              <a:t>a</a:t>
            </a:r>
            <a:r>
              <a:rPr lang="hu-HU" dirty="0" smtClean="0"/>
              <a:t> letter 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Max(1, lengthOfPattern-actualIndex-1)</a:t>
            </a:r>
            <a:r>
              <a:rPr lang="hu-HU" dirty="0" smtClean="0"/>
              <a:t> //    this is the formula we use</a:t>
            </a:r>
          </a:p>
          <a:p>
            <a:r>
              <a:rPr lang="hu-HU" dirty="0" smtClean="0"/>
              <a:t>We iterate over the pattern and compute the values to the bad match table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we keep updating the old values for the same characters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„bad match table”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60712" y="3882510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max( 1, lengthOfPattern – indexOfActualCharacter – 1 )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16525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9861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1645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428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212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69961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787798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05635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3472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641309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59146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787698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9482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1265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3049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8613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16450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34287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2124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„bad match table”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60712" y="3882510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max( 1, lengthOfPattern – indexOfActualCharacter – 1 )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05024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9861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1645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428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212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69961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787798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05635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3472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641309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59146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787698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9482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1265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3049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8613" y="2534530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16450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34287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2124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„bad match table”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60712" y="3882510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max( 1, lengthOfPattern – indexOfActualCharacter – 1 )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43248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9861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1645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428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212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69961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787798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05635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3472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641309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59146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787698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9482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1265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3049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8613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16450" y="2534530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34287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2124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„bad match table”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60712" y="3882510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max( 1, lengthOfPattern – indexOfActualCharacter – 1 )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166007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9861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1645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428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212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69961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787798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05635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3472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641309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59146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787698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9482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1265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3049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8613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16450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34287" y="2534530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2124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75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„bad match table”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60712" y="3882510"/>
            <a:ext cx="83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max( 1, lengthOfPattern – indexOfActualCharacter – 1 )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42941"/>
              </p:ext>
            </p:extLst>
          </p:nvPr>
        </p:nvGraphicFramePr>
        <p:xfrm>
          <a:off x="2821691" y="4900171"/>
          <a:ext cx="677333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/>
                        <a:t>Values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9861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1645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H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428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5212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69961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787798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I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05635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3472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641309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59146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7876983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94820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12657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30494" y="1607773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8613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16450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34287" y="2534530"/>
            <a:ext cx="617837" cy="6178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2124" y="2534530"/>
            <a:ext cx="617837" cy="61783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1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300</TotalTime>
  <Words>1123</Words>
  <Application>Microsoft Office PowerPoint</Application>
  <PresentationFormat>Widescreen</PresentationFormat>
  <Paragraphs>642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Wingdings</vt:lpstr>
      <vt:lpstr>Wingdings 3</vt:lpstr>
      <vt:lpstr>Ion</vt:lpstr>
      <vt:lpstr>SUBSTRING SEARCH</vt:lpstr>
      <vt:lpstr>Boyer-Moore search</vt:lpstr>
      <vt:lpstr>Boyer-Moore search</vt:lpstr>
      <vt:lpstr>„bad match table”</vt:lpstr>
      <vt:lpstr>„bad match table”</vt:lpstr>
      <vt:lpstr>„bad match table”</vt:lpstr>
      <vt:lpstr>„bad match table”</vt:lpstr>
      <vt:lpstr>„bad match table”</vt:lpstr>
      <vt:lpstr>„bad match table”</vt:lpstr>
      <vt:lpstr>„bad match table”</vt:lpstr>
      <vt:lpstr>Boyer-Moore search</vt:lpstr>
      <vt:lpstr>Boyer-Moore search</vt:lpstr>
      <vt:lpstr>Boyer-Moore search</vt:lpstr>
      <vt:lpstr>Boyer-Moore search</vt:lpstr>
      <vt:lpstr>Boyer-Moore search</vt:lpstr>
      <vt:lpstr>Boyer-Moore search</vt:lpstr>
      <vt:lpstr>Boyer-Moore search</vt:lpstr>
      <vt:lpstr>Boyer-Moore search</vt:lpstr>
      <vt:lpstr>Boyer-Moore search</vt:lpstr>
      <vt:lpstr>Boyer-Moore search</vt:lpstr>
      <vt:lpstr>Boyer-Moore search</vt:lpstr>
      <vt:lpstr>Boyer-Moore search</vt:lpstr>
      <vt:lpstr>Boyer-Moore search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Analysis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Balazs Holczer</dc:creator>
  <cp:lastModifiedBy>User</cp:lastModifiedBy>
  <cp:revision>19</cp:revision>
  <dcterms:created xsi:type="dcterms:W3CDTF">2015-03-30T13:38:56Z</dcterms:created>
  <dcterms:modified xsi:type="dcterms:W3CDTF">2017-09-06T10:39:27Z</dcterms:modified>
</cp:coreProperties>
</file>