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90" r:id="rId3"/>
    <p:sldId id="277" r:id="rId4"/>
    <p:sldId id="274" r:id="rId5"/>
    <p:sldId id="276" r:id="rId6"/>
    <p:sldId id="297" r:id="rId7"/>
    <p:sldId id="266" r:id="rId8"/>
    <p:sldId id="259" r:id="rId9"/>
    <p:sldId id="283" r:id="rId10"/>
    <p:sldId id="296" r:id="rId11"/>
    <p:sldId id="293" r:id="rId12"/>
    <p:sldId id="280" r:id="rId13"/>
    <p:sldId id="281" r:id="rId14"/>
    <p:sldId id="284" r:id="rId15"/>
    <p:sldId id="273" r:id="rId16"/>
    <p:sldId id="295" r:id="rId17"/>
    <p:sldId id="292" r:id="rId18"/>
    <p:sldId id="262" r:id="rId19"/>
    <p:sldId id="260" r:id="rId20"/>
    <p:sldId id="261" r:id="rId21"/>
    <p:sldId id="298" r:id="rId22"/>
    <p:sldId id="287" r:id="rId23"/>
    <p:sldId id="288" r:id="rId24"/>
    <p:sldId id="299" r:id="rId25"/>
    <p:sldId id="289" r:id="rId26"/>
    <p:sldId id="300" r:id="rId27"/>
    <p:sldId id="265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74" y="67"/>
      </p:cViewPr>
      <p:guideLst>
        <p:guide orient="horz" pos="216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Análisis Exploratorio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743C2F1B-BDCF-44C9-BEF4-EE5AC9B0EF2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Preparación de Datos</a:t>
          </a:r>
        </a:p>
      </dgm:t>
    </dgm:pt>
    <dgm:pt modelId="{BD11B9C3-F9BF-46AC-9587-1F188C1C22F4}" type="parTrans" cxnId="{318351E8-D899-4B84-BD9E-444BB8422CA5}">
      <dgm:prSet/>
      <dgm:spPr/>
      <dgm:t>
        <a:bodyPr/>
        <a:lstStyle/>
        <a:p>
          <a:endParaRPr lang="es-CL"/>
        </a:p>
      </dgm:t>
    </dgm:pt>
    <dgm:pt modelId="{C6829E32-242C-48FE-ACF2-90E89ECC96C6}" type="sibTrans" cxnId="{318351E8-D899-4B84-BD9E-444BB8422CA5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A9B78E7D-4B44-46F6-94FF-7CAC37CDF5A4}" type="pres">
      <dgm:prSet presAssocID="{743C2F1B-BDCF-44C9-BEF4-EE5AC9B0EF2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1E4760-2BD4-41DB-B372-1EE5D236DC6E}" type="pres">
      <dgm:prSet presAssocID="{C6829E32-242C-48FE-ACF2-90E89ECC96C6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D9F83D7C-C685-4CB7-9899-F04D8CBAFAE2}" type="presOf" srcId="{743C2F1B-BDCF-44C9-BEF4-EE5AC9B0EF2E}" destId="{A9B78E7D-4B44-46F6-94FF-7CAC37CDF5A4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5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4" destOrd="0" parTransId="{B50FD71A-7B5A-456B-A6AC-5AFDB408DCCD}" sibTransId="{65C2F1EE-AE12-4D17-9F39-C5621274356F}"/>
    <dgm:cxn modelId="{318351E8-D899-4B84-BD9E-444BB8422CA5}" srcId="{DDA334E2-AA21-4B23-BAA5-582244DA23FE}" destId="{743C2F1B-BDCF-44C9-BEF4-EE5AC9B0EF2E}" srcOrd="3" destOrd="0" parTransId="{BD11B9C3-F9BF-46AC-9587-1F188C1C22F4}" sibTransId="{C6829E32-242C-48FE-ACF2-90E89ECC96C6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2E95F4DF-01B6-4164-9A8C-B3814CF78EB4}" type="presParOf" srcId="{366BA0C2-437E-4248-9CF6-E41FDE792B6D}" destId="{A9B78E7D-4B44-46F6-94FF-7CAC37CDF5A4}" srcOrd="6" destOrd="0" presId="urn:microsoft.com/office/officeart/2005/8/layout/chevron1"/>
    <dgm:cxn modelId="{4991992C-41E6-44CE-AA19-D1EF7A4D0078}" type="presParOf" srcId="{366BA0C2-437E-4248-9CF6-E41FDE792B6D}" destId="{BA1E4760-2BD4-41DB-B372-1EE5D236DC6E}" srcOrd="7" destOrd="0" presId="urn:microsoft.com/office/officeart/2005/8/layout/chevron1"/>
    <dgm:cxn modelId="{B9DF14D5-186B-471B-A165-0328FA8296A4}" type="presParOf" srcId="{366BA0C2-437E-4248-9CF6-E41FDE792B6D}" destId="{145A7BA9-C2E4-4630-8CAA-3941B69C1260}" srcOrd="8" destOrd="0" presId="urn:microsoft.com/office/officeart/2005/8/layout/chevron1"/>
    <dgm:cxn modelId="{D6E73A8A-178B-41DF-9C6F-EBB8E4BB2056}" type="presParOf" srcId="{366BA0C2-437E-4248-9CF6-E41FDE792B6D}" destId="{237C71A6-CC10-4ABA-BA69-DB68CBBFF101}" srcOrd="9" destOrd="0" presId="urn:microsoft.com/office/officeart/2005/8/layout/chevron1"/>
    <dgm:cxn modelId="{C0E7219A-473F-48EB-BD0F-23149602A9F5}" type="presParOf" srcId="{366BA0C2-437E-4248-9CF6-E41FDE792B6D}" destId="{C4B609F5-9F85-4611-8F5E-32DF27A6DB6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Análisis Exploratorio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743C2F1B-BDCF-44C9-BEF4-EE5AC9B0EF2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Preparación de Datos</a:t>
          </a:r>
        </a:p>
      </dgm:t>
    </dgm:pt>
    <dgm:pt modelId="{BD11B9C3-F9BF-46AC-9587-1F188C1C22F4}" type="parTrans" cxnId="{318351E8-D899-4B84-BD9E-444BB8422CA5}">
      <dgm:prSet/>
      <dgm:spPr/>
      <dgm:t>
        <a:bodyPr/>
        <a:lstStyle/>
        <a:p>
          <a:endParaRPr lang="es-CL"/>
        </a:p>
      </dgm:t>
    </dgm:pt>
    <dgm:pt modelId="{C6829E32-242C-48FE-ACF2-90E89ECC96C6}" type="sibTrans" cxnId="{318351E8-D899-4B84-BD9E-444BB8422CA5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A9B78E7D-4B44-46F6-94FF-7CAC37CDF5A4}" type="pres">
      <dgm:prSet presAssocID="{743C2F1B-BDCF-44C9-BEF4-EE5AC9B0EF2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1E4760-2BD4-41DB-B372-1EE5D236DC6E}" type="pres">
      <dgm:prSet presAssocID="{C6829E32-242C-48FE-ACF2-90E89ECC96C6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D9F83D7C-C685-4CB7-9899-F04D8CBAFAE2}" type="presOf" srcId="{743C2F1B-BDCF-44C9-BEF4-EE5AC9B0EF2E}" destId="{A9B78E7D-4B44-46F6-94FF-7CAC37CDF5A4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5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4" destOrd="0" parTransId="{B50FD71A-7B5A-456B-A6AC-5AFDB408DCCD}" sibTransId="{65C2F1EE-AE12-4D17-9F39-C5621274356F}"/>
    <dgm:cxn modelId="{318351E8-D899-4B84-BD9E-444BB8422CA5}" srcId="{DDA334E2-AA21-4B23-BAA5-582244DA23FE}" destId="{743C2F1B-BDCF-44C9-BEF4-EE5AC9B0EF2E}" srcOrd="3" destOrd="0" parTransId="{BD11B9C3-F9BF-46AC-9587-1F188C1C22F4}" sibTransId="{C6829E32-242C-48FE-ACF2-90E89ECC96C6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2E95F4DF-01B6-4164-9A8C-B3814CF78EB4}" type="presParOf" srcId="{366BA0C2-437E-4248-9CF6-E41FDE792B6D}" destId="{A9B78E7D-4B44-46F6-94FF-7CAC37CDF5A4}" srcOrd="6" destOrd="0" presId="urn:microsoft.com/office/officeart/2005/8/layout/chevron1"/>
    <dgm:cxn modelId="{4991992C-41E6-44CE-AA19-D1EF7A4D0078}" type="presParOf" srcId="{366BA0C2-437E-4248-9CF6-E41FDE792B6D}" destId="{BA1E4760-2BD4-41DB-B372-1EE5D236DC6E}" srcOrd="7" destOrd="0" presId="urn:microsoft.com/office/officeart/2005/8/layout/chevron1"/>
    <dgm:cxn modelId="{B9DF14D5-186B-471B-A165-0328FA8296A4}" type="presParOf" srcId="{366BA0C2-437E-4248-9CF6-E41FDE792B6D}" destId="{145A7BA9-C2E4-4630-8CAA-3941B69C1260}" srcOrd="8" destOrd="0" presId="urn:microsoft.com/office/officeart/2005/8/layout/chevron1"/>
    <dgm:cxn modelId="{D6E73A8A-178B-41DF-9C6F-EBB8E4BB2056}" type="presParOf" srcId="{366BA0C2-437E-4248-9CF6-E41FDE792B6D}" destId="{237C71A6-CC10-4ABA-BA69-DB68CBBFF101}" srcOrd="9" destOrd="0" presId="urn:microsoft.com/office/officeart/2005/8/layout/chevron1"/>
    <dgm:cxn modelId="{C0E7219A-473F-48EB-BD0F-23149602A9F5}" type="presParOf" srcId="{366BA0C2-437E-4248-9CF6-E41FDE792B6D}" destId="{C4B609F5-9F85-4611-8F5E-32DF27A6DB6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Análisis Exploratorio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743C2F1B-BDCF-44C9-BEF4-EE5AC9B0EF2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Preparación de Datos</a:t>
          </a:r>
        </a:p>
      </dgm:t>
    </dgm:pt>
    <dgm:pt modelId="{BD11B9C3-F9BF-46AC-9587-1F188C1C22F4}" type="parTrans" cxnId="{318351E8-D899-4B84-BD9E-444BB8422CA5}">
      <dgm:prSet/>
      <dgm:spPr/>
      <dgm:t>
        <a:bodyPr/>
        <a:lstStyle/>
        <a:p>
          <a:endParaRPr lang="es-CL"/>
        </a:p>
      </dgm:t>
    </dgm:pt>
    <dgm:pt modelId="{C6829E32-242C-48FE-ACF2-90E89ECC96C6}" type="sibTrans" cxnId="{318351E8-D899-4B84-BD9E-444BB8422CA5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A9B78E7D-4B44-46F6-94FF-7CAC37CDF5A4}" type="pres">
      <dgm:prSet presAssocID="{743C2F1B-BDCF-44C9-BEF4-EE5AC9B0EF2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1E4760-2BD4-41DB-B372-1EE5D236DC6E}" type="pres">
      <dgm:prSet presAssocID="{C6829E32-242C-48FE-ACF2-90E89ECC96C6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D9F83D7C-C685-4CB7-9899-F04D8CBAFAE2}" type="presOf" srcId="{743C2F1B-BDCF-44C9-BEF4-EE5AC9B0EF2E}" destId="{A9B78E7D-4B44-46F6-94FF-7CAC37CDF5A4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5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4" destOrd="0" parTransId="{B50FD71A-7B5A-456B-A6AC-5AFDB408DCCD}" sibTransId="{65C2F1EE-AE12-4D17-9F39-C5621274356F}"/>
    <dgm:cxn modelId="{318351E8-D899-4B84-BD9E-444BB8422CA5}" srcId="{DDA334E2-AA21-4B23-BAA5-582244DA23FE}" destId="{743C2F1B-BDCF-44C9-BEF4-EE5AC9B0EF2E}" srcOrd="3" destOrd="0" parTransId="{BD11B9C3-F9BF-46AC-9587-1F188C1C22F4}" sibTransId="{C6829E32-242C-48FE-ACF2-90E89ECC96C6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2E95F4DF-01B6-4164-9A8C-B3814CF78EB4}" type="presParOf" srcId="{366BA0C2-437E-4248-9CF6-E41FDE792B6D}" destId="{A9B78E7D-4B44-46F6-94FF-7CAC37CDF5A4}" srcOrd="6" destOrd="0" presId="urn:microsoft.com/office/officeart/2005/8/layout/chevron1"/>
    <dgm:cxn modelId="{4991992C-41E6-44CE-AA19-D1EF7A4D0078}" type="presParOf" srcId="{366BA0C2-437E-4248-9CF6-E41FDE792B6D}" destId="{BA1E4760-2BD4-41DB-B372-1EE5D236DC6E}" srcOrd="7" destOrd="0" presId="urn:microsoft.com/office/officeart/2005/8/layout/chevron1"/>
    <dgm:cxn modelId="{B9DF14D5-186B-471B-A165-0328FA8296A4}" type="presParOf" srcId="{366BA0C2-437E-4248-9CF6-E41FDE792B6D}" destId="{145A7BA9-C2E4-4630-8CAA-3941B69C1260}" srcOrd="8" destOrd="0" presId="urn:microsoft.com/office/officeart/2005/8/layout/chevron1"/>
    <dgm:cxn modelId="{D6E73A8A-178B-41DF-9C6F-EBB8E4BB2056}" type="presParOf" srcId="{366BA0C2-437E-4248-9CF6-E41FDE792B6D}" destId="{237C71A6-CC10-4ABA-BA69-DB68CBBFF101}" srcOrd="9" destOrd="0" presId="urn:microsoft.com/office/officeart/2005/8/layout/chevron1"/>
    <dgm:cxn modelId="{C0E7219A-473F-48EB-BD0F-23149602A9F5}" type="presParOf" srcId="{366BA0C2-437E-4248-9CF6-E41FDE792B6D}" destId="{C4B609F5-9F85-4611-8F5E-32DF27A6DB6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334E2-AA21-4B23-BAA5-582244DA23F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F3B165F5-86D4-4F03-BA71-63ACC4F3E7B3}">
      <dgm:prSet phldrT="[Texto]"/>
      <dgm:spPr>
        <a:solidFill>
          <a:srgbClr val="FFC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Entendimiento del problema</a:t>
          </a:r>
        </a:p>
      </dgm:t>
    </dgm:pt>
    <dgm:pt modelId="{B3FF9D32-BA44-4C66-9F2A-BA6DCDC51ADD}" type="parTrans" cxnId="{BDB279CC-681C-4E5B-B24C-653FB51AE1D8}">
      <dgm:prSet/>
      <dgm:spPr/>
      <dgm:t>
        <a:bodyPr/>
        <a:lstStyle/>
        <a:p>
          <a:endParaRPr lang="es-CL"/>
        </a:p>
      </dgm:t>
    </dgm:pt>
    <dgm:pt modelId="{AA7559CA-FA57-4518-8C81-B790CB91BB88}" type="sibTrans" cxnId="{BDB279CC-681C-4E5B-B24C-653FB51AE1D8}">
      <dgm:prSet/>
      <dgm:spPr/>
      <dgm:t>
        <a:bodyPr/>
        <a:lstStyle/>
        <a:p>
          <a:endParaRPr lang="es-CL"/>
        </a:p>
      </dgm:t>
    </dgm:pt>
    <dgm:pt modelId="{35CED163-0695-4325-9C18-299EC6717464}">
      <dgm:prSet phldrT="[Texto]"/>
      <dgm:spPr>
        <a:solidFill>
          <a:schemeClr val="accent1">
            <a:lumMod val="60000"/>
            <a:lumOff val="40000"/>
          </a:schemeClr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Extracción de datos</a:t>
          </a:r>
        </a:p>
      </dgm:t>
    </dgm:pt>
    <dgm:pt modelId="{5C58CB27-5719-4FD5-B0EC-39677214EE50}" type="parTrans" cxnId="{87333864-DE37-4587-867E-6CD835D0B456}">
      <dgm:prSet/>
      <dgm:spPr/>
      <dgm:t>
        <a:bodyPr/>
        <a:lstStyle/>
        <a:p>
          <a:endParaRPr lang="es-CL"/>
        </a:p>
      </dgm:t>
    </dgm:pt>
    <dgm:pt modelId="{AC880BE8-5A07-4AC1-8CF2-68F41035BF39}" type="sibTrans" cxnId="{87333864-DE37-4587-867E-6CD835D0B456}">
      <dgm:prSet/>
      <dgm:spPr/>
      <dgm:t>
        <a:bodyPr/>
        <a:lstStyle/>
        <a:p>
          <a:endParaRPr lang="es-CL"/>
        </a:p>
      </dgm:t>
    </dgm:pt>
    <dgm:pt modelId="{B84DC464-0C09-4EB9-85FD-51BD64C447F8}">
      <dgm:prSet phldrT="[Texto]"/>
      <dgm:spPr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Limpieza y exploración de datos</a:t>
          </a:r>
        </a:p>
      </dgm:t>
    </dgm:pt>
    <dgm:pt modelId="{58916848-F4C7-4F27-A458-1BA130AC5688}" type="parTrans" cxnId="{D4147A6C-CA87-4040-9BCC-92433534752C}">
      <dgm:prSet/>
      <dgm:spPr/>
      <dgm:t>
        <a:bodyPr/>
        <a:lstStyle/>
        <a:p>
          <a:endParaRPr lang="es-CL"/>
        </a:p>
      </dgm:t>
    </dgm:pt>
    <dgm:pt modelId="{9C29331A-C642-4078-AFE9-B67F2749D193}" type="sibTrans" cxnId="{D4147A6C-CA87-4040-9BCC-92433534752C}">
      <dgm:prSet/>
      <dgm:spPr/>
      <dgm:t>
        <a:bodyPr/>
        <a:lstStyle/>
        <a:p>
          <a:endParaRPr lang="es-CL"/>
        </a:p>
      </dgm:t>
    </dgm:pt>
    <dgm:pt modelId="{1D024E2D-9628-4F4E-9E7A-418C45D5CB77}">
      <dgm:prSet/>
      <dgm:spPr>
        <a:solidFill>
          <a:srgbClr val="7030A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Modelado</a:t>
          </a:r>
        </a:p>
      </dgm:t>
    </dgm:pt>
    <dgm:pt modelId="{B50FD71A-7B5A-456B-A6AC-5AFDB408DCCD}" type="parTrans" cxnId="{A21D4AE3-D4F0-44D4-8743-24A25C2FFDE5}">
      <dgm:prSet/>
      <dgm:spPr/>
      <dgm:t>
        <a:bodyPr/>
        <a:lstStyle/>
        <a:p>
          <a:endParaRPr lang="es-CL"/>
        </a:p>
      </dgm:t>
    </dgm:pt>
    <dgm:pt modelId="{65C2F1EE-AE12-4D17-9F39-C5621274356F}" type="sibTrans" cxnId="{A21D4AE3-D4F0-44D4-8743-24A25C2FFDE5}">
      <dgm:prSet/>
      <dgm:spPr/>
      <dgm:t>
        <a:bodyPr/>
        <a:lstStyle/>
        <a:p>
          <a:endParaRPr lang="es-CL"/>
        </a:p>
      </dgm:t>
    </dgm:pt>
    <dgm:pt modelId="{8D207D6D-641A-4590-AE98-5F62CB6B90F1}">
      <dgm:prSet/>
      <dgm:spPr>
        <a:solidFill>
          <a:srgbClr val="C00000"/>
        </a:solidFill>
        <a:ln w="38100"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s-CL" b="1" dirty="0"/>
            <a:t>Despliegue del modelo</a:t>
          </a:r>
        </a:p>
      </dgm:t>
    </dgm:pt>
    <dgm:pt modelId="{21BBD563-DEA0-45B4-8C9D-299D8CC734FE}" type="parTrans" cxnId="{C8FCA18E-63DF-444D-B6CB-572B204F7F0E}">
      <dgm:prSet/>
      <dgm:spPr/>
      <dgm:t>
        <a:bodyPr/>
        <a:lstStyle/>
        <a:p>
          <a:endParaRPr lang="es-CL"/>
        </a:p>
      </dgm:t>
    </dgm:pt>
    <dgm:pt modelId="{9EC5BC75-73D7-4308-AD19-0A75203F5914}" type="sibTrans" cxnId="{C8FCA18E-63DF-444D-B6CB-572B204F7F0E}">
      <dgm:prSet/>
      <dgm:spPr/>
      <dgm:t>
        <a:bodyPr/>
        <a:lstStyle/>
        <a:p>
          <a:endParaRPr lang="es-CL"/>
        </a:p>
      </dgm:t>
    </dgm:pt>
    <dgm:pt modelId="{366BA0C2-437E-4248-9CF6-E41FDE792B6D}" type="pres">
      <dgm:prSet presAssocID="{DDA334E2-AA21-4B23-BAA5-582244DA23FE}" presName="Name0" presStyleCnt="0">
        <dgm:presLayoutVars>
          <dgm:dir/>
          <dgm:animLvl val="lvl"/>
          <dgm:resizeHandles val="exact"/>
        </dgm:presLayoutVars>
      </dgm:prSet>
      <dgm:spPr/>
    </dgm:pt>
    <dgm:pt modelId="{8EB1B2FA-D3E7-4865-80E1-517200D59559}" type="pres">
      <dgm:prSet presAssocID="{F3B165F5-86D4-4F03-BA71-63ACC4F3E7B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C6FEB-B672-47C2-B5E3-79ED1061A66E}" type="pres">
      <dgm:prSet presAssocID="{AA7559CA-FA57-4518-8C81-B790CB91BB88}" presName="parTxOnlySpace" presStyleCnt="0"/>
      <dgm:spPr/>
    </dgm:pt>
    <dgm:pt modelId="{C070FAE4-ECB0-4CDA-860E-317EF3B83187}" type="pres">
      <dgm:prSet presAssocID="{35CED163-0695-4325-9C18-299EC671746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D0DE4-CFA4-41E4-9556-EC392D0C2FC6}" type="pres">
      <dgm:prSet presAssocID="{AC880BE8-5A07-4AC1-8CF2-68F41035BF39}" presName="parTxOnlySpace" presStyleCnt="0"/>
      <dgm:spPr/>
    </dgm:pt>
    <dgm:pt modelId="{F771C69A-D244-4955-87EB-858EDFD3BFAB}" type="pres">
      <dgm:prSet presAssocID="{B84DC464-0C09-4EB9-85FD-51BD64C447F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ABE20D-9E55-419B-96C4-685B8F0AD33E}" type="pres">
      <dgm:prSet presAssocID="{9C29331A-C642-4078-AFE9-B67F2749D193}" presName="parTxOnlySpace" presStyleCnt="0"/>
      <dgm:spPr/>
    </dgm:pt>
    <dgm:pt modelId="{145A7BA9-C2E4-4630-8CAA-3941B69C1260}" type="pres">
      <dgm:prSet presAssocID="{1D024E2D-9628-4F4E-9E7A-418C45D5CB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37C71A6-CC10-4ABA-BA69-DB68CBBFF101}" type="pres">
      <dgm:prSet presAssocID="{65C2F1EE-AE12-4D17-9F39-C5621274356F}" presName="parTxOnlySpace" presStyleCnt="0"/>
      <dgm:spPr/>
    </dgm:pt>
    <dgm:pt modelId="{C4B609F5-9F85-4611-8F5E-32DF27A6DB67}" type="pres">
      <dgm:prSet presAssocID="{8D207D6D-641A-4590-AE98-5F62CB6B90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D5B20-DED9-4589-9589-11B07CF896AB}" type="presOf" srcId="{DDA334E2-AA21-4B23-BAA5-582244DA23FE}" destId="{366BA0C2-437E-4248-9CF6-E41FDE792B6D}" srcOrd="0" destOrd="0" presId="urn:microsoft.com/office/officeart/2005/8/layout/chevron1"/>
    <dgm:cxn modelId="{761B9E3C-9D38-4CEC-8F2F-5EA1D598CD66}" type="presOf" srcId="{35CED163-0695-4325-9C18-299EC6717464}" destId="{C070FAE4-ECB0-4CDA-860E-317EF3B83187}" srcOrd="0" destOrd="0" presId="urn:microsoft.com/office/officeart/2005/8/layout/chevron1"/>
    <dgm:cxn modelId="{87333864-DE37-4587-867E-6CD835D0B456}" srcId="{DDA334E2-AA21-4B23-BAA5-582244DA23FE}" destId="{35CED163-0695-4325-9C18-299EC6717464}" srcOrd="1" destOrd="0" parTransId="{5C58CB27-5719-4FD5-B0EC-39677214EE50}" sibTransId="{AC880BE8-5A07-4AC1-8CF2-68F41035BF39}"/>
    <dgm:cxn modelId="{BDF4A965-1F96-4178-BC24-0301A0A0CB2A}" type="presOf" srcId="{1D024E2D-9628-4F4E-9E7A-418C45D5CB77}" destId="{145A7BA9-C2E4-4630-8CAA-3941B69C1260}" srcOrd="0" destOrd="0" presId="urn:microsoft.com/office/officeart/2005/8/layout/chevron1"/>
    <dgm:cxn modelId="{D4147A6C-CA87-4040-9BCC-92433534752C}" srcId="{DDA334E2-AA21-4B23-BAA5-582244DA23FE}" destId="{B84DC464-0C09-4EB9-85FD-51BD64C447F8}" srcOrd="2" destOrd="0" parTransId="{58916848-F4C7-4F27-A458-1BA130AC5688}" sibTransId="{9C29331A-C642-4078-AFE9-B67F2749D193}"/>
    <dgm:cxn modelId="{D0516974-11A3-4B30-BF8F-F27B2A203157}" type="presOf" srcId="{B84DC464-0C09-4EB9-85FD-51BD64C447F8}" destId="{F771C69A-D244-4955-87EB-858EDFD3BFAB}" srcOrd="0" destOrd="0" presId="urn:microsoft.com/office/officeart/2005/8/layout/chevron1"/>
    <dgm:cxn modelId="{74E23689-8CA8-4EFC-A0C9-B19BCAD11959}" type="presOf" srcId="{8D207D6D-641A-4590-AE98-5F62CB6B90F1}" destId="{C4B609F5-9F85-4611-8F5E-32DF27A6DB67}" srcOrd="0" destOrd="0" presId="urn:microsoft.com/office/officeart/2005/8/layout/chevron1"/>
    <dgm:cxn modelId="{C8FCA18E-63DF-444D-B6CB-572B204F7F0E}" srcId="{DDA334E2-AA21-4B23-BAA5-582244DA23FE}" destId="{8D207D6D-641A-4590-AE98-5F62CB6B90F1}" srcOrd="4" destOrd="0" parTransId="{21BBD563-DEA0-45B4-8C9D-299D8CC734FE}" sibTransId="{9EC5BC75-73D7-4308-AD19-0A75203F5914}"/>
    <dgm:cxn modelId="{BDB279CC-681C-4E5B-B24C-653FB51AE1D8}" srcId="{DDA334E2-AA21-4B23-BAA5-582244DA23FE}" destId="{F3B165F5-86D4-4F03-BA71-63ACC4F3E7B3}" srcOrd="0" destOrd="0" parTransId="{B3FF9D32-BA44-4C66-9F2A-BA6DCDC51ADD}" sibTransId="{AA7559CA-FA57-4518-8C81-B790CB91BB88}"/>
    <dgm:cxn modelId="{01C230D7-EBEF-4191-8583-82FA6161644A}" type="presOf" srcId="{F3B165F5-86D4-4F03-BA71-63ACC4F3E7B3}" destId="{8EB1B2FA-D3E7-4865-80E1-517200D59559}" srcOrd="0" destOrd="0" presId="urn:microsoft.com/office/officeart/2005/8/layout/chevron1"/>
    <dgm:cxn modelId="{A21D4AE3-D4F0-44D4-8743-24A25C2FFDE5}" srcId="{DDA334E2-AA21-4B23-BAA5-582244DA23FE}" destId="{1D024E2D-9628-4F4E-9E7A-418C45D5CB77}" srcOrd="3" destOrd="0" parTransId="{B50FD71A-7B5A-456B-A6AC-5AFDB408DCCD}" sibTransId="{65C2F1EE-AE12-4D17-9F39-C5621274356F}"/>
    <dgm:cxn modelId="{4355CDA1-4C75-4884-8322-36295A0C3F1C}" type="presParOf" srcId="{366BA0C2-437E-4248-9CF6-E41FDE792B6D}" destId="{8EB1B2FA-D3E7-4865-80E1-517200D59559}" srcOrd="0" destOrd="0" presId="urn:microsoft.com/office/officeart/2005/8/layout/chevron1"/>
    <dgm:cxn modelId="{8A78BE8F-9185-4970-B004-8E81951E59F4}" type="presParOf" srcId="{366BA0C2-437E-4248-9CF6-E41FDE792B6D}" destId="{DAAC6FEB-B672-47C2-B5E3-79ED1061A66E}" srcOrd="1" destOrd="0" presId="urn:microsoft.com/office/officeart/2005/8/layout/chevron1"/>
    <dgm:cxn modelId="{FB953633-1E41-4333-821D-67C4F4B0F0BB}" type="presParOf" srcId="{366BA0C2-437E-4248-9CF6-E41FDE792B6D}" destId="{C070FAE4-ECB0-4CDA-860E-317EF3B83187}" srcOrd="2" destOrd="0" presId="urn:microsoft.com/office/officeart/2005/8/layout/chevron1"/>
    <dgm:cxn modelId="{33FC7A1C-213C-43B6-904B-D2FCF6F7BA3C}" type="presParOf" srcId="{366BA0C2-437E-4248-9CF6-E41FDE792B6D}" destId="{4F9D0DE4-CFA4-41E4-9556-EC392D0C2FC6}" srcOrd="3" destOrd="0" presId="urn:microsoft.com/office/officeart/2005/8/layout/chevron1"/>
    <dgm:cxn modelId="{3962FF96-1F96-4ECC-A427-F974213EE862}" type="presParOf" srcId="{366BA0C2-437E-4248-9CF6-E41FDE792B6D}" destId="{F771C69A-D244-4955-87EB-858EDFD3BFAB}" srcOrd="4" destOrd="0" presId="urn:microsoft.com/office/officeart/2005/8/layout/chevron1"/>
    <dgm:cxn modelId="{EFFB7C74-A50C-4A4D-9AE0-4F08C8D4B271}" type="presParOf" srcId="{366BA0C2-437E-4248-9CF6-E41FDE792B6D}" destId="{1FABE20D-9E55-419B-96C4-685B8F0AD33E}" srcOrd="5" destOrd="0" presId="urn:microsoft.com/office/officeart/2005/8/layout/chevron1"/>
    <dgm:cxn modelId="{B9DF14D5-186B-471B-A165-0328FA8296A4}" type="presParOf" srcId="{366BA0C2-437E-4248-9CF6-E41FDE792B6D}" destId="{145A7BA9-C2E4-4630-8CAA-3941B69C1260}" srcOrd="6" destOrd="0" presId="urn:microsoft.com/office/officeart/2005/8/layout/chevron1"/>
    <dgm:cxn modelId="{D6E73A8A-178B-41DF-9C6F-EBB8E4BB2056}" type="presParOf" srcId="{366BA0C2-437E-4248-9CF6-E41FDE792B6D}" destId="{237C71A6-CC10-4ABA-BA69-DB68CBBFF101}" srcOrd="7" destOrd="0" presId="urn:microsoft.com/office/officeart/2005/8/layout/chevron1"/>
    <dgm:cxn modelId="{C0E7219A-473F-48EB-BD0F-23149602A9F5}" type="presParOf" srcId="{366BA0C2-437E-4248-9CF6-E41FDE792B6D}" destId="{C4B609F5-9F85-4611-8F5E-32DF27A6DB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4911" y="1527637"/>
          <a:ext cx="1827014" cy="730805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Entendimiento del Problema</a:t>
          </a:r>
        </a:p>
      </dsp:txBody>
      <dsp:txXfrm>
        <a:off x="370314" y="1527637"/>
        <a:ext cx="1096209" cy="730805"/>
      </dsp:txXfrm>
    </dsp:sp>
    <dsp:sp modelId="{C070FAE4-ECB0-4CDA-860E-317EF3B83187}">
      <dsp:nvSpPr>
        <dsp:cNvPr id="0" name=""/>
        <dsp:cNvSpPr/>
      </dsp:nvSpPr>
      <dsp:spPr>
        <a:xfrm>
          <a:off x="1649223" y="1527637"/>
          <a:ext cx="1827014" cy="73080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Extracción de Datos</a:t>
          </a:r>
        </a:p>
      </dsp:txBody>
      <dsp:txXfrm>
        <a:off x="2014626" y="1527637"/>
        <a:ext cx="1096209" cy="730805"/>
      </dsp:txXfrm>
    </dsp:sp>
    <dsp:sp modelId="{F771C69A-D244-4955-87EB-858EDFD3BFAB}">
      <dsp:nvSpPr>
        <dsp:cNvPr id="0" name=""/>
        <dsp:cNvSpPr/>
      </dsp:nvSpPr>
      <dsp:spPr>
        <a:xfrm>
          <a:off x="3293536" y="1527637"/>
          <a:ext cx="1827014" cy="730805"/>
        </a:xfrm>
        <a:prstGeom prst="chevron">
          <a:avLst/>
        </a:prstGeom>
        <a:solidFill>
          <a:schemeClr val="accent4">
            <a:hueOff val="-1407978"/>
            <a:satOff val="-14452"/>
            <a:lumOff val="604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Análisis Exploratorio de Datos</a:t>
          </a:r>
        </a:p>
      </dsp:txBody>
      <dsp:txXfrm>
        <a:off x="3658939" y="1527637"/>
        <a:ext cx="1096209" cy="730805"/>
      </dsp:txXfrm>
    </dsp:sp>
    <dsp:sp modelId="{A9B78E7D-4B44-46F6-94FF-7CAC37CDF5A4}">
      <dsp:nvSpPr>
        <dsp:cNvPr id="0" name=""/>
        <dsp:cNvSpPr/>
      </dsp:nvSpPr>
      <dsp:spPr>
        <a:xfrm>
          <a:off x="4937849" y="1527637"/>
          <a:ext cx="1827014" cy="730805"/>
        </a:xfrm>
        <a:prstGeom prst="chevron">
          <a:avLst/>
        </a:prstGeom>
        <a:solidFill>
          <a:schemeClr val="accent1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Limpieza y Preparación de Datos</a:t>
          </a:r>
        </a:p>
      </dsp:txBody>
      <dsp:txXfrm>
        <a:off x="5303252" y="1527637"/>
        <a:ext cx="1096209" cy="730805"/>
      </dsp:txXfrm>
    </dsp:sp>
    <dsp:sp modelId="{145A7BA9-C2E4-4630-8CAA-3941B69C1260}">
      <dsp:nvSpPr>
        <dsp:cNvPr id="0" name=""/>
        <dsp:cNvSpPr/>
      </dsp:nvSpPr>
      <dsp:spPr>
        <a:xfrm>
          <a:off x="6582161" y="1527637"/>
          <a:ext cx="1827014" cy="730805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Modelado</a:t>
          </a:r>
        </a:p>
      </dsp:txBody>
      <dsp:txXfrm>
        <a:off x="6947564" y="1527637"/>
        <a:ext cx="1096209" cy="730805"/>
      </dsp:txXfrm>
    </dsp:sp>
    <dsp:sp modelId="{C4B609F5-9F85-4611-8F5E-32DF27A6DB67}">
      <dsp:nvSpPr>
        <dsp:cNvPr id="0" name=""/>
        <dsp:cNvSpPr/>
      </dsp:nvSpPr>
      <dsp:spPr>
        <a:xfrm>
          <a:off x="8226474" y="1527637"/>
          <a:ext cx="1827014" cy="730805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Despliegue del Modelo</a:t>
          </a:r>
        </a:p>
      </dsp:txBody>
      <dsp:txXfrm>
        <a:off x="8591877" y="1527637"/>
        <a:ext cx="1096209" cy="730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4911" y="1527637"/>
          <a:ext cx="1827014" cy="730805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Entendimiento del Problema</a:t>
          </a:r>
        </a:p>
      </dsp:txBody>
      <dsp:txXfrm>
        <a:off x="370314" y="1527637"/>
        <a:ext cx="1096209" cy="730805"/>
      </dsp:txXfrm>
    </dsp:sp>
    <dsp:sp modelId="{C070FAE4-ECB0-4CDA-860E-317EF3B83187}">
      <dsp:nvSpPr>
        <dsp:cNvPr id="0" name=""/>
        <dsp:cNvSpPr/>
      </dsp:nvSpPr>
      <dsp:spPr>
        <a:xfrm>
          <a:off x="1649223" y="1527637"/>
          <a:ext cx="1827014" cy="73080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Extracción de Datos</a:t>
          </a:r>
        </a:p>
      </dsp:txBody>
      <dsp:txXfrm>
        <a:off x="2014626" y="1527637"/>
        <a:ext cx="1096209" cy="730805"/>
      </dsp:txXfrm>
    </dsp:sp>
    <dsp:sp modelId="{F771C69A-D244-4955-87EB-858EDFD3BFAB}">
      <dsp:nvSpPr>
        <dsp:cNvPr id="0" name=""/>
        <dsp:cNvSpPr/>
      </dsp:nvSpPr>
      <dsp:spPr>
        <a:xfrm>
          <a:off x="3293536" y="1527637"/>
          <a:ext cx="1827014" cy="730805"/>
        </a:xfrm>
        <a:prstGeom prst="chevron">
          <a:avLst/>
        </a:prstGeom>
        <a:solidFill>
          <a:schemeClr val="accent4">
            <a:hueOff val="-1407978"/>
            <a:satOff val="-14452"/>
            <a:lumOff val="604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Análisis Exploratorio de Datos</a:t>
          </a:r>
        </a:p>
      </dsp:txBody>
      <dsp:txXfrm>
        <a:off x="3658939" y="1527637"/>
        <a:ext cx="1096209" cy="730805"/>
      </dsp:txXfrm>
    </dsp:sp>
    <dsp:sp modelId="{A9B78E7D-4B44-46F6-94FF-7CAC37CDF5A4}">
      <dsp:nvSpPr>
        <dsp:cNvPr id="0" name=""/>
        <dsp:cNvSpPr/>
      </dsp:nvSpPr>
      <dsp:spPr>
        <a:xfrm>
          <a:off x="4937849" y="1527637"/>
          <a:ext cx="1827014" cy="730805"/>
        </a:xfrm>
        <a:prstGeom prst="chevron">
          <a:avLst/>
        </a:prstGeom>
        <a:solidFill>
          <a:schemeClr val="accent1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Limpieza y Preparación de Datos</a:t>
          </a:r>
        </a:p>
      </dsp:txBody>
      <dsp:txXfrm>
        <a:off x="5303252" y="1527637"/>
        <a:ext cx="1096209" cy="730805"/>
      </dsp:txXfrm>
    </dsp:sp>
    <dsp:sp modelId="{145A7BA9-C2E4-4630-8CAA-3941B69C1260}">
      <dsp:nvSpPr>
        <dsp:cNvPr id="0" name=""/>
        <dsp:cNvSpPr/>
      </dsp:nvSpPr>
      <dsp:spPr>
        <a:xfrm>
          <a:off x="6582161" y="1527637"/>
          <a:ext cx="1827014" cy="730805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Modelado</a:t>
          </a:r>
        </a:p>
      </dsp:txBody>
      <dsp:txXfrm>
        <a:off x="6947564" y="1527637"/>
        <a:ext cx="1096209" cy="730805"/>
      </dsp:txXfrm>
    </dsp:sp>
    <dsp:sp modelId="{C4B609F5-9F85-4611-8F5E-32DF27A6DB67}">
      <dsp:nvSpPr>
        <dsp:cNvPr id="0" name=""/>
        <dsp:cNvSpPr/>
      </dsp:nvSpPr>
      <dsp:spPr>
        <a:xfrm>
          <a:off x="8226474" y="1527637"/>
          <a:ext cx="1827014" cy="730805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Despliegue del Modelo</a:t>
          </a:r>
        </a:p>
      </dsp:txBody>
      <dsp:txXfrm>
        <a:off x="8591877" y="1527637"/>
        <a:ext cx="1096209" cy="730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4911" y="1527637"/>
          <a:ext cx="1827014" cy="730805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Entendimiento del Problema</a:t>
          </a:r>
        </a:p>
      </dsp:txBody>
      <dsp:txXfrm>
        <a:off x="370314" y="1527637"/>
        <a:ext cx="1096209" cy="730805"/>
      </dsp:txXfrm>
    </dsp:sp>
    <dsp:sp modelId="{C070FAE4-ECB0-4CDA-860E-317EF3B83187}">
      <dsp:nvSpPr>
        <dsp:cNvPr id="0" name=""/>
        <dsp:cNvSpPr/>
      </dsp:nvSpPr>
      <dsp:spPr>
        <a:xfrm>
          <a:off x="1649223" y="1527637"/>
          <a:ext cx="1827014" cy="73080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Extracción de Datos</a:t>
          </a:r>
        </a:p>
      </dsp:txBody>
      <dsp:txXfrm>
        <a:off x="2014626" y="1527637"/>
        <a:ext cx="1096209" cy="730805"/>
      </dsp:txXfrm>
    </dsp:sp>
    <dsp:sp modelId="{F771C69A-D244-4955-87EB-858EDFD3BFAB}">
      <dsp:nvSpPr>
        <dsp:cNvPr id="0" name=""/>
        <dsp:cNvSpPr/>
      </dsp:nvSpPr>
      <dsp:spPr>
        <a:xfrm>
          <a:off x="3293536" y="1527637"/>
          <a:ext cx="1827014" cy="730805"/>
        </a:xfrm>
        <a:prstGeom prst="chevron">
          <a:avLst/>
        </a:prstGeom>
        <a:solidFill>
          <a:schemeClr val="accent4">
            <a:hueOff val="-1407978"/>
            <a:satOff val="-14452"/>
            <a:lumOff val="604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Análisis Exploratorio de Datos</a:t>
          </a:r>
        </a:p>
      </dsp:txBody>
      <dsp:txXfrm>
        <a:off x="3658939" y="1527637"/>
        <a:ext cx="1096209" cy="730805"/>
      </dsp:txXfrm>
    </dsp:sp>
    <dsp:sp modelId="{A9B78E7D-4B44-46F6-94FF-7CAC37CDF5A4}">
      <dsp:nvSpPr>
        <dsp:cNvPr id="0" name=""/>
        <dsp:cNvSpPr/>
      </dsp:nvSpPr>
      <dsp:spPr>
        <a:xfrm>
          <a:off x="4937849" y="1527637"/>
          <a:ext cx="1827014" cy="730805"/>
        </a:xfrm>
        <a:prstGeom prst="chevron">
          <a:avLst/>
        </a:prstGeom>
        <a:solidFill>
          <a:schemeClr val="accent1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Limpieza y Preparación de Datos</a:t>
          </a:r>
        </a:p>
      </dsp:txBody>
      <dsp:txXfrm>
        <a:off x="5303252" y="1527637"/>
        <a:ext cx="1096209" cy="730805"/>
      </dsp:txXfrm>
    </dsp:sp>
    <dsp:sp modelId="{145A7BA9-C2E4-4630-8CAA-3941B69C1260}">
      <dsp:nvSpPr>
        <dsp:cNvPr id="0" name=""/>
        <dsp:cNvSpPr/>
      </dsp:nvSpPr>
      <dsp:spPr>
        <a:xfrm>
          <a:off x="6582161" y="1527637"/>
          <a:ext cx="1827014" cy="730805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Modelado</a:t>
          </a:r>
        </a:p>
      </dsp:txBody>
      <dsp:txXfrm>
        <a:off x="6947564" y="1527637"/>
        <a:ext cx="1096209" cy="730805"/>
      </dsp:txXfrm>
    </dsp:sp>
    <dsp:sp modelId="{C4B609F5-9F85-4611-8F5E-32DF27A6DB67}">
      <dsp:nvSpPr>
        <dsp:cNvPr id="0" name=""/>
        <dsp:cNvSpPr/>
      </dsp:nvSpPr>
      <dsp:spPr>
        <a:xfrm>
          <a:off x="8226474" y="1527637"/>
          <a:ext cx="1827014" cy="730805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1" kern="1200" dirty="0"/>
            <a:t>Despliegue del Modelo</a:t>
          </a:r>
        </a:p>
      </dsp:txBody>
      <dsp:txXfrm>
        <a:off x="8591877" y="1527637"/>
        <a:ext cx="1096209" cy="730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B2FA-D3E7-4865-80E1-517200D59559}">
      <dsp:nvSpPr>
        <dsp:cNvPr id="0" name=""/>
        <dsp:cNvSpPr/>
      </dsp:nvSpPr>
      <dsp:spPr>
        <a:xfrm>
          <a:off x="2455" y="1455931"/>
          <a:ext cx="2185541" cy="874216"/>
        </a:xfrm>
        <a:prstGeom prst="chevron">
          <a:avLst/>
        </a:prstGeom>
        <a:solidFill>
          <a:srgbClr val="FFC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Entendimiento del problema</a:t>
          </a:r>
        </a:p>
      </dsp:txBody>
      <dsp:txXfrm>
        <a:off x="439563" y="1455931"/>
        <a:ext cx="1311325" cy="874216"/>
      </dsp:txXfrm>
    </dsp:sp>
    <dsp:sp modelId="{C070FAE4-ECB0-4CDA-860E-317EF3B83187}">
      <dsp:nvSpPr>
        <dsp:cNvPr id="0" name=""/>
        <dsp:cNvSpPr/>
      </dsp:nvSpPr>
      <dsp:spPr>
        <a:xfrm>
          <a:off x="1969442" y="1455931"/>
          <a:ext cx="2185541" cy="87421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Extracción de datos</a:t>
          </a:r>
        </a:p>
      </dsp:txBody>
      <dsp:txXfrm>
        <a:off x="2406550" y="1455931"/>
        <a:ext cx="1311325" cy="874216"/>
      </dsp:txXfrm>
    </dsp:sp>
    <dsp:sp modelId="{F771C69A-D244-4955-87EB-858EDFD3BFAB}">
      <dsp:nvSpPr>
        <dsp:cNvPr id="0" name=""/>
        <dsp:cNvSpPr/>
      </dsp:nvSpPr>
      <dsp:spPr>
        <a:xfrm>
          <a:off x="3936429" y="1455931"/>
          <a:ext cx="2185541" cy="87421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Limpieza y exploración de datos</a:t>
          </a:r>
        </a:p>
      </dsp:txBody>
      <dsp:txXfrm>
        <a:off x="4373537" y="1455931"/>
        <a:ext cx="1311325" cy="874216"/>
      </dsp:txXfrm>
    </dsp:sp>
    <dsp:sp modelId="{145A7BA9-C2E4-4630-8CAA-3941B69C1260}">
      <dsp:nvSpPr>
        <dsp:cNvPr id="0" name=""/>
        <dsp:cNvSpPr/>
      </dsp:nvSpPr>
      <dsp:spPr>
        <a:xfrm>
          <a:off x="5903416" y="1455931"/>
          <a:ext cx="2185541" cy="874216"/>
        </a:xfrm>
        <a:prstGeom prst="chevron">
          <a:avLst/>
        </a:prstGeom>
        <a:solidFill>
          <a:srgbClr val="7030A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Modelado</a:t>
          </a:r>
        </a:p>
      </dsp:txBody>
      <dsp:txXfrm>
        <a:off x="6340524" y="1455931"/>
        <a:ext cx="1311325" cy="874216"/>
      </dsp:txXfrm>
    </dsp:sp>
    <dsp:sp modelId="{C4B609F5-9F85-4611-8F5E-32DF27A6DB67}">
      <dsp:nvSpPr>
        <dsp:cNvPr id="0" name=""/>
        <dsp:cNvSpPr/>
      </dsp:nvSpPr>
      <dsp:spPr>
        <a:xfrm>
          <a:off x="7870403" y="1455931"/>
          <a:ext cx="2185541" cy="874216"/>
        </a:xfrm>
        <a:prstGeom prst="chevron">
          <a:avLst/>
        </a:prstGeom>
        <a:solidFill>
          <a:srgbClr val="C00000"/>
        </a:solidFill>
        <a:ln w="381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b="1" kern="1200" dirty="0"/>
            <a:t>Despliegue del modelo</a:t>
          </a:r>
        </a:p>
      </dsp:txBody>
      <dsp:txXfrm>
        <a:off x="8307511" y="1455931"/>
        <a:ext cx="1311325" cy="87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5275-2C3C-4439-9BF8-CBB592A842DF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0CBE-5D8C-4F4B-8B7D-CA065E9CC5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3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65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0CBE-5D8C-4F4B-8B7D-CA065E9CC50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3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9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9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25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43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83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36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95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C697C3-C264-4554-BD49-72F486D29C2A}" type="datetimeFigureOut">
              <a:rPr lang="es-CL" smtClean="0"/>
              <a:t>16-08-2021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29D29D-F8B3-401F-8C2D-9483080C408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diagramData" Target="../diagrams/data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badillatorrealba/MDS7202" TargetMode="External"/><Relationship Id="rId2" Type="http://schemas.openxmlformats.org/officeDocument/2006/relationships/hyperlink" Target="https://discord.gg/Dd36PQm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badillatorrealba/MDS7202/blob/main/Calendario.m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chnologyreview.com/2015/09/16/166222/facebooks-like-buttons-will-soon-track-your-web-browsing-to-target-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hyperlink" Target="https://pixabay.com/?utm_source=link-attribution&amp;utm_medium=referral&amp;utm_campaign=image&amp;utm_content=3136897" TargetMode="External"/><Relationship Id="rId4" Type="http://schemas.openxmlformats.org/officeDocument/2006/relationships/hyperlink" Target="https://pixabay.com/users/thedigitalartist-202249/?utm_source=link-attribution&amp;utm_medium=referral&amp;utm_campaign=image&amp;utm_content=313689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hyperlink" Target="https://pixabay.com/?utm_source=link-attribution&amp;utm_medium=referral&amp;utm_campaign=image&amp;utm_content=3136897" TargetMode="External"/><Relationship Id="rId4" Type="http://schemas.openxmlformats.org/officeDocument/2006/relationships/hyperlink" Target="https://pixabay.com/users/thedigitalartist-202249/?utm_source=link-attribution&amp;utm_medium=referral&amp;utm_campaign=image&amp;utm_content=313689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D035-E9E5-4F2C-8814-534699C4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S" sz="5000" dirty="0"/>
              <a:t>Laboratorio de Programación Científica para Ciencia de Datos</a:t>
            </a:r>
            <a:endParaRPr lang="es-CL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51252-D0A7-4EE1-8591-DF9FEFB1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MDS7202-1 - Primavera 2021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1A58D17-4428-496B-A5D6-5711B665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03937"/>
            <a:ext cx="4001315" cy="152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03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Marcador de contenido 18">
            <a:extLst>
              <a:ext uri="{FF2B5EF4-FFF2-40B4-BE49-F238E27FC236}">
                <a16:creationId xmlns:a16="http://schemas.microsoft.com/office/drawing/2014/main" id="{49BE1379-B804-44AD-A940-872271CB6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82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Framework Ciencia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5940D8-0E88-438D-BAA7-697DDB3477FF}"/>
              </a:ext>
            </a:extLst>
          </p:cNvPr>
          <p:cNvSpPr txBox="1"/>
          <p:nvPr/>
        </p:nvSpPr>
        <p:spPr>
          <a:xfrm>
            <a:off x="607435" y="2521334"/>
            <a:ext cx="25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Heladas en el valle central provocan perdidas en la producción de frutales.</a:t>
            </a:r>
          </a:p>
          <a:p>
            <a:pPr algn="ctr"/>
            <a:r>
              <a:rPr lang="es-CL" sz="1400" dirty="0"/>
              <a:t>Solución: </a:t>
            </a:r>
            <a:r>
              <a:rPr lang="es-CL" sz="1400" b="1" dirty="0"/>
              <a:t>Predicción de Heladas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237DA-5064-4C12-AC38-3B03372B6A7C}"/>
              </a:ext>
            </a:extLst>
          </p:cNvPr>
          <p:cNvSpPr txBox="1"/>
          <p:nvPr/>
        </p:nvSpPr>
        <p:spPr>
          <a:xfrm>
            <a:off x="2246672" y="4529201"/>
            <a:ext cx="252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Múltiples fuentes de información: </a:t>
            </a:r>
          </a:p>
          <a:p>
            <a:pPr algn="ctr"/>
            <a:r>
              <a:rPr lang="es-CL" sz="1400" dirty="0"/>
              <a:t>- Temperatura, presión, lluvias, nubosidad, </a:t>
            </a:r>
            <a:r>
              <a:rPr lang="es-CL" sz="1400" dirty="0" err="1"/>
              <a:t>etc</a:t>
            </a:r>
            <a:r>
              <a:rPr lang="es-CL" sz="1400" dirty="0"/>
              <a:t>…</a:t>
            </a:r>
          </a:p>
          <a:p>
            <a:pPr algn="ctr"/>
            <a:r>
              <a:rPr lang="es-CL" sz="1400" dirty="0"/>
              <a:t>- Relieve. </a:t>
            </a:r>
          </a:p>
          <a:p>
            <a:pPr algn="ctr"/>
            <a:r>
              <a:rPr lang="es-CL" sz="1400" dirty="0"/>
              <a:t>- Tendencias del cambio climático.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5DAA9B-205B-4731-A800-4C84F601FABF}"/>
              </a:ext>
            </a:extLst>
          </p:cNvPr>
          <p:cNvSpPr txBox="1"/>
          <p:nvPr/>
        </p:nvSpPr>
        <p:spPr>
          <a:xfrm>
            <a:off x="3933227" y="2521334"/>
            <a:ext cx="25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Exploración usando estadística descriptiva y </a:t>
            </a:r>
            <a:r>
              <a:rPr lang="es-CL" sz="1400" dirty="0" err="1"/>
              <a:t>tests</a:t>
            </a:r>
            <a:r>
              <a:rPr lang="es-CL" sz="1400" dirty="0"/>
              <a:t> estadísticos.</a:t>
            </a:r>
          </a:p>
          <a:p>
            <a:pPr algn="ctr"/>
            <a:r>
              <a:rPr lang="es-CL" sz="1400" dirty="0"/>
              <a:t>Visualización y correlación de las variables.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377894-206B-45DB-9549-31ED21FE2271}"/>
              </a:ext>
            </a:extLst>
          </p:cNvPr>
          <p:cNvSpPr txBox="1"/>
          <p:nvPr/>
        </p:nvSpPr>
        <p:spPr>
          <a:xfrm>
            <a:off x="5746705" y="5401442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Trabajo con datos faltantes.</a:t>
            </a:r>
          </a:p>
          <a:p>
            <a:pPr algn="ctr"/>
            <a:r>
              <a:rPr lang="es-CL" sz="1400" dirty="0"/>
              <a:t>Selección de características relevantes.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D03209-2468-4880-99FF-4544AE514E9C}"/>
              </a:ext>
            </a:extLst>
          </p:cNvPr>
          <p:cNvSpPr txBox="1"/>
          <p:nvPr/>
        </p:nvSpPr>
        <p:spPr>
          <a:xfrm>
            <a:off x="9220727" y="2521334"/>
            <a:ext cx="250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Poner el modelo al servicio de los clientes. </a:t>
            </a:r>
          </a:p>
          <a:p>
            <a:pPr algn="ctr"/>
            <a:r>
              <a:rPr lang="es-CL" sz="1400" dirty="0"/>
              <a:t>Evaluar efectividad real.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0E697C-551F-40A6-A765-2E82D8249067}"/>
              </a:ext>
            </a:extLst>
          </p:cNvPr>
          <p:cNvSpPr txBox="1"/>
          <p:nvPr/>
        </p:nvSpPr>
        <p:spPr>
          <a:xfrm>
            <a:off x="7035505" y="2521334"/>
            <a:ext cx="2520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400" dirty="0"/>
              <a:t>Creación, evaluación y optimización de un modelo predictivo.</a:t>
            </a: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1DB15603-C965-4985-978C-F97E10FBA1EE}"/>
              </a:ext>
            </a:extLst>
          </p:cNvPr>
          <p:cNvSpPr/>
          <p:nvPr/>
        </p:nvSpPr>
        <p:spPr>
          <a:xfrm rot="10800000">
            <a:off x="6649371" y="3346882"/>
            <a:ext cx="3826275" cy="2246050"/>
          </a:xfrm>
          <a:prstGeom prst="circularArrow">
            <a:avLst>
              <a:gd name="adj1" fmla="val 4145"/>
              <a:gd name="adj2" fmla="val 544106"/>
              <a:gd name="adj3" fmla="val 21078390"/>
              <a:gd name="adj4" fmla="val 10841127"/>
              <a:gd name="adj5" fmla="val 1044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7B81D3-D65D-40C0-8F27-F0671D89F8AE}"/>
              </a:ext>
            </a:extLst>
          </p:cNvPr>
          <p:cNvSpPr txBox="1"/>
          <p:nvPr/>
        </p:nvSpPr>
        <p:spPr>
          <a:xfrm>
            <a:off x="7829358" y="4873204"/>
            <a:ext cx="14662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300" b="1" dirty="0"/>
              <a:t>Retroalimentación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7A9378-4BB6-42CB-BFFE-C17532EB0694}"/>
              </a:ext>
            </a:extLst>
          </p:cNvPr>
          <p:cNvSpPr txBox="1"/>
          <p:nvPr/>
        </p:nvSpPr>
        <p:spPr>
          <a:xfrm>
            <a:off x="9059080" y="5401442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Evaluar el rendimiento del modelo desplegado. Reentrenamiento</a:t>
            </a:r>
          </a:p>
        </p:txBody>
      </p:sp>
    </p:spTree>
    <p:extLst>
      <p:ext uri="{BB962C8B-B14F-4D97-AF65-F5344CB8AC3E}">
        <p14:creationId xmlns:p14="http://schemas.microsoft.com/office/powerpoint/2010/main" val="18461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E951-AF55-42B9-BC2F-FB5C421E6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El Curso</a:t>
            </a:r>
          </a:p>
        </p:txBody>
      </p:sp>
    </p:spTree>
    <p:extLst>
      <p:ext uri="{BB962C8B-B14F-4D97-AF65-F5344CB8AC3E}">
        <p14:creationId xmlns:p14="http://schemas.microsoft.com/office/powerpoint/2010/main" val="93029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3EA6-73BB-4738-BB2F-67338BB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6EF38-922F-41C6-8243-07607FD7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No es un curso teórico:</a:t>
            </a:r>
          </a:p>
          <a:p>
            <a:pPr lvl="1"/>
            <a:r>
              <a:rPr lang="es-CL" dirty="0"/>
              <a:t>Veremos aspectos teóricos solo en cuanto se necesite. Pero </a:t>
            </a:r>
            <a:r>
              <a:rPr lang="es-CL" b="1" dirty="0"/>
              <a:t>se pondrá énfasis en la práctica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Múltiples opciones para profundizar (http://mds.uchile.cl/programa/):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23181-7433-40D6-A6FC-1679F0D4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58"/>
          <a:stretch/>
        </p:blipFill>
        <p:spPr>
          <a:xfrm>
            <a:off x="1280014" y="2905760"/>
            <a:ext cx="5096338" cy="32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Proyecto de Ciencia de Datos </a:t>
            </a:r>
            <a:r>
              <a:rPr lang="es-CL" dirty="0"/>
              <a:t>(aka, el otro curso </a:t>
            </a:r>
            <a:r>
              <a:rPr lang="es-CL" dirty="0" err="1"/>
              <a:t>core</a:t>
            </a:r>
            <a:r>
              <a:rPr lang="es-CL" dirty="0"/>
              <a:t> del magister):</a:t>
            </a:r>
          </a:p>
          <a:p>
            <a:endParaRPr lang="es-CL" dirty="0"/>
          </a:p>
          <a:p>
            <a:pPr lvl="1"/>
            <a:r>
              <a:rPr lang="es-CL" dirty="0"/>
              <a:t>No tendremos un único proyecto grande con un cliente real.</a:t>
            </a:r>
          </a:p>
          <a:p>
            <a:pPr lvl="1"/>
            <a:r>
              <a:rPr lang="es-CL" dirty="0"/>
              <a:t>No tendrán la experiencia de trabajar directamente en la industria.</a:t>
            </a:r>
          </a:p>
          <a:p>
            <a:pPr lvl="1" algn="ctr"/>
            <a:endParaRPr lang="es-CL" dirty="0"/>
          </a:p>
          <a:p>
            <a:pPr marL="201168" lvl="1" indent="0" algn="ctr">
              <a:buNone/>
            </a:pPr>
            <a:r>
              <a:rPr lang="es-CL" dirty="0"/>
              <a:t>Sin embargo, veremos en detalle paso a paso (la mayoría) de pasos de la metodología y las tecnologías que se ocupan en estos para resolver proyectos de ciencia de datos.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80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CF7-250C-4727-8475-A85412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no</a:t>
            </a:r>
            <a:r>
              <a:rPr lang="es-CL" dirty="0"/>
              <a:t> es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E6054-D0A9-4200-90A3-FB8A1ED0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Lugar para usar software cerrado:</a:t>
            </a:r>
            <a:endParaRPr lang="es-CL" dirty="0"/>
          </a:p>
          <a:p>
            <a:endParaRPr lang="es-CL" dirty="0"/>
          </a:p>
          <a:p>
            <a:pPr lvl="1"/>
            <a:r>
              <a:rPr lang="es-CL" dirty="0"/>
              <a:t>Trabajaremos con un conjunto de software open-</a:t>
            </a:r>
            <a:r>
              <a:rPr lang="es-CL" dirty="0" err="1"/>
              <a:t>source</a:t>
            </a:r>
            <a:r>
              <a:rPr lang="es-CL" dirty="0"/>
              <a:t> definido</a:t>
            </a:r>
          </a:p>
          <a:p>
            <a:pPr lvl="1"/>
            <a:r>
              <a:rPr lang="es-CL" dirty="0"/>
              <a:t>No usaremos ninguna solución cerrada pero distribuida gratuitamente (freeware) ni que se venda (software privativo).</a:t>
            </a:r>
          </a:p>
          <a:p>
            <a:pPr marL="201168" lvl="1" indent="0">
              <a:buNone/>
            </a:pPr>
            <a:endParaRPr lang="es-CL" dirty="0"/>
          </a:p>
          <a:p>
            <a:r>
              <a:rPr lang="es-CL" b="1" dirty="0"/>
              <a:t>Tampoco es un muestrario de open-</a:t>
            </a:r>
            <a:r>
              <a:rPr lang="es-CL" b="1" dirty="0" err="1"/>
              <a:t>source</a:t>
            </a:r>
            <a:r>
              <a:rPr lang="es-CL" b="1" dirty="0"/>
              <a:t> software:</a:t>
            </a:r>
          </a:p>
          <a:p>
            <a:endParaRPr lang="es-CL" b="1" dirty="0"/>
          </a:p>
          <a:p>
            <a:pPr lvl="1"/>
            <a:r>
              <a:rPr lang="es-CL" dirty="0"/>
              <a:t>Usaremos las librerías con un fin. </a:t>
            </a:r>
          </a:p>
          <a:p>
            <a:pPr lvl="1"/>
            <a:r>
              <a:rPr lang="es-CL" dirty="0"/>
              <a:t>Las librerías probablemente sean reemplazables por alguna alternativa. Pensar siempre que podrían quedar desactualizadas a futuro.</a:t>
            </a:r>
          </a:p>
        </p:txBody>
      </p:sp>
    </p:spTree>
    <p:extLst>
      <p:ext uri="{BB962C8B-B14F-4D97-AF65-F5344CB8AC3E}">
        <p14:creationId xmlns:p14="http://schemas.microsoft.com/office/powerpoint/2010/main" val="17650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C51E5-06BF-431F-B3FE-568DE35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 b="1" dirty="0"/>
              <a:t>si </a:t>
            </a:r>
            <a:r>
              <a:rPr lang="es-CL" dirty="0"/>
              <a:t>es este curso?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39A41-92E6-43DB-92D9-C4F13E2A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algn="ctr">
              <a:lnSpc>
                <a:spcPct val="110000"/>
              </a:lnSpc>
            </a:pPr>
            <a:r>
              <a:rPr lang="es-ES" sz="2400" dirty="0"/>
              <a:t>El curso estará enfocado en </a:t>
            </a:r>
            <a:r>
              <a:rPr lang="es-ES" sz="2400" b="1" dirty="0"/>
              <a:t>entregar las herramientas necesarias</a:t>
            </a:r>
            <a:r>
              <a:rPr lang="es-ES" sz="2400" dirty="0"/>
              <a:t>, tanto teóricas como prácticas, para el </a:t>
            </a:r>
            <a:r>
              <a:rPr lang="es-ES" sz="2400" b="1" dirty="0"/>
              <a:t>análisis</a:t>
            </a:r>
            <a:r>
              <a:rPr lang="es-ES" sz="2400" dirty="0"/>
              <a:t>, </a:t>
            </a:r>
            <a:r>
              <a:rPr lang="es-ES" sz="2400" b="1" dirty="0"/>
              <a:t>modelamiento, resolución y puesta en marcha</a:t>
            </a:r>
            <a:r>
              <a:rPr lang="es-ES" sz="2400" dirty="0"/>
              <a:t> de proyectos en ciencia de datos. </a:t>
            </a:r>
          </a:p>
        </p:txBody>
      </p:sp>
    </p:spTree>
    <p:extLst>
      <p:ext uri="{BB962C8B-B14F-4D97-AF65-F5344CB8AC3E}">
        <p14:creationId xmlns:p14="http://schemas.microsoft.com/office/powerpoint/2010/main" val="155139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18">
            <a:extLst>
              <a:ext uri="{FF2B5EF4-FFF2-40B4-BE49-F238E27FC236}">
                <a16:creationId xmlns:a16="http://schemas.microsoft.com/office/drawing/2014/main" id="{36B5ADD3-B78C-4E5A-B26E-5E19E30A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3473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Unidades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C29E776-701A-4FE8-8385-3BBE0F7AEF68}"/>
              </a:ext>
            </a:extLst>
          </p:cNvPr>
          <p:cNvSpPr/>
          <p:nvPr/>
        </p:nvSpPr>
        <p:spPr>
          <a:xfrm>
            <a:off x="8097520" y="2499360"/>
            <a:ext cx="3820160" cy="9296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4: </a:t>
            </a:r>
            <a:r>
              <a:rPr lang="es-ES" sz="1600" dirty="0">
                <a:solidFill>
                  <a:sysClr val="windowText" lastClr="000000"/>
                </a:solidFill>
              </a:rPr>
              <a:t>Optimización de Código, </a:t>
            </a:r>
            <a:r>
              <a:rPr lang="es-ES" sz="1600" dirty="0" err="1">
                <a:solidFill>
                  <a:sysClr val="windowText" lastClr="000000"/>
                </a:solidFill>
              </a:rPr>
              <a:t>Paralelísmo</a:t>
            </a:r>
            <a:r>
              <a:rPr lang="es-ES" sz="1600" dirty="0">
                <a:solidFill>
                  <a:sysClr val="windowText" lastClr="000000"/>
                </a:solidFill>
              </a:rPr>
              <a:t> y Despliegue en la Nube.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F6591E-EE0E-4F37-BD69-91DC09580E01}"/>
              </a:ext>
            </a:extLst>
          </p:cNvPr>
          <p:cNvSpPr/>
          <p:nvPr/>
        </p:nvSpPr>
        <p:spPr>
          <a:xfrm>
            <a:off x="6187440" y="4493309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3</a:t>
            </a:r>
            <a:r>
              <a:rPr lang="es-ES" sz="1600" dirty="0">
                <a:solidFill>
                  <a:sysClr val="windowText" lastClr="000000"/>
                </a:solidFill>
              </a:rPr>
              <a:t>: Preprocesamiento y aprendizaje automático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F8164B-180D-4B23-9876-5F9D7790CB23}"/>
              </a:ext>
            </a:extLst>
          </p:cNvPr>
          <p:cNvSpPr/>
          <p:nvPr/>
        </p:nvSpPr>
        <p:spPr>
          <a:xfrm>
            <a:off x="1766854" y="4557623"/>
            <a:ext cx="3820160" cy="16078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1</a:t>
            </a:r>
            <a:r>
              <a:rPr lang="es-ES" sz="1600" dirty="0">
                <a:solidFill>
                  <a:sysClr val="windowText" lastClr="000000"/>
                </a:solidFill>
              </a:rPr>
              <a:t>: Introducción a Python para ciencia de datos (3 semanas)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ysClr val="windowText" lastClr="000000"/>
                </a:solidFill>
              </a:rPr>
              <a:t>Unidad 2</a:t>
            </a:r>
            <a:r>
              <a:rPr lang="es-ES" sz="1600" dirty="0">
                <a:solidFill>
                  <a:sysClr val="windowText" lastClr="000000"/>
                </a:solidFill>
              </a:rPr>
              <a:t>: Manejo de datos, visualización y Análisis Exploratorio de Datos. (</a:t>
            </a:r>
            <a:endParaRPr lang="es-C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Tecnologías y Herramientas</a:t>
            </a:r>
            <a:endParaRPr lang="en-US" dirty="0"/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FB294C46-BF75-40B1-B38D-F8B3F900B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32930"/>
            <a:ext cx="2152393" cy="81439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A793766-793A-4AD0-A667-BA9CD67C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26" y="3058662"/>
            <a:ext cx="1314563" cy="53130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F21726D-E3CF-4B6E-A5B7-1958C7FFD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44" y="4570470"/>
            <a:ext cx="733360" cy="720000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05A2DE-06C9-41C8-B3B0-647B3905A0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90" y="2542771"/>
            <a:ext cx="1440000" cy="648000"/>
          </a:xfrm>
          <a:prstGeom prst="rect">
            <a:avLst/>
          </a:prstGeom>
        </p:spPr>
      </p:pic>
      <p:pic>
        <p:nvPicPr>
          <p:cNvPr id="9" name="Marcador de contenido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01954A1-C9BD-4125-8472-60CCD34B00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42" y="5369002"/>
            <a:ext cx="1955338" cy="391067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1CFA4E49-C28D-409C-82B6-1F9176F9D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7" y="4567873"/>
            <a:ext cx="1283551" cy="690979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C86CB54F-8547-4502-BE6E-79C7CFF448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00" y="1840038"/>
            <a:ext cx="1080000" cy="10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FCC7A9C-FD39-46FC-BEA1-F091FD97C0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95722" y="4581685"/>
            <a:ext cx="698182" cy="72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4C03971-4ECF-4E17-B964-4B72E7F45C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1949" y="5355676"/>
            <a:ext cx="1740491" cy="417718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D2C29C-C2A9-40FE-8D0C-E902550DAF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5" y="1840038"/>
            <a:ext cx="621135" cy="720000"/>
          </a:xfrm>
          <a:prstGeom prst="rect">
            <a:avLst/>
          </a:prstGeom>
        </p:spPr>
      </p:pic>
      <p:pic>
        <p:nvPicPr>
          <p:cNvPr id="15" name="Imagen 1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2C080A6-DF96-4813-B960-B8F10E91B4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26" y="3058662"/>
            <a:ext cx="1452266" cy="484089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46FA471-E3FD-4948-A873-86EFC4BB99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36890" y="4655180"/>
            <a:ext cx="900000" cy="830047"/>
          </a:xfrm>
          <a:prstGeom prst="rect">
            <a:avLst/>
          </a:prstGeom>
        </p:spPr>
      </p:pic>
      <p:pic>
        <p:nvPicPr>
          <p:cNvPr id="21" name="Imagen 20" descr="Imagen que contiene firmar, calle, tráfico&#10;&#10;Descripción generada automáticamente">
            <a:extLst>
              <a:ext uri="{FF2B5EF4-FFF2-40B4-BE49-F238E27FC236}">
                <a16:creationId xmlns:a16="http://schemas.microsoft.com/office/drawing/2014/main" id="{0BDC695F-5125-4EA7-A28D-F913C030C4A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49" y="4729003"/>
            <a:ext cx="1183767" cy="715092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F7CAF2E2-237C-48E9-9C05-7C5818B56CA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10" y="2673794"/>
            <a:ext cx="1314563" cy="739442"/>
          </a:xfrm>
          <a:prstGeom prst="rect">
            <a:avLst/>
          </a:prstGeom>
        </p:spPr>
      </p:pic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0F8E1E4-5EE6-48E4-A513-5B488C777B9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75677" y="2794924"/>
            <a:ext cx="1956979" cy="597672"/>
          </a:xfrm>
          <a:prstGeom prst="rect">
            <a:avLst/>
          </a:prstGeom>
        </p:spPr>
      </p:pic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AB248DC3-2E55-4BCF-9B7E-03E55A0B67B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30" y="4582739"/>
            <a:ext cx="1028705" cy="726285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F4C95F7B-373B-4C31-A40E-1FFE343693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80" y="1857727"/>
            <a:ext cx="588110" cy="58811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AD566E1-77A5-4FCA-BD27-FA92B9CAC8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58" y="5410237"/>
            <a:ext cx="699663" cy="6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AABA-44CA-4429-AA38-656BFD72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Administrativa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E8141-00A6-4354-9FC1-2AEB6EC51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05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F12D7-8A0C-4734-810C-1158DC8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E1AB4-E7D2-4AE4-90B9-AD27F99A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469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Curso Online</a:t>
            </a:r>
          </a:p>
          <a:p>
            <a:endParaRPr lang="es-ES" dirty="0"/>
          </a:p>
          <a:p>
            <a:pPr lvl="1"/>
            <a:r>
              <a:rPr lang="es-ES" dirty="0"/>
              <a:t>Todas las cátedras serán </a:t>
            </a:r>
            <a:r>
              <a:rPr lang="es-ES" b="1" dirty="0"/>
              <a:t>tutoriales</a:t>
            </a:r>
            <a:r>
              <a:rPr lang="es-ES" dirty="0"/>
              <a:t> en donde </a:t>
            </a:r>
            <a:r>
              <a:rPr lang="es-ES" b="1" dirty="0"/>
              <a:t>resolveremos problemas </a:t>
            </a:r>
            <a:r>
              <a:rPr lang="es-ES" dirty="0"/>
              <a:t>desafiantes </a:t>
            </a:r>
            <a:r>
              <a:rPr lang="es-ES" b="1" dirty="0"/>
              <a:t>usando</a:t>
            </a:r>
            <a:r>
              <a:rPr lang="es-ES" dirty="0"/>
              <a:t> distintas </a:t>
            </a:r>
            <a:r>
              <a:rPr lang="es-ES" b="1" dirty="0"/>
              <a:t>tecnologías</a:t>
            </a:r>
            <a:r>
              <a:rPr lang="es-ES" dirty="0"/>
              <a:t> aplicadas a la ciencia de los datos. </a:t>
            </a:r>
          </a:p>
          <a:p>
            <a:pPr lvl="1"/>
            <a:endParaRPr lang="es-ES" dirty="0"/>
          </a:p>
          <a:p>
            <a:pPr marL="201168" lvl="1" indent="0" algn="ctr">
              <a:buNone/>
            </a:pPr>
            <a:r>
              <a:rPr lang="es-ES" sz="2400" b="1" dirty="0"/>
              <a:t>¡La idea es que participen!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Cátedras de 1 hora. 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 hay asistencia obligatoria a las cátedras. Las cátedras serán grabadas y subidas a una lista de </a:t>
            </a:r>
            <a:r>
              <a:rPr lang="es-ES" dirty="0" err="1"/>
              <a:t>Youtube</a:t>
            </a:r>
            <a:r>
              <a:rPr lang="es-ES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Como en todo entorno real, la </a:t>
            </a:r>
            <a:r>
              <a:rPr lang="es-ES" b="1" dirty="0"/>
              <a:t>colaboración</a:t>
            </a:r>
            <a:r>
              <a:rPr lang="es-ES" dirty="0"/>
              <a:t> es fundamental para resolver problemas complejos.  Este será un concepto fundamental en el curso. Todas las evaluaciones serán grupales.</a:t>
            </a:r>
          </a:p>
        </p:txBody>
      </p:sp>
    </p:spTree>
    <p:extLst>
      <p:ext uri="{BB962C8B-B14F-4D97-AF65-F5344CB8AC3E}">
        <p14:creationId xmlns:p14="http://schemas.microsoft.com/office/powerpoint/2010/main" val="42179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ED506-D496-48EA-8138-8DFE2658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rgbClr val="405163"/>
                </a:solidFill>
              </a:rPr>
              <a:t>Datos</a:t>
            </a:r>
          </a:p>
        </p:txBody>
      </p:sp>
      <p:pic>
        <p:nvPicPr>
          <p:cNvPr id="6" name="Picture 4" descr="Fondo gráfico de partículas abstractas">
            <a:extLst>
              <a:ext uri="{FF2B5EF4-FFF2-40B4-BE49-F238E27FC236}">
                <a16:creationId xmlns:a16="http://schemas.microsoft.com/office/drawing/2014/main" id="{B8CAFEB2-303C-47DB-82AA-DB1D33437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0" r="2112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C713B-FCDA-4757-9576-064C4C0F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Colección de representaciones simbólicas (</a:t>
            </a:r>
            <a:r>
              <a:rPr lang="es-CL" dirty="0"/>
              <a:t>tales como </a:t>
            </a:r>
          </a:p>
          <a:p>
            <a:pPr algn="ctr"/>
            <a:r>
              <a:rPr lang="es-CL" dirty="0"/>
              <a:t>números, palabras, mediciones o descripciones de cosas) </a:t>
            </a:r>
          </a:p>
          <a:p>
            <a:pPr algn="ctr"/>
            <a:r>
              <a:rPr lang="es-CL" dirty="0"/>
              <a:t>que </a:t>
            </a:r>
            <a:r>
              <a:rPr lang="es-CL" b="1" dirty="0"/>
              <a:t>describen hechos, sucesos o entidades</a:t>
            </a:r>
            <a:r>
              <a:rPr lang="es-CL" dirty="0"/>
              <a:t>.</a:t>
            </a:r>
          </a:p>
          <a:p>
            <a:pPr algn="ctr"/>
            <a:endParaRPr lang="es-CL" dirty="0"/>
          </a:p>
          <a:p>
            <a:pPr marL="0" indent="0" algn="ctr">
              <a:buNone/>
            </a:pPr>
            <a:r>
              <a:rPr lang="es-CL" b="1" dirty="0"/>
              <a:t>Tipos de datos: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571FC00F-C195-4D53-B19F-AE3AE896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43385"/>
              </p:ext>
            </p:extLst>
          </p:nvPr>
        </p:nvGraphicFramePr>
        <p:xfrm>
          <a:off x="5132960" y="4383081"/>
          <a:ext cx="6480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9611874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95558537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9055801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r>
                        <a:rPr lang="es-CL" sz="2000" dirty="0"/>
                        <a:t>Cualitativos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Es de color verde.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olor a pino.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Pertenece al género de plantas </a:t>
                      </a:r>
                      <a:r>
                        <a:rPr lang="es-CL" sz="1600" i="1" dirty="0" err="1"/>
                        <a:t>pinus</a:t>
                      </a:r>
                      <a:r>
                        <a:rPr lang="es-CL" sz="1600" i="1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i="0" dirty="0"/>
                        <a:t>El tronco es de color café intenso.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3800" dirty="0"/>
                        <a:t>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Cuantitativos</a:t>
                      </a:r>
                    </a:p>
                    <a:p>
                      <a:endParaRPr lang="es-C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Mide 10,7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Tiene 27500 hojas aprox.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600" dirty="0"/>
                        <a:t>El tronco tiene un diámetro de 2 metros.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6C56-5C11-4444-AF2E-D3C5A52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1B4D2-BD7E-4A6C-874A-9254C5A0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evaluaciones este semestre serán:</a:t>
            </a:r>
          </a:p>
          <a:p>
            <a:pPr marL="0" indent="0">
              <a:buNone/>
            </a:pPr>
            <a:endParaRPr lang="es-ES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🧪 L</a:t>
            </a:r>
            <a:r>
              <a:rPr lang="es-ES" sz="2600" b="1" dirty="0" err="1"/>
              <a:t>abs</a:t>
            </a:r>
            <a:endParaRPr lang="es-ES" sz="2600" b="1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📝 Proyecto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s-CL" sz="2600" b="1" dirty="0"/>
              <a:t>💾 Repositorio</a:t>
            </a:r>
            <a:endParaRPr lang="es-ES" sz="2600" b="1" dirty="0"/>
          </a:p>
        </p:txBody>
      </p:sp>
    </p:spTree>
    <p:extLst>
      <p:ext uri="{BB962C8B-B14F-4D97-AF65-F5344CB8AC3E}">
        <p14:creationId xmlns:p14="http://schemas.microsoft.com/office/powerpoint/2010/main" val="34109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67F6-9551-4982-B010-B528D9DF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Labs</a:t>
            </a:r>
            <a:r>
              <a:rPr lang="es-CL" dirty="0"/>
              <a:t> </a:t>
            </a:r>
            <a:r>
              <a:rPr lang="es-CL" sz="4800" b="1" dirty="0"/>
              <a:t>🧪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52919-32C2-494E-BF2C-FDCEF384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9757"/>
          </a:xfrm>
        </p:spPr>
        <p:txBody>
          <a:bodyPr>
            <a:normAutofit/>
          </a:bodyPr>
          <a:lstStyle/>
          <a:p>
            <a:r>
              <a:rPr lang="es-CL" dirty="0"/>
              <a:t>Evaluación corta que evalúa las herramientas vistas en la semana.</a:t>
            </a:r>
          </a:p>
          <a:p>
            <a:r>
              <a:rPr lang="es-CL" dirty="0"/>
              <a:t>Serán en horario de auxiliar. El auxiliar y el profesor estará para contestar dudas.</a:t>
            </a:r>
          </a:p>
          <a:p>
            <a:r>
              <a:rPr lang="es-CL" dirty="0"/>
              <a:t>Estarán diseñados para que se puedan contestar en el horario de auxiliar más un pequeño tiempo de trabajo en casa.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830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67F6-9551-4982-B010-B528D9DF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L" dirty="0" err="1"/>
              <a:t>Labs</a:t>
            </a:r>
            <a:r>
              <a:rPr lang="es-CL" dirty="0"/>
              <a:t> </a:t>
            </a:r>
            <a:r>
              <a:rPr lang="es-CL" b="1"/>
              <a:t>🧪</a:t>
            </a:r>
            <a:endParaRPr lang="es-C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52919-32C2-494E-BF2C-FDCEF384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s-CL" dirty="0"/>
              <a:t>Reglas:</a:t>
            </a:r>
          </a:p>
          <a:p>
            <a:pPr marL="201168" lvl="1" indent="0">
              <a:buNone/>
            </a:pPr>
            <a:endParaRPr lang="es-CL" dirty="0"/>
          </a:p>
          <a:p>
            <a:pPr lvl="1"/>
            <a:r>
              <a:rPr lang="es-CL" b="1" dirty="0"/>
              <a:t>Grupos de 2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Si no llegan a inscribirse al </a:t>
            </a:r>
            <a:r>
              <a:rPr lang="es-CL" dirty="0" err="1"/>
              <a:t>lab</a:t>
            </a:r>
            <a:r>
              <a:rPr lang="es-CL" dirty="0"/>
              <a:t>, </a:t>
            </a:r>
            <a:r>
              <a:rPr lang="es-CL" b="1" dirty="0"/>
              <a:t>deberán entregar solos</a:t>
            </a:r>
            <a:r>
              <a:rPr lang="es-CL" dirty="0"/>
              <a:t> (para evitar que haya alguien que no trabaje).</a:t>
            </a:r>
          </a:p>
          <a:p>
            <a:pPr lvl="1"/>
            <a:r>
              <a:rPr lang="es-CL" dirty="0"/>
              <a:t>1 semana de plazo. 3 días de atraso con descuento de 1 punto por día. </a:t>
            </a:r>
          </a:p>
          <a:p>
            <a:pPr lvl="1"/>
            <a:r>
              <a:rPr lang="es-ES" dirty="0"/>
              <a:t>Días bonus: 14 días conjuntos entre </a:t>
            </a:r>
            <a:r>
              <a:rPr lang="es-ES" dirty="0" err="1"/>
              <a:t>labs</a:t>
            </a:r>
            <a:r>
              <a:rPr lang="es-ES" dirty="0"/>
              <a:t> y proyecto para atrasarse sin penalización y distribuibles como ustedes quieran.</a:t>
            </a:r>
            <a:endParaRPr lang="es-CL" dirty="0"/>
          </a:p>
          <a:p>
            <a:pPr lvl="1"/>
            <a:r>
              <a:rPr lang="es-CL" dirty="0"/>
              <a:t>Se elimina un laboratorio con la peor nota (por evaluar si son 2 o no).</a:t>
            </a:r>
          </a:p>
        </p:txBody>
      </p:sp>
      <p:pic>
        <p:nvPicPr>
          <p:cNvPr id="7" name="Imagen 6" descr="Imagen en blanco y negro de un teclado&#10;&#10;Descripción generada automáticamente con confianza media">
            <a:extLst>
              <a:ext uri="{FF2B5EF4-FFF2-40B4-BE49-F238E27FC236}">
                <a16:creationId xmlns:a16="http://schemas.microsoft.com/office/drawing/2014/main" id="{87FC3DF0-1CB4-40DC-8C46-4CA0D10D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278887"/>
            <a:ext cx="3135109" cy="274587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B8EE43-640F-4FA2-80D8-CE7B75324015}"/>
              </a:ext>
            </a:extLst>
          </p:cNvPr>
          <p:cNvSpPr/>
          <p:nvPr/>
        </p:nvSpPr>
        <p:spPr>
          <a:xfrm>
            <a:off x="9836458" y="3529584"/>
            <a:ext cx="1319221" cy="36161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58E50D2-F0F1-46C2-93D2-A58330684F66}"/>
              </a:ext>
            </a:extLst>
          </p:cNvPr>
          <p:cNvSpPr/>
          <p:nvPr/>
        </p:nvSpPr>
        <p:spPr>
          <a:xfrm>
            <a:off x="8020569" y="3891201"/>
            <a:ext cx="2226807" cy="36161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9127AE7-3E39-4D6E-A632-38A296F954D1}"/>
              </a:ext>
            </a:extLst>
          </p:cNvPr>
          <p:cNvSpPr/>
          <p:nvPr/>
        </p:nvSpPr>
        <p:spPr>
          <a:xfrm>
            <a:off x="10283952" y="3888525"/>
            <a:ext cx="871727" cy="361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7CD571-881A-4949-8F06-85A8A650770D}"/>
              </a:ext>
            </a:extLst>
          </p:cNvPr>
          <p:cNvSpPr/>
          <p:nvPr/>
        </p:nvSpPr>
        <p:spPr>
          <a:xfrm>
            <a:off x="8020568" y="4271764"/>
            <a:ext cx="635073" cy="361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E62709-BE7D-4B3F-9FDD-B4B09D63CFC3}"/>
              </a:ext>
            </a:extLst>
          </p:cNvPr>
          <p:cNvSpPr/>
          <p:nvPr/>
        </p:nvSpPr>
        <p:spPr>
          <a:xfrm>
            <a:off x="9836457" y="3529584"/>
            <a:ext cx="398726" cy="36161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3006-1C48-4CC6-8C0D-9B15558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Proyecto </a:t>
            </a:r>
            <a:r>
              <a:rPr lang="es-CL" sz="4800" b="1" dirty="0"/>
              <a:t>📝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7A430-B31F-4236-9BDA-BE91E32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Evalúa el contenido general del curso.</a:t>
            </a:r>
          </a:p>
          <a:p>
            <a:r>
              <a:rPr lang="es-CL" dirty="0"/>
              <a:t>Constan de un informe (muy breve) y experimentación en código, todo contenido en un notebook.</a:t>
            </a:r>
          </a:p>
          <a:p>
            <a:endParaRPr lang="es-CL" dirty="0"/>
          </a:p>
          <a:p>
            <a:r>
              <a:rPr lang="es-CL" dirty="0"/>
              <a:t>Reglas:</a:t>
            </a:r>
          </a:p>
          <a:p>
            <a:endParaRPr lang="es-C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Grupos de 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Plazo por determinar. </a:t>
            </a:r>
            <a:r>
              <a:rPr lang="es-ES" dirty="0"/>
              <a:t>Atrasos: 1 punto de descuento por día.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Días bonus: 14 días conjuntos entre </a:t>
            </a:r>
            <a:r>
              <a:rPr lang="es-ES" dirty="0" err="1"/>
              <a:t>labs</a:t>
            </a:r>
            <a:r>
              <a:rPr lang="es-ES" dirty="0"/>
              <a:t> y proyecto para atrasarse sin penalización y distribuibles como ustedes quieran.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CL" dirty="0"/>
              <a:t>Informe: </a:t>
            </a:r>
            <a:r>
              <a:rPr lang="es-CL" dirty="0" err="1"/>
              <a:t>Intro</a:t>
            </a:r>
            <a:r>
              <a:rPr lang="es-CL" dirty="0"/>
              <a:t>, problema a resolver, datos, modelo propuesto, experimentos, análisis de los resultados y conclusión.</a:t>
            </a:r>
          </a:p>
        </p:txBody>
      </p:sp>
    </p:spTree>
    <p:extLst>
      <p:ext uri="{BB962C8B-B14F-4D97-AF65-F5344CB8AC3E}">
        <p14:creationId xmlns:p14="http://schemas.microsoft.com/office/powerpoint/2010/main" val="40933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764A4-7819-4069-AFF5-8DA29FC4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 💾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27E5E-2810-4DF5-AF00-A9CDDEC8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Contiene todas las evaluaciones del curso. </a:t>
            </a:r>
          </a:p>
          <a:p>
            <a:r>
              <a:rPr lang="es-CL" dirty="0"/>
              <a:t>La idea es que integren esta herramienta de trabajo dentro de sus metodologías usuales.</a:t>
            </a:r>
          </a:p>
          <a:p>
            <a:r>
              <a:rPr lang="es-CL" dirty="0"/>
              <a:t>Se evaluará: </a:t>
            </a:r>
          </a:p>
          <a:p>
            <a:r>
              <a:rPr lang="es-CL" dirty="0"/>
              <a:t>- Rama master o </a:t>
            </a:r>
            <a:r>
              <a:rPr lang="es-CL" dirty="0" err="1"/>
              <a:t>main</a:t>
            </a:r>
            <a:r>
              <a:rPr lang="es-CL" dirty="0"/>
              <a:t> en donde estarán todas las evaluaciones ya terminadas. Las entregas serán revisadas por este medio.</a:t>
            </a:r>
          </a:p>
          <a:p>
            <a:r>
              <a:rPr lang="es-CL" dirty="0"/>
              <a:t>- Ramas </a:t>
            </a:r>
            <a:r>
              <a:rPr lang="es-CL" dirty="0" err="1"/>
              <a:t>feature</a:t>
            </a:r>
            <a:r>
              <a:rPr lang="es-CL" dirty="0"/>
              <a:t>/* en donde deberán tener la el desarrollo del </a:t>
            </a:r>
            <a:r>
              <a:rPr lang="es-CL" dirty="0" err="1"/>
              <a:t>lab</a:t>
            </a:r>
            <a:r>
              <a:rPr lang="es-CL" dirty="0"/>
              <a:t> y proyecto actuales. La idea es que a medida que trabajen vayan guardando su </a:t>
            </a:r>
            <a:r>
              <a:rPr lang="es-CL" dirty="0" err="1"/>
              <a:t>lab</a:t>
            </a:r>
            <a:r>
              <a:rPr lang="es-CL" dirty="0"/>
              <a:t>/proyecto no finalizado en esta rama.</a:t>
            </a:r>
          </a:p>
          <a:p>
            <a:endParaRPr lang="es-CL" dirty="0"/>
          </a:p>
          <a:p>
            <a:r>
              <a:rPr lang="es-CL" dirty="0"/>
              <a:t>Se irá registrando en cada evaluación el correcto uso de </a:t>
            </a:r>
            <a:r>
              <a:rPr lang="es-CL" dirty="0" err="1"/>
              <a:t>git</a:t>
            </a:r>
            <a:r>
              <a:rPr lang="es-CL" dirty="0"/>
              <a:t>.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49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7F0F-EE3F-4DD6-8F00-0F574143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23094-6A4F-49D1-9B7B-F9903AE9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36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nota final se calcula como:</a:t>
            </a:r>
          </a:p>
          <a:p>
            <a:endParaRPr lang="es-ES" dirty="0"/>
          </a:p>
          <a:p>
            <a:pPr algn="ctr"/>
            <a:r>
              <a:rPr lang="es-ES" sz="2800" b="1" dirty="0"/>
              <a:t>NF = 70% </a:t>
            </a:r>
            <a:r>
              <a:rPr lang="es-ES" sz="2800" b="1" dirty="0" err="1"/>
              <a:t>labs</a:t>
            </a:r>
            <a:r>
              <a:rPr lang="es-ES" sz="2800" b="1" dirty="0"/>
              <a:t> + 25% proyecto + 5% Repositorio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Observación: Se debe aprobar </a:t>
            </a:r>
            <a:r>
              <a:rPr lang="es-ES" dirty="0" err="1"/>
              <a:t>labs</a:t>
            </a:r>
            <a:r>
              <a:rPr lang="es-ES" dirty="0"/>
              <a:t> y proyecto por separado para pasar de curso.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CL" sz="4400" b="1" dirty="0"/>
              <a:t>🤔</a:t>
            </a:r>
            <a:endParaRPr lang="es-CL" sz="4400" dirty="0"/>
          </a:p>
          <a:p>
            <a:pPr algn="ctr"/>
            <a:r>
              <a:rPr lang="es-CL" sz="2400" b="1" dirty="0"/>
              <a:t>¡Recuerden que el objetivo es aprender!</a:t>
            </a:r>
          </a:p>
          <a:p>
            <a:pPr algn="ctr"/>
            <a:r>
              <a:rPr lang="es-CL" sz="2400" i="1" dirty="0"/>
              <a:t>Por ende, está totalmente prohibida la copia</a:t>
            </a:r>
          </a:p>
        </p:txBody>
      </p:sp>
    </p:spTree>
    <p:extLst>
      <p:ext uri="{BB962C8B-B14F-4D97-AF65-F5344CB8AC3E}">
        <p14:creationId xmlns:p14="http://schemas.microsoft.com/office/powerpoint/2010/main" val="30141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7DB8-8389-44B8-B2DF-15896A0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Canales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981B0-6D80-40CC-B555-47B66146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80" y="1903608"/>
            <a:ext cx="9698399" cy="4369869"/>
          </a:xfrm>
        </p:spPr>
        <p:txBody>
          <a:bodyPr>
            <a:normAutofit fontScale="92500" lnSpcReduction="20000"/>
          </a:bodyPr>
          <a:lstStyle/>
          <a:p>
            <a:r>
              <a:rPr lang="es-ES" sz="2400" b="1" dirty="0"/>
              <a:t>Foro de U-cursos</a:t>
            </a:r>
          </a:p>
          <a:p>
            <a:endParaRPr lang="es-ES" sz="1800" dirty="0"/>
          </a:p>
          <a:p>
            <a:pPr lvl="1"/>
            <a:r>
              <a:rPr lang="es-ES" sz="1900" dirty="0"/>
              <a:t>Cualquier duda de los contenidos del curso y administrativas. </a:t>
            </a:r>
          </a:p>
          <a:p>
            <a:pPr lvl="1"/>
            <a:r>
              <a:rPr lang="es-ES" sz="1900" dirty="0"/>
              <a:t>Todos los mails con consultas al equipo docente serán redirigidos al foro. (Nuevamente, colaboración…)</a:t>
            </a:r>
          </a:p>
          <a:p>
            <a:pPr marL="201168" lvl="1" indent="0">
              <a:buNone/>
            </a:pPr>
            <a:endParaRPr lang="es-ES" dirty="0"/>
          </a:p>
          <a:p>
            <a:r>
              <a:rPr lang="es-ES" sz="2400" b="1" dirty="0" err="1"/>
              <a:t>Discord</a:t>
            </a:r>
            <a:r>
              <a:rPr lang="es-ES" sz="2400" dirty="0"/>
              <a:t> para los laboratorios grupales. </a:t>
            </a:r>
            <a:r>
              <a:rPr lang="es-ES" sz="2400" dirty="0">
                <a:hlinkClick r:id="rId2"/>
              </a:rPr>
              <a:t>https://discord.gg/Dd36PQmz</a:t>
            </a:r>
            <a:endParaRPr lang="es-ES" sz="2400" dirty="0"/>
          </a:p>
          <a:p>
            <a:endParaRPr lang="es-ES" sz="1800" dirty="0"/>
          </a:p>
          <a:p>
            <a:pPr lvl="1"/>
            <a:r>
              <a:rPr lang="es-ES" sz="1900" dirty="0"/>
              <a:t>Un canal por grupo.</a:t>
            </a:r>
          </a:p>
          <a:p>
            <a:pPr lvl="1"/>
            <a:r>
              <a:rPr lang="es-ES" sz="1900" dirty="0"/>
              <a:t>Pueden usarlo también para desarrollar las tareas y tener un chat del curso.</a:t>
            </a:r>
          </a:p>
          <a:p>
            <a:pPr lvl="1"/>
            <a:r>
              <a:rPr lang="es-ES" sz="1900" dirty="0"/>
              <a:t>Un </a:t>
            </a:r>
            <a:r>
              <a:rPr lang="es-ES" sz="1900" dirty="0" err="1"/>
              <a:t>bot</a:t>
            </a:r>
            <a:r>
              <a:rPr lang="es-ES" sz="1900" dirty="0"/>
              <a:t> proveerá de asistente para facilitar la organización de los </a:t>
            </a:r>
            <a:r>
              <a:rPr lang="es-ES" sz="1900" dirty="0" err="1"/>
              <a:t>labs</a:t>
            </a:r>
            <a:r>
              <a:rPr lang="es-ES" sz="1900" dirty="0"/>
              <a:t>.</a:t>
            </a:r>
          </a:p>
          <a:p>
            <a:r>
              <a:rPr lang="es-CL" sz="2400" b="1" dirty="0" err="1"/>
              <a:t>Github</a:t>
            </a:r>
            <a:r>
              <a:rPr lang="es-CL" sz="2400" dirty="0"/>
              <a:t>: Repositorio Oficial. </a:t>
            </a:r>
            <a:r>
              <a:rPr lang="es-CL" sz="2400" dirty="0">
                <a:hlinkClick r:id="rId3"/>
              </a:rPr>
              <a:t>https://github.com/pbadillatorrealba/MDS7202</a:t>
            </a:r>
            <a:endParaRPr lang="es-CL" sz="2400" dirty="0"/>
          </a:p>
          <a:p>
            <a:endParaRPr lang="es-CL" sz="1800" dirty="0"/>
          </a:p>
          <a:p>
            <a:pPr lvl="1"/>
            <a:r>
              <a:rPr lang="es-CL" dirty="0"/>
              <a:t>Todo el material del curso se encontrará ahí, incluido el calendario.</a:t>
            </a:r>
          </a:p>
          <a:p>
            <a:pPr lvl="1"/>
            <a:endParaRPr lang="es-ES" sz="1900" dirty="0"/>
          </a:p>
          <a:p>
            <a:pPr marL="0" indent="0">
              <a:buNone/>
            </a:pPr>
            <a:endParaRPr lang="es-CL" sz="1800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D02648F-2DDB-405A-8C96-73A742386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8" y="1872694"/>
            <a:ext cx="360000" cy="36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0C8738E-D292-44D8-AA66-673C4300B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98" y="3677495"/>
            <a:ext cx="315098" cy="360000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2BE188C-693F-425B-AFF2-FE783ACD3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21134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098B-6CFA-470D-AB67-2C7069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AE4DA-E313-4589-8E86-60906A3E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Podrá estar </a:t>
            </a:r>
            <a:r>
              <a:rPr lang="es-CL" b="1" dirty="0"/>
              <a:t>sujeto a cambios</a:t>
            </a:r>
            <a:r>
              <a:rPr lang="es-CL" dirty="0"/>
              <a:t>, tanto por la pandemia como por cualquier otra eventualidad.</a:t>
            </a:r>
          </a:p>
          <a:p>
            <a:r>
              <a:rPr lang="es-CL" dirty="0"/>
              <a:t>La versión actual la podrán encontrar en el repositorio del curso.</a:t>
            </a:r>
          </a:p>
          <a:p>
            <a:endParaRPr lang="es-CL" dirty="0"/>
          </a:p>
          <a:p>
            <a:endParaRPr lang="es-CL" b="1" dirty="0"/>
          </a:p>
          <a:p>
            <a:pPr algn="ctr"/>
            <a:r>
              <a:rPr lang="es-CL" sz="4400" b="1" dirty="0"/>
              <a:t>📅</a:t>
            </a:r>
            <a:endParaRPr lang="es-CL" sz="4400" dirty="0"/>
          </a:p>
          <a:p>
            <a:pPr algn="ctr"/>
            <a:r>
              <a:rPr lang="es-CL" dirty="0">
                <a:hlinkClick r:id="rId2"/>
              </a:rPr>
              <a:t>https://github.com/pbadillatorrealba/MDS7202/blob/main/Calendario.md</a:t>
            </a:r>
            <a:endParaRPr lang="es-CL" dirty="0"/>
          </a:p>
          <a:p>
            <a:pPr algn="ctr"/>
            <a:endParaRPr lang="es-CL" b="1" dirty="0"/>
          </a:p>
          <a:p>
            <a:pPr algn="ctr"/>
            <a:r>
              <a:rPr lang="es-CL" b="1" dirty="0"/>
              <a:t>Novedad: Estamos intentando coordinarnos con Proyecto de Ciencia de Datos </a:t>
            </a:r>
          </a:p>
        </p:txBody>
      </p:sp>
    </p:spTree>
    <p:extLst>
      <p:ext uri="{BB962C8B-B14F-4D97-AF65-F5344CB8AC3E}">
        <p14:creationId xmlns:p14="http://schemas.microsoft.com/office/powerpoint/2010/main" val="23005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675F7-917B-4FF3-A187-DEA5D58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Advertencia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E7C44-E8DC-4FAE-9216-E4531603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siguientes clases serán tan bonitas </a:t>
            </a:r>
            <a:r>
              <a:rPr lang="es-CL" b="1" dirty="0"/>
              <a:t>😭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45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B365-165C-401A-BC5A-F18F47E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603"/>
            <a:ext cx="5059680" cy="1450757"/>
          </a:xfrm>
        </p:spPr>
        <p:txBody>
          <a:bodyPr/>
          <a:lstStyle/>
          <a:p>
            <a:r>
              <a:rPr lang="en-US" dirty="0"/>
              <a:t>Fuentes de </a:t>
            </a:r>
            <a:r>
              <a:rPr lang="en-US" dirty="0" err="1"/>
              <a:t>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A14E5-D43C-45AB-8E70-9B6795B83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F5706-62F7-41A2-B4EE-A3D2F2CF1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internet.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Publicidad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electrónico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click.contenido.cencosud.cl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/?qs=c908bbff4e867fe39256353a6370d9b535379b09c49a5a4effe443670996a9b37f38b8dd4e81886c3e409c6a0774b645544967c6ee91cee</a:t>
            </a:r>
          </a:p>
          <a:p>
            <a:endParaRPr lang="es-CL" dirty="0"/>
          </a:p>
        </p:txBody>
      </p:sp>
      <p:pic>
        <p:nvPicPr>
          <p:cNvPr id="5" name="Marcador de contenido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F2F4B88-03B8-4558-9C34-10E3A7B4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2" r="2" b="10163"/>
          <a:stretch/>
        </p:blipFill>
        <p:spPr>
          <a:xfrm>
            <a:off x="386080" y="548186"/>
            <a:ext cx="5669280" cy="524597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D06652F-E1D4-49BA-B732-B27BA0C2CB9F}"/>
              </a:ext>
            </a:extLst>
          </p:cNvPr>
          <p:cNvSpPr/>
          <p:nvPr/>
        </p:nvSpPr>
        <p:spPr>
          <a:xfrm>
            <a:off x="652864" y="77584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76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2DA6F-81AC-440F-97BF-9F2E0B2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Fuentes de </a:t>
            </a:r>
            <a:r>
              <a:rPr lang="en-US" dirty="0" err="1"/>
              <a:t>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FC34-6C06-4FBD-9D8D-F66B2CDA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2506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Botones de compartir en cualquier página web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Al hacer </a:t>
            </a:r>
            <a:r>
              <a:rPr lang="es-CL" dirty="0" err="1"/>
              <a:t>click</a:t>
            </a:r>
            <a:r>
              <a:rPr lang="es-CL" dirty="0"/>
              <a:t>:</a:t>
            </a:r>
          </a:p>
          <a:p>
            <a:r>
              <a:rPr lang="es-CL" dirty="0"/>
              <a:t> https://www.facebook.com/sharer.php/?u=https%3A%2F%2Fwww.technologyreview.com%2F2015%2F09%2F16%2F166222%2Ffacebooks-like-buttons-will-soon-track-your-web-browsing-to-target-ads%2F</a:t>
            </a:r>
          </a:p>
          <a:p>
            <a:endParaRPr lang="es-CL" dirty="0"/>
          </a:p>
          <a:p>
            <a:r>
              <a:rPr lang="es-CL" dirty="0"/>
              <a:t>Artículo: </a:t>
            </a:r>
            <a:r>
              <a:rPr lang="es-CL" dirty="0">
                <a:hlinkClick r:id="rId2"/>
              </a:rPr>
              <a:t>https://www.technologyreview.com/2015/09/16/166222/facebooks-like-buttons-will-soon-track-your-web-browsing-to-target-ads/</a:t>
            </a:r>
            <a:endParaRPr lang="es-CL" dirty="0"/>
          </a:p>
          <a:p>
            <a:r>
              <a:rPr lang="es-CL" dirty="0"/>
              <a:t>Otro artículo: https://blog.mozilla.org/firefox/how-to-stop-web-trackers/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7DB435-4D14-4A8C-9E8E-89A2A965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62" y="2543324"/>
            <a:ext cx="44583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CE61A-51E4-460C-9BDB-9A1D51F1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2190465"/>
            <a:ext cx="3312784" cy="22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2B641E-8609-4C8A-95B2-1511D41B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2191218"/>
            <a:ext cx="3312784" cy="2203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7A8B46-0576-4CCB-99BB-9EA6C2C981F1}"/>
              </a:ext>
            </a:extLst>
          </p:cNvPr>
          <p:cNvSpPr txBox="1"/>
          <p:nvPr/>
        </p:nvSpPr>
        <p:spPr>
          <a:xfrm>
            <a:off x="4528190" y="4741352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https://elpais.com/tecnologia/2019/07/17/actualidad/1563358803_598879.html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41328-C373-4D13-B5A4-651F5D11AD3E}"/>
              </a:ext>
            </a:extLst>
          </p:cNvPr>
          <p:cNvSpPr txBox="1"/>
          <p:nvPr/>
        </p:nvSpPr>
        <p:spPr>
          <a:xfrm>
            <a:off x="749345" y="4741352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https://commons.wikimedia.org/wiki/File:Smartwatch-828786.jpg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CA667-078B-48D0-A433-ACE8C452F134}"/>
              </a:ext>
            </a:extLst>
          </p:cNvPr>
          <p:cNvSpPr txBox="1"/>
          <p:nvPr/>
        </p:nvSpPr>
        <p:spPr>
          <a:xfrm>
            <a:off x="8585816" y="4833685"/>
            <a:ext cx="260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by </a:t>
            </a:r>
            <a:r>
              <a:rPr lang="en-US" sz="1200" dirty="0">
                <a:hlinkClick r:id="rId4"/>
              </a:rPr>
              <a:t>Pete </a:t>
            </a:r>
            <a:r>
              <a:rPr lang="en-US" sz="1200" dirty="0" err="1">
                <a:hlinkClick r:id="rId4"/>
              </a:rPr>
              <a:t>Linforth</a:t>
            </a:r>
            <a:r>
              <a:rPr lang="en-US" sz="1200" dirty="0"/>
              <a:t> from </a:t>
            </a:r>
            <a:r>
              <a:rPr lang="en-US" sz="1200" dirty="0" err="1">
                <a:hlinkClick r:id="rId5"/>
              </a:rPr>
              <a:t>Pixabay</a:t>
            </a:r>
            <a:endParaRPr lang="es-CL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B6E8E-DC25-4321-BF24-40CB6B88D4F3}"/>
              </a:ext>
            </a:extLst>
          </p:cNvPr>
          <p:cNvSpPr txBox="1"/>
          <p:nvPr/>
        </p:nvSpPr>
        <p:spPr>
          <a:xfrm>
            <a:off x="713880" y="1010385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Smartphone y Smartwatch</a:t>
            </a:r>
          </a:p>
          <a:p>
            <a:pPr algn="ctr"/>
            <a:r>
              <a:rPr lang="es-CL" sz="1600" dirty="0"/>
              <a:t> Ritmo cardiaco, patrones de sueño, localización, pasos, dieta, </a:t>
            </a:r>
            <a:r>
              <a:rPr lang="es-CL" sz="1600" dirty="0" err="1"/>
              <a:t>etc</a:t>
            </a:r>
            <a:r>
              <a:rPr lang="es-CL" sz="1600" dirty="0"/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593FD-6A72-4F9E-A37C-A66EFDDBD7B9}"/>
              </a:ext>
            </a:extLst>
          </p:cNvPr>
          <p:cNvSpPr txBox="1"/>
          <p:nvPr/>
        </p:nvSpPr>
        <p:spPr>
          <a:xfrm>
            <a:off x="8301976" y="1010385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Redes Sociales</a:t>
            </a:r>
          </a:p>
          <a:p>
            <a:pPr algn="ctr"/>
            <a:r>
              <a:rPr lang="es-CL" sz="1600" dirty="0"/>
              <a:t> En la práctica, todo lo que haces desde que entras hasta que sales.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9405E-9077-4DE0-8D68-373BF8797039}"/>
              </a:ext>
            </a:extLst>
          </p:cNvPr>
          <p:cNvSpPr txBox="1"/>
          <p:nvPr/>
        </p:nvSpPr>
        <p:spPr>
          <a:xfrm>
            <a:off x="4589717" y="1015909"/>
            <a:ext cx="3155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Aplicaciones</a:t>
            </a:r>
          </a:p>
          <a:p>
            <a:pPr algn="ctr"/>
            <a:r>
              <a:rPr lang="es-CL" sz="1600" dirty="0"/>
              <a:t>Almacenamiento y análisis de los datos. Creación de </a:t>
            </a:r>
            <a:r>
              <a:rPr lang="es-CL" sz="1600" dirty="0" err="1"/>
              <a:t>datasets</a:t>
            </a:r>
            <a:r>
              <a:rPr lang="es-CL" sz="1600" dirty="0"/>
              <a:t>.</a:t>
            </a:r>
          </a:p>
          <a:p>
            <a:pPr algn="ctr"/>
            <a:r>
              <a:rPr lang="es-CL" sz="1600" dirty="0"/>
              <a:t> </a:t>
            </a:r>
          </a:p>
        </p:txBody>
      </p:sp>
      <p:pic>
        <p:nvPicPr>
          <p:cNvPr id="13" name="Imagen 12" descr="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B468BFE9-7391-41CF-A8F4-18B1D903D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84" y="2190465"/>
            <a:ext cx="3904405" cy="2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CE61A-51E4-460C-9BDB-9A1D51F1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2190465"/>
            <a:ext cx="3312784" cy="22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2B641E-8609-4C8A-95B2-1511D41B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2191218"/>
            <a:ext cx="3312784" cy="2203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7A8B46-0576-4CCB-99BB-9EA6C2C981F1}"/>
              </a:ext>
            </a:extLst>
          </p:cNvPr>
          <p:cNvSpPr txBox="1"/>
          <p:nvPr/>
        </p:nvSpPr>
        <p:spPr>
          <a:xfrm>
            <a:off x="4528190" y="4741352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https://elpais.com/tecnologia/2019/07/17/actualidad/1563358803_598879.html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841328-C373-4D13-B5A4-651F5D11AD3E}"/>
              </a:ext>
            </a:extLst>
          </p:cNvPr>
          <p:cNvSpPr txBox="1"/>
          <p:nvPr/>
        </p:nvSpPr>
        <p:spPr>
          <a:xfrm>
            <a:off x="749345" y="4741352"/>
            <a:ext cx="3155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https://commons.wikimedia.org/wiki/File:Smartwatch-828786.jpg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CA667-078B-48D0-A433-ACE8C452F134}"/>
              </a:ext>
            </a:extLst>
          </p:cNvPr>
          <p:cNvSpPr txBox="1"/>
          <p:nvPr/>
        </p:nvSpPr>
        <p:spPr>
          <a:xfrm>
            <a:off x="8585816" y="4833685"/>
            <a:ext cx="260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by </a:t>
            </a:r>
            <a:r>
              <a:rPr lang="en-US" sz="1200" dirty="0">
                <a:hlinkClick r:id="rId4"/>
              </a:rPr>
              <a:t>Pete </a:t>
            </a:r>
            <a:r>
              <a:rPr lang="en-US" sz="1200" dirty="0" err="1">
                <a:hlinkClick r:id="rId4"/>
              </a:rPr>
              <a:t>Linforth</a:t>
            </a:r>
            <a:r>
              <a:rPr lang="en-US" sz="1200" dirty="0"/>
              <a:t> from </a:t>
            </a:r>
            <a:r>
              <a:rPr lang="en-US" sz="1200" dirty="0" err="1">
                <a:hlinkClick r:id="rId5"/>
              </a:rPr>
              <a:t>Pixabay</a:t>
            </a:r>
            <a:endParaRPr lang="es-CL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B6E8E-DC25-4321-BF24-40CB6B88D4F3}"/>
              </a:ext>
            </a:extLst>
          </p:cNvPr>
          <p:cNvSpPr txBox="1"/>
          <p:nvPr/>
        </p:nvSpPr>
        <p:spPr>
          <a:xfrm>
            <a:off x="713880" y="1010385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Smartphone y Smartwatch</a:t>
            </a:r>
          </a:p>
          <a:p>
            <a:pPr algn="ctr"/>
            <a:r>
              <a:rPr lang="es-CL" sz="1600" dirty="0"/>
              <a:t> Ritmo cardiaco, patrones de sueño, localización, pasos, dieta, </a:t>
            </a:r>
            <a:r>
              <a:rPr lang="es-CL" sz="1600" dirty="0" err="1"/>
              <a:t>etc</a:t>
            </a:r>
            <a:r>
              <a:rPr lang="es-CL" sz="1600" dirty="0"/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593FD-6A72-4F9E-A37C-A66EFDDBD7B9}"/>
              </a:ext>
            </a:extLst>
          </p:cNvPr>
          <p:cNvSpPr txBox="1"/>
          <p:nvPr/>
        </p:nvSpPr>
        <p:spPr>
          <a:xfrm>
            <a:off x="8301976" y="1010385"/>
            <a:ext cx="3155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Redes Sociales</a:t>
            </a:r>
          </a:p>
          <a:p>
            <a:pPr algn="ctr"/>
            <a:r>
              <a:rPr lang="es-CL" sz="1600" dirty="0"/>
              <a:t> En la práctica, todo lo que haces desde que entras hasta que sales.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9405E-9077-4DE0-8D68-373BF8797039}"/>
              </a:ext>
            </a:extLst>
          </p:cNvPr>
          <p:cNvSpPr txBox="1"/>
          <p:nvPr/>
        </p:nvSpPr>
        <p:spPr>
          <a:xfrm>
            <a:off x="4589717" y="1015909"/>
            <a:ext cx="3155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600" b="1" dirty="0"/>
              <a:t>Aplicaciones</a:t>
            </a:r>
          </a:p>
          <a:p>
            <a:pPr algn="ctr"/>
            <a:r>
              <a:rPr lang="es-CL" sz="1600" dirty="0"/>
              <a:t>Almacenamiento y análisis de los datos. Creación de </a:t>
            </a:r>
            <a:r>
              <a:rPr lang="es-CL" sz="1600" dirty="0" err="1"/>
              <a:t>datasets</a:t>
            </a:r>
            <a:r>
              <a:rPr lang="es-CL" sz="1600" dirty="0"/>
              <a:t>.</a:t>
            </a:r>
          </a:p>
          <a:p>
            <a:pPr algn="ctr"/>
            <a:r>
              <a:rPr lang="es-CL" sz="1600" dirty="0"/>
              <a:t> </a:t>
            </a:r>
          </a:p>
        </p:txBody>
      </p:sp>
      <p:pic>
        <p:nvPicPr>
          <p:cNvPr id="13" name="Imagen 12" descr="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B468BFE9-7391-41CF-A8F4-18B1D903D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84" y="2190465"/>
            <a:ext cx="3904405" cy="22032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023653E-BE5B-421A-AF52-5D2FAC430599}"/>
              </a:ext>
            </a:extLst>
          </p:cNvPr>
          <p:cNvSpPr txBox="1"/>
          <p:nvPr/>
        </p:nvSpPr>
        <p:spPr>
          <a:xfrm>
            <a:off x="2790455" y="5518925"/>
            <a:ext cx="661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hacemos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tantos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80527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ibra óptica arcoíris en estilo abstracto">
            <a:extLst>
              <a:ext uri="{FF2B5EF4-FFF2-40B4-BE49-F238E27FC236}">
                <a16:creationId xmlns:a16="http://schemas.microsoft.com/office/drawing/2014/main" id="{F5EE4899-543F-44C5-B69D-934AB109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" b="1145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6D372-E455-4A9E-B848-2425A716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Ciencia</a:t>
            </a:r>
            <a:r>
              <a:rPr lang="en-US" sz="5400" dirty="0">
                <a:solidFill>
                  <a:schemeClr val="tx1"/>
                </a:solidFill>
              </a:rPr>
              <a:t> de los </a:t>
            </a:r>
            <a:r>
              <a:rPr lang="en-US" sz="5400" dirty="0" err="1">
                <a:solidFill>
                  <a:schemeClr val="tx1"/>
                </a:solidFill>
              </a:rPr>
              <a:t>Datos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FA9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1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2055A-D597-4DF9-8EAF-217B5E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dirty="0"/>
          </a:p>
          <a:p>
            <a:pPr algn="ctr"/>
            <a:r>
              <a:rPr lang="en-US" i="1" dirty="0"/>
              <a:t>Es un </a:t>
            </a:r>
          </a:p>
          <a:p>
            <a:pPr algn="ctr"/>
            <a:r>
              <a:rPr lang="en-US" i="1" dirty="0"/>
              <a:t>“</a:t>
            </a:r>
            <a:r>
              <a:rPr lang="es-CL" i="1" dirty="0"/>
              <a:t>concepto que unifica </a:t>
            </a:r>
            <a:r>
              <a:rPr lang="es-ES" b="1" i="1" dirty="0"/>
              <a:t>estadísticas, análisis de datos, aprendizaje automático</a:t>
            </a:r>
            <a:r>
              <a:rPr lang="es-ES" i="1" dirty="0"/>
              <a:t>, y sus métodos relacionados” </a:t>
            </a:r>
          </a:p>
          <a:p>
            <a:pPr algn="ctr"/>
            <a:r>
              <a:rPr lang="en-US" i="1" dirty="0"/>
              <a:t>con el fin de </a:t>
            </a:r>
          </a:p>
          <a:p>
            <a:pPr algn="ctr"/>
            <a:r>
              <a:rPr lang="en-US" i="1" dirty="0"/>
              <a:t>“</a:t>
            </a:r>
            <a:r>
              <a:rPr lang="es-CL" b="1" i="1" dirty="0"/>
              <a:t>analizar y entender fenómenos reales a partir de datos</a:t>
            </a:r>
            <a:r>
              <a:rPr lang="en-US" i="1" dirty="0"/>
              <a:t>”. [1]</a:t>
            </a:r>
          </a:p>
          <a:p>
            <a:endParaRPr lang="en-US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09A4B-3103-4BAF-ABA9-C9EDE3FD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Ciencia de los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CAC68F-B510-479E-B568-58213CC972DD}"/>
              </a:ext>
            </a:extLst>
          </p:cNvPr>
          <p:cNvSpPr txBox="1"/>
          <p:nvPr/>
        </p:nvSpPr>
        <p:spPr>
          <a:xfrm>
            <a:off x="1168606" y="5869094"/>
            <a:ext cx="9987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/>
              <a:t>Hayashi C. (1998) </a:t>
            </a:r>
            <a:r>
              <a:rPr lang="es-CL" sz="800" dirty="0" err="1"/>
              <a:t>What</a:t>
            </a:r>
            <a:r>
              <a:rPr lang="es-CL" sz="800" dirty="0"/>
              <a:t> </a:t>
            </a:r>
            <a:r>
              <a:rPr lang="es-CL" sz="800" dirty="0" err="1"/>
              <a:t>is</a:t>
            </a:r>
            <a:r>
              <a:rPr lang="es-CL" sz="800" dirty="0"/>
              <a:t> Data </a:t>
            </a:r>
            <a:r>
              <a:rPr lang="es-CL" sz="800" dirty="0" err="1"/>
              <a:t>Science</a:t>
            </a:r>
            <a:r>
              <a:rPr lang="es-CL" sz="800" dirty="0"/>
              <a:t> ? Fundamental </a:t>
            </a:r>
            <a:r>
              <a:rPr lang="es-CL" sz="800" dirty="0" err="1"/>
              <a:t>Concepts</a:t>
            </a:r>
            <a:r>
              <a:rPr lang="es-CL" sz="800" dirty="0"/>
              <a:t> and a </a:t>
            </a:r>
            <a:r>
              <a:rPr lang="es-CL" sz="800" dirty="0" err="1"/>
              <a:t>Heuristic</a:t>
            </a:r>
            <a:r>
              <a:rPr lang="es-CL" sz="800" dirty="0"/>
              <a:t> </a:t>
            </a:r>
            <a:r>
              <a:rPr lang="es-CL" sz="800" dirty="0" err="1"/>
              <a:t>Example</a:t>
            </a:r>
            <a:r>
              <a:rPr lang="es-CL" sz="800" dirty="0"/>
              <a:t>. In: Hayashi C., </a:t>
            </a:r>
            <a:r>
              <a:rPr lang="es-CL" sz="800" dirty="0" err="1"/>
              <a:t>Yajima</a:t>
            </a:r>
            <a:r>
              <a:rPr lang="es-CL" sz="800" dirty="0"/>
              <a:t> K., Bock HH., </a:t>
            </a:r>
            <a:r>
              <a:rPr lang="es-CL" sz="800" dirty="0" err="1"/>
              <a:t>Ohsumi</a:t>
            </a:r>
            <a:r>
              <a:rPr lang="es-CL" sz="800" dirty="0"/>
              <a:t> N., Tanaka Y., Baba Y. (</a:t>
            </a:r>
            <a:r>
              <a:rPr lang="es-CL" sz="800" dirty="0" err="1"/>
              <a:t>eds</a:t>
            </a:r>
            <a:r>
              <a:rPr lang="es-CL" sz="800" dirty="0"/>
              <a:t>) Data </a:t>
            </a:r>
            <a:r>
              <a:rPr lang="es-CL" sz="800" dirty="0" err="1"/>
              <a:t>Science</a:t>
            </a:r>
            <a:r>
              <a:rPr lang="es-CL" sz="800" dirty="0"/>
              <a:t>, </a:t>
            </a:r>
            <a:r>
              <a:rPr lang="es-CL" sz="800" dirty="0" err="1"/>
              <a:t>Classification</a:t>
            </a:r>
            <a:r>
              <a:rPr lang="es-CL" sz="800" dirty="0"/>
              <a:t>, and </a:t>
            </a:r>
            <a:r>
              <a:rPr lang="es-CL" sz="800" dirty="0" err="1"/>
              <a:t>Related</a:t>
            </a:r>
            <a:r>
              <a:rPr lang="es-CL" sz="800" dirty="0"/>
              <a:t> </a:t>
            </a:r>
            <a:r>
              <a:rPr lang="es-CL" sz="800" dirty="0" err="1"/>
              <a:t>Methods</a:t>
            </a:r>
            <a:r>
              <a:rPr lang="es-CL" sz="800" dirty="0"/>
              <a:t>. </a:t>
            </a:r>
            <a:r>
              <a:rPr lang="es-CL" sz="800" dirty="0" err="1"/>
              <a:t>Studies</a:t>
            </a:r>
            <a:r>
              <a:rPr lang="es-CL" sz="800" dirty="0"/>
              <a:t> in </a:t>
            </a:r>
            <a:r>
              <a:rPr lang="es-CL" sz="800" dirty="0" err="1"/>
              <a:t>Classification</a:t>
            </a:r>
            <a:r>
              <a:rPr lang="es-CL" sz="800" dirty="0"/>
              <a:t>, Data </a:t>
            </a:r>
            <a:r>
              <a:rPr lang="es-CL" sz="800" dirty="0" err="1"/>
              <a:t>Analysis</a:t>
            </a:r>
            <a:r>
              <a:rPr lang="es-CL" sz="800" dirty="0"/>
              <a:t>, and </a:t>
            </a:r>
            <a:r>
              <a:rPr lang="es-CL" sz="800" dirty="0" err="1"/>
              <a:t>Knowledge</a:t>
            </a:r>
            <a:r>
              <a:rPr lang="es-CL" sz="800" dirty="0"/>
              <a:t> </a:t>
            </a:r>
            <a:r>
              <a:rPr lang="es-CL" sz="800" dirty="0" err="1"/>
              <a:t>Organization</a:t>
            </a:r>
            <a:r>
              <a:rPr lang="es-CL" sz="800" dirty="0"/>
              <a:t>. Springer, </a:t>
            </a:r>
            <a:r>
              <a:rPr lang="es-CL" sz="800" dirty="0" err="1"/>
              <a:t>Tokyo</a:t>
            </a:r>
            <a:r>
              <a:rPr lang="es-CL" sz="800" dirty="0"/>
              <a:t>. https://doi.org/10.1007/978-4-431-65950-1_3</a:t>
            </a:r>
          </a:p>
        </p:txBody>
      </p:sp>
    </p:spTree>
    <p:extLst>
      <p:ext uri="{BB962C8B-B14F-4D97-AF65-F5344CB8AC3E}">
        <p14:creationId xmlns:p14="http://schemas.microsoft.com/office/powerpoint/2010/main" val="367003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F2B-D6CB-42E9-9272-28EA903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dirty="0"/>
              <a:t>Metodología Ciencia de los Datos</a:t>
            </a:r>
          </a:p>
        </p:txBody>
      </p:sp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5ECB3E8D-89A7-421B-8950-E649FEE01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1185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: circular 7">
            <a:extLst>
              <a:ext uri="{FF2B5EF4-FFF2-40B4-BE49-F238E27FC236}">
                <a16:creationId xmlns:a16="http://schemas.microsoft.com/office/drawing/2014/main" id="{4B1A205B-1239-4B4A-BACC-37AF99A96AA8}"/>
              </a:ext>
            </a:extLst>
          </p:cNvPr>
          <p:cNvSpPr/>
          <p:nvPr/>
        </p:nvSpPr>
        <p:spPr>
          <a:xfrm rot="10800000">
            <a:off x="6649371" y="3346882"/>
            <a:ext cx="3826275" cy="2246050"/>
          </a:xfrm>
          <a:prstGeom prst="circularArrow">
            <a:avLst>
              <a:gd name="adj1" fmla="val 4145"/>
              <a:gd name="adj2" fmla="val 544106"/>
              <a:gd name="adj3" fmla="val 21078390"/>
              <a:gd name="adj4" fmla="val 10841127"/>
              <a:gd name="adj5" fmla="val 1044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B7D73C-A097-4642-B925-F2A0F84219F5}"/>
              </a:ext>
            </a:extLst>
          </p:cNvPr>
          <p:cNvSpPr txBox="1"/>
          <p:nvPr/>
        </p:nvSpPr>
        <p:spPr>
          <a:xfrm>
            <a:off x="7829358" y="5446376"/>
            <a:ext cx="14662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300" b="1" dirty="0"/>
              <a:t>Retroalimentación</a:t>
            </a:r>
          </a:p>
        </p:txBody>
      </p:sp>
    </p:spTree>
    <p:extLst>
      <p:ext uri="{BB962C8B-B14F-4D97-AF65-F5344CB8AC3E}">
        <p14:creationId xmlns:p14="http://schemas.microsoft.com/office/powerpoint/2010/main" val="901882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1615</Words>
  <Application>Microsoft Office PowerPoint</Application>
  <PresentationFormat>Panorámica</PresentationFormat>
  <Paragraphs>223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Retrospección</vt:lpstr>
      <vt:lpstr>Laboratorio de Programación Científica para Ciencia de Datos</vt:lpstr>
      <vt:lpstr>Datos</vt:lpstr>
      <vt:lpstr>Fuentes de Datos</vt:lpstr>
      <vt:lpstr>Fuentes de Datos</vt:lpstr>
      <vt:lpstr>Presentación de PowerPoint</vt:lpstr>
      <vt:lpstr>Presentación de PowerPoint</vt:lpstr>
      <vt:lpstr>Ciencia de los Datos</vt:lpstr>
      <vt:lpstr>Ciencia de los datos</vt:lpstr>
      <vt:lpstr>Metodología Ciencia de los Datos</vt:lpstr>
      <vt:lpstr>Framework Ciencia de los Datos</vt:lpstr>
      <vt:lpstr>El Curso</vt:lpstr>
      <vt:lpstr>¿Qué no es este curso?</vt:lpstr>
      <vt:lpstr>¿Qué no es este curso? </vt:lpstr>
      <vt:lpstr>¿Qué no es este curso?</vt:lpstr>
      <vt:lpstr>¿Qué si es este curso?</vt:lpstr>
      <vt:lpstr>Unidades</vt:lpstr>
      <vt:lpstr>Tecnologías y Herramientas</vt:lpstr>
      <vt:lpstr>Información Administrativa</vt:lpstr>
      <vt:lpstr>Reglas del curso</vt:lpstr>
      <vt:lpstr>Evaluaciones</vt:lpstr>
      <vt:lpstr>Labs 🧪</vt:lpstr>
      <vt:lpstr>Labs 🧪</vt:lpstr>
      <vt:lpstr>Proyecto 📝</vt:lpstr>
      <vt:lpstr>Repositorio 💾</vt:lpstr>
      <vt:lpstr>Evaluaciones</vt:lpstr>
      <vt:lpstr>Canales de Comunicación</vt:lpstr>
      <vt:lpstr>Calendario</vt:lpstr>
      <vt:lpstr>Advertencia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Laboratorio de Programación Científica para Ciencia de Datos</dc:title>
  <dc:creator>Pablo Fernando Badilla Torrealba (pablo.badilla)</dc:creator>
  <cp:lastModifiedBy>Pablo Badilla Torrealba</cp:lastModifiedBy>
  <cp:revision>78</cp:revision>
  <dcterms:created xsi:type="dcterms:W3CDTF">2021-03-12T17:58:02Z</dcterms:created>
  <dcterms:modified xsi:type="dcterms:W3CDTF">2021-08-16T16:43:31Z</dcterms:modified>
</cp:coreProperties>
</file>