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3" r:id="rId8"/>
    <p:sldId id="265"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5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5601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959769"/>
            <a:ext cx="7477601" cy="1916430"/>
          </a:xfrm>
          <a:prstGeom prst="rect">
            <a:avLst/>
          </a:prstGeom>
          <a:noFill/>
          <a:ln/>
        </p:spPr>
        <p:txBody>
          <a:bodyPr wrap="square" rtlCol="0" anchor="t"/>
          <a:lstStyle/>
          <a:p>
            <a:pPr marL="0" indent="0">
              <a:lnSpc>
                <a:spcPts val="7545"/>
              </a:lnSpc>
              <a:buNone/>
            </a:pPr>
            <a:r>
              <a:rPr lang="en-US" sz="6036" b="1" dirty="0">
                <a:solidFill>
                  <a:srgbClr val="282824"/>
                </a:solidFill>
                <a:latin typeface="Lato" pitchFamily="34" charset="0"/>
                <a:ea typeface="Lato" pitchFamily="34" charset="-122"/>
                <a:cs typeface="Lato" pitchFamily="34" charset="-120"/>
              </a:rPr>
              <a:t>Introduction to SQL GROUP BY Clause</a:t>
            </a:r>
            <a:endParaRPr lang="en-US" sz="6036" dirty="0"/>
          </a:p>
        </p:txBody>
      </p:sp>
      <p:sp>
        <p:nvSpPr>
          <p:cNvPr id="6" name="Text 3"/>
          <p:cNvSpPr/>
          <p:nvPr/>
        </p:nvSpPr>
        <p:spPr>
          <a:xfrm>
            <a:off x="833199" y="4209455"/>
            <a:ext cx="7477601" cy="1421606"/>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SQL's GROUP BY clause is a powerful tool for aggregating data and summarizing information. It allows you to group rows that have the same values into summary rows, providing valuable insights and enabling advanced data analysis.</a:t>
            </a:r>
            <a:endParaRPr lang="en-US" sz="1750" dirty="0"/>
          </a:p>
        </p:txBody>
      </p:sp>
      <p:sp>
        <p:nvSpPr>
          <p:cNvPr id="7" name="Shape 4"/>
          <p:cNvSpPr/>
          <p:nvPr/>
        </p:nvSpPr>
        <p:spPr>
          <a:xfrm>
            <a:off x="833199" y="5897642"/>
            <a:ext cx="355402" cy="355402"/>
          </a:xfrm>
          <a:prstGeom prst="roundRect">
            <a:avLst>
              <a:gd name="adj" fmla="val 25726039"/>
            </a:avLst>
          </a:prstGeom>
          <a:noFill/>
          <a:ln w="7620">
            <a:solidFill>
              <a:srgbClr val="FFFFFF"/>
            </a:solidFill>
            <a:prstDash val="solid"/>
          </a:ln>
        </p:spPr>
      </p:sp>
      <p:pic>
        <p:nvPicPr>
          <p:cNvPr id="8" name="Image 1" descr="preencoded.png"/>
          <p:cNvPicPr>
            <a:picLocks noChangeAspect="1"/>
          </p:cNvPicPr>
          <p:nvPr/>
        </p:nvPicPr>
        <p:blipFill>
          <a:blip r:embed="rId4"/>
          <a:stretch>
            <a:fillRect/>
          </a:stretch>
        </p:blipFill>
        <p:spPr>
          <a:xfrm>
            <a:off x="840819" y="5905262"/>
            <a:ext cx="340162" cy="340162"/>
          </a:xfrm>
          <a:prstGeom prst="rect">
            <a:avLst/>
          </a:prstGeom>
        </p:spPr>
      </p:pic>
      <p:sp>
        <p:nvSpPr>
          <p:cNvPr id="9" name="Text 5"/>
          <p:cNvSpPr/>
          <p:nvPr/>
        </p:nvSpPr>
        <p:spPr>
          <a:xfrm>
            <a:off x="1299686" y="5880973"/>
            <a:ext cx="2153364" cy="388858"/>
          </a:xfrm>
          <a:prstGeom prst="rect">
            <a:avLst/>
          </a:prstGeom>
          <a:noFill/>
          <a:ln/>
        </p:spPr>
        <p:txBody>
          <a:bodyPr wrap="none" rtlCol="0" anchor="t"/>
          <a:lstStyle/>
          <a:p>
            <a:pPr marL="0" indent="0" algn="l">
              <a:lnSpc>
                <a:spcPts val="3062"/>
              </a:lnSpc>
              <a:buNone/>
            </a:pPr>
            <a:r>
              <a:rPr lang="en-US" sz="2187" b="1" dirty="0">
                <a:solidFill>
                  <a:srgbClr val="4A4A45"/>
                </a:solidFill>
                <a:latin typeface="Lato" pitchFamily="34" charset="0"/>
                <a:ea typeface="Lato" pitchFamily="34" charset="-122"/>
                <a:cs typeface="Lato" pitchFamily="34" charset="-120"/>
              </a:rPr>
              <a:t>by Vishnu Mohan</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319599" y="1921073"/>
            <a:ext cx="7477601" cy="1388745"/>
          </a:xfrm>
          <a:prstGeom prst="rect">
            <a:avLst/>
          </a:prstGeom>
          <a:noFill/>
          <a:ln/>
        </p:spPr>
        <p:txBody>
          <a:bodyPr wrap="squar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Understanding the Syntax of GROUP BY</a:t>
            </a:r>
            <a:endParaRPr lang="en-US" sz="4374" dirty="0"/>
          </a:p>
        </p:txBody>
      </p:sp>
      <p:sp>
        <p:nvSpPr>
          <p:cNvPr id="6" name="Text 3"/>
          <p:cNvSpPr/>
          <p:nvPr/>
        </p:nvSpPr>
        <p:spPr>
          <a:xfrm>
            <a:off x="6675001" y="3643074"/>
            <a:ext cx="7122200" cy="710803"/>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4A4A45"/>
                </a:solidFill>
                <a:latin typeface="Lato" pitchFamily="34" charset="0"/>
                <a:ea typeface="Lato" pitchFamily="34" charset="-122"/>
                <a:cs typeface="Lato" pitchFamily="34" charset="-120"/>
              </a:rPr>
              <a:t>The </a:t>
            </a:r>
            <a:r>
              <a:rPr lang="en-US" sz="1750" b="1" dirty="0">
                <a:solidFill>
                  <a:srgbClr val="4A4A45"/>
                </a:solidFill>
                <a:latin typeface="Lato" pitchFamily="34" charset="0"/>
                <a:ea typeface="Lato" pitchFamily="34" charset="-122"/>
                <a:cs typeface="Lato" pitchFamily="34" charset="-120"/>
              </a:rPr>
              <a:t>GROUP BY</a:t>
            </a:r>
            <a:r>
              <a:rPr lang="en-US" sz="1750" dirty="0">
                <a:solidFill>
                  <a:srgbClr val="4A4A45"/>
                </a:solidFill>
                <a:latin typeface="Lato" pitchFamily="34" charset="0"/>
                <a:ea typeface="Lato" pitchFamily="34" charset="-122"/>
                <a:cs typeface="Lato" pitchFamily="34" charset="-120"/>
              </a:rPr>
              <a:t> clause follows the </a:t>
            </a:r>
            <a:r>
              <a:rPr lang="en-US" sz="1750" b="1" dirty="0">
                <a:solidFill>
                  <a:srgbClr val="4A4A45"/>
                </a:solidFill>
                <a:latin typeface="Lato" pitchFamily="34" charset="0"/>
                <a:ea typeface="Lato" pitchFamily="34" charset="-122"/>
                <a:cs typeface="Lato" pitchFamily="34" charset="-120"/>
              </a:rPr>
              <a:t>SELECT</a:t>
            </a:r>
            <a:r>
              <a:rPr lang="en-US" sz="1750" dirty="0">
                <a:solidFill>
                  <a:srgbClr val="4A4A45"/>
                </a:solidFill>
                <a:latin typeface="Lato" pitchFamily="34" charset="0"/>
                <a:ea typeface="Lato" pitchFamily="34" charset="-122"/>
                <a:cs typeface="Lato" pitchFamily="34" charset="-120"/>
              </a:rPr>
              <a:t> statement and is used to group rows that have the same values into summary rows.</a:t>
            </a:r>
            <a:endParaRPr lang="en-US" sz="1750" dirty="0"/>
          </a:p>
        </p:txBody>
      </p:sp>
      <p:sp>
        <p:nvSpPr>
          <p:cNvPr id="7" name="Text 4"/>
          <p:cNvSpPr/>
          <p:nvPr/>
        </p:nvSpPr>
        <p:spPr>
          <a:xfrm>
            <a:off x="6675001" y="4442698"/>
            <a:ext cx="7122200" cy="1066205"/>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dirty="0">
                <a:solidFill>
                  <a:srgbClr val="4A4A45"/>
                </a:solidFill>
                <a:latin typeface="Lato" pitchFamily="34" charset="0"/>
                <a:ea typeface="Lato" pitchFamily="34" charset="-122"/>
                <a:cs typeface="Lato" pitchFamily="34" charset="-120"/>
              </a:rPr>
              <a:t>The columns listed in the </a:t>
            </a:r>
            <a:r>
              <a:rPr lang="en-US" sz="1750" b="1" dirty="0">
                <a:solidFill>
                  <a:srgbClr val="4A4A45"/>
                </a:solidFill>
                <a:latin typeface="Lato" pitchFamily="34" charset="0"/>
                <a:ea typeface="Lato" pitchFamily="34" charset="-122"/>
                <a:cs typeface="Lato" pitchFamily="34" charset="-120"/>
              </a:rPr>
              <a:t>GROUP BY</a:t>
            </a:r>
            <a:r>
              <a:rPr lang="en-US" sz="1750" dirty="0">
                <a:solidFill>
                  <a:srgbClr val="4A4A45"/>
                </a:solidFill>
                <a:latin typeface="Lato" pitchFamily="34" charset="0"/>
                <a:ea typeface="Lato" pitchFamily="34" charset="-122"/>
                <a:cs typeface="Lato" pitchFamily="34" charset="-120"/>
              </a:rPr>
              <a:t> clause determine the groups that will be created, and any </a:t>
            </a:r>
            <a:r>
              <a:rPr lang="en-US" sz="1750" b="1" dirty="0">
                <a:solidFill>
                  <a:srgbClr val="4A4A45"/>
                </a:solidFill>
                <a:latin typeface="Lato" pitchFamily="34" charset="0"/>
                <a:ea typeface="Lato" pitchFamily="34" charset="-122"/>
                <a:cs typeface="Lato" pitchFamily="34" charset="-120"/>
              </a:rPr>
              <a:t>aggregate functions</a:t>
            </a:r>
            <a:r>
              <a:rPr lang="en-US" sz="1750" dirty="0">
                <a:solidFill>
                  <a:srgbClr val="4A4A45"/>
                </a:solidFill>
                <a:latin typeface="Lato" pitchFamily="34" charset="0"/>
                <a:ea typeface="Lato" pitchFamily="34" charset="-122"/>
                <a:cs typeface="Lato" pitchFamily="34" charset="-120"/>
              </a:rPr>
              <a:t> (like </a:t>
            </a:r>
            <a:r>
              <a:rPr lang="en-US" sz="1750" b="1" dirty="0">
                <a:solidFill>
                  <a:srgbClr val="4A4A45"/>
                </a:solidFill>
                <a:latin typeface="Lato" pitchFamily="34" charset="0"/>
                <a:ea typeface="Lato" pitchFamily="34" charset="-122"/>
                <a:cs typeface="Lato" pitchFamily="34" charset="-120"/>
              </a:rPr>
              <a:t>SUM</a:t>
            </a:r>
            <a:r>
              <a:rPr lang="en-US" sz="1750" dirty="0">
                <a:solidFill>
                  <a:srgbClr val="4A4A45"/>
                </a:solidFill>
                <a:latin typeface="Lato" pitchFamily="34" charset="0"/>
                <a:ea typeface="Lato" pitchFamily="34" charset="-122"/>
                <a:cs typeface="Lato" pitchFamily="34" charset="-120"/>
              </a:rPr>
              <a:t>, </a:t>
            </a:r>
            <a:r>
              <a:rPr lang="en-US" sz="1750" b="1" dirty="0">
                <a:solidFill>
                  <a:srgbClr val="4A4A45"/>
                </a:solidFill>
                <a:latin typeface="Lato" pitchFamily="34" charset="0"/>
                <a:ea typeface="Lato" pitchFamily="34" charset="-122"/>
                <a:cs typeface="Lato" pitchFamily="34" charset="-120"/>
              </a:rPr>
              <a:t>AVG</a:t>
            </a:r>
            <a:r>
              <a:rPr lang="en-US" sz="1750" dirty="0">
                <a:solidFill>
                  <a:srgbClr val="4A4A45"/>
                </a:solidFill>
                <a:latin typeface="Lato" pitchFamily="34" charset="0"/>
                <a:ea typeface="Lato" pitchFamily="34" charset="-122"/>
                <a:cs typeface="Lato" pitchFamily="34" charset="-120"/>
              </a:rPr>
              <a:t>, or </a:t>
            </a:r>
            <a:r>
              <a:rPr lang="en-US" sz="1750" b="1" dirty="0">
                <a:solidFill>
                  <a:srgbClr val="4A4A45"/>
                </a:solidFill>
                <a:latin typeface="Lato" pitchFamily="34" charset="0"/>
                <a:ea typeface="Lato" pitchFamily="34" charset="-122"/>
                <a:cs typeface="Lato" pitchFamily="34" charset="-120"/>
              </a:rPr>
              <a:t>COUNT</a:t>
            </a:r>
            <a:r>
              <a:rPr lang="en-US" sz="1750" dirty="0">
                <a:solidFill>
                  <a:srgbClr val="4A4A45"/>
                </a:solidFill>
                <a:latin typeface="Lato" pitchFamily="34" charset="0"/>
                <a:ea typeface="Lato" pitchFamily="34" charset="-122"/>
                <a:cs typeface="Lato" pitchFamily="34" charset="-120"/>
              </a:rPr>
              <a:t>) are applied to each group.</a:t>
            </a:r>
            <a:endParaRPr lang="en-US" sz="1750" dirty="0"/>
          </a:p>
        </p:txBody>
      </p:sp>
      <p:sp>
        <p:nvSpPr>
          <p:cNvPr id="8" name="Text 5"/>
          <p:cNvSpPr/>
          <p:nvPr/>
        </p:nvSpPr>
        <p:spPr>
          <a:xfrm>
            <a:off x="6675001" y="5597723"/>
            <a:ext cx="7122200" cy="710803"/>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dirty="0">
                <a:solidFill>
                  <a:srgbClr val="4A4A45"/>
                </a:solidFill>
                <a:latin typeface="Lato" pitchFamily="34" charset="0"/>
                <a:ea typeface="Lato" pitchFamily="34" charset="-122"/>
                <a:cs typeface="Lato" pitchFamily="34" charset="-120"/>
              </a:rPr>
              <a:t>The </a:t>
            </a:r>
            <a:r>
              <a:rPr lang="en-US" sz="1750" b="1" dirty="0">
                <a:solidFill>
                  <a:srgbClr val="4A4A45"/>
                </a:solidFill>
                <a:latin typeface="Lato" pitchFamily="34" charset="0"/>
                <a:ea typeface="Lato" pitchFamily="34" charset="-122"/>
                <a:cs typeface="Lato" pitchFamily="34" charset="-120"/>
              </a:rPr>
              <a:t>GROUP BY</a:t>
            </a:r>
            <a:r>
              <a:rPr lang="en-US" sz="1750" dirty="0">
                <a:solidFill>
                  <a:srgbClr val="4A4A45"/>
                </a:solidFill>
                <a:latin typeface="Lato" pitchFamily="34" charset="0"/>
                <a:ea typeface="Lato" pitchFamily="34" charset="-122"/>
                <a:cs typeface="Lato" pitchFamily="34" charset="-120"/>
              </a:rPr>
              <a:t> clause can be combined with </a:t>
            </a:r>
            <a:r>
              <a:rPr lang="en-US" sz="1750" b="1" dirty="0">
                <a:solidFill>
                  <a:srgbClr val="4A4A45"/>
                </a:solidFill>
                <a:latin typeface="Lato" pitchFamily="34" charset="0"/>
                <a:ea typeface="Lato" pitchFamily="34" charset="-122"/>
                <a:cs typeface="Lato" pitchFamily="34" charset="-120"/>
              </a:rPr>
              <a:t>WHERE</a:t>
            </a:r>
            <a:r>
              <a:rPr lang="en-US" sz="1750" dirty="0">
                <a:solidFill>
                  <a:srgbClr val="4A4A45"/>
                </a:solidFill>
                <a:latin typeface="Lato" pitchFamily="34" charset="0"/>
                <a:ea typeface="Lato" pitchFamily="34" charset="-122"/>
                <a:cs typeface="Lato" pitchFamily="34" charset="-120"/>
              </a:rPr>
              <a:t>, </a:t>
            </a:r>
            <a:r>
              <a:rPr lang="en-US" sz="1750" b="1" dirty="0">
                <a:solidFill>
                  <a:srgbClr val="4A4A45"/>
                </a:solidFill>
                <a:latin typeface="Lato" pitchFamily="34" charset="0"/>
                <a:ea typeface="Lato" pitchFamily="34" charset="-122"/>
                <a:cs typeface="Lato" pitchFamily="34" charset="-120"/>
              </a:rPr>
              <a:t>HAVING</a:t>
            </a:r>
            <a:r>
              <a:rPr lang="en-US" sz="1750" dirty="0">
                <a:solidFill>
                  <a:srgbClr val="4A4A45"/>
                </a:solidFill>
                <a:latin typeface="Lato" pitchFamily="34" charset="0"/>
                <a:ea typeface="Lato" pitchFamily="34" charset="-122"/>
                <a:cs typeface="Lato" pitchFamily="34" charset="-120"/>
              </a:rPr>
              <a:t>, and other clauses to further refine the data analysis.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6016"/>
            <a:ext cx="14630400" cy="8235616"/>
          </a:xfrm>
          <a:prstGeom prst="rect">
            <a:avLst/>
          </a:prstGeom>
          <a:solidFill>
            <a:srgbClr val="DDD6CC"/>
          </a:solidFill>
          <a:ln/>
        </p:spPr>
      </p:sp>
      <p:sp>
        <p:nvSpPr>
          <p:cNvPr id="3" name="Shape 1"/>
          <p:cNvSpPr/>
          <p:nvPr/>
        </p:nvSpPr>
        <p:spPr>
          <a:xfrm>
            <a:off x="0" y="0"/>
            <a:ext cx="14630400" cy="8235616"/>
          </a:xfrm>
          <a:prstGeom prst="rect">
            <a:avLst/>
          </a:prstGeom>
          <a:solidFill>
            <a:srgbClr val="EFECE6"/>
          </a:solidFill>
          <a:ln/>
        </p:spPr>
      </p:sp>
      <p:sp>
        <p:nvSpPr>
          <p:cNvPr id="5" name="Text 2"/>
          <p:cNvSpPr/>
          <p:nvPr/>
        </p:nvSpPr>
        <p:spPr>
          <a:xfrm>
            <a:off x="1052763" y="1227221"/>
            <a:ext cx="10846469" cy="1022684"/>
          </a:xfrm>
          <a:prstGeom prst="rect">
            <a:avLst/>
          </a:prstGeom>
          <a:noFill/>
          <a:ln/>
        </p:spPr>
        <p:txBody>
          <a:bodyPr wrap="square" rtlCol="0" anchor="t"/>
          <a:lstStyle/>
          <a:p>
            <a:pPr marL="0" indent="0" algn="ctr">
              <a:lnSpc>
                <a:spcPts val="5468"/>
              </a:lnSpc>
              <a:buNone/>
            </a:pPr>
            <a:r>
              <a:rPr lang="en-US" sz="4374" b="1" dirty="0">
                <a:solidFill>
                  <a:srgbClr val="282824"/>
                </a:solidFill>
                <a:latin typeface="Lato" pitchFamily="34" charset="0"/>
                <a:ea typeface="Lato" pitchFamily="34" charset="-122"/>
                <a:cs typeface="Lato" pitchFamily="34" charset="-120"/>
              </a:rPr>
              <a:t>Grouping Data Using GROUP BY</a:t>
            </a:r>
            <a:endParaRPr lang="en-US" sz="4374" dirty="0"/>
          </a:p>
        </p:txBody>
      </p:sp>
      <p:sp>
        <p:nvSpPr>
          <p:cNvPr id="6" name="Text 3"/>
          <p:cNvSpPr/>
          <p:nvPr/>
        </p:nvSpPr>
        <p:spPr>
          <a:xfrm>
            <a:off x="1209175" y="3428198"/>
            <a:ext cx="12588026" cy="142264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The </a:t>
            </a:r>
            <a:r>
              <a:rPr lang="en-US" sz="1750" b="1" dirty="0">
                <a:solidFill>
                  <a:srgbClr val="4A4A45"/>
                </a:solidFill>
                <a:latin typeface="Lato" pitchFamily="34" charset="0"/>
                <a:ea typeface="Lato" pitchFamily="34" charset="-122"/>
                <a:cs typeface="Lato" pitchFamily="34" charset="-120"/>
              </a:rPr>
              <a:t>GROUP BY</a:t>
            </a:r>
            <a:r>
              <a:rPr lang="en-US" sz="1750" dirty="0">
                <a:solidFill>
                  <a:srgbClr val="4A4A45"/>
                </a:solidFill>
                <a:latin typeface="Lato" pitchFamily="34" charset="0"/>
                <a:ea typeface="Lato" pitchFamily="34" charset="-122"/>
                <a:cs typeface="Lato" pitchFamily="34" charset="-120"/>
              </a:rPr>
              <a:t> clause in SQL allows you to aggregate data by grouping rows with the same values together. This is useful for analyzing and summarizing large datasets, as it enables you to perform calculations and extract insights on a per-group basis.</a:t>
            </a:r>
            <a:endParaRPr lang="en-US" sz="1750" dirty="0"/>
          </a:p>
        </p:txBody>
      </p:sp>
      <p:sp>
        <p:nvSpPr>
          <p:cNvPr id="7" name="Text 4"/>
          <p:cNvSpPr/>
          <p:nvPr/>
        </p:nvSpPr>
        <p:spPr>
          <a:xfrm>
            <a:off x="1209175" y="5099717"/>
            <a:ext cx="12588025" cy="142264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When you use </a:t>
            </a:r>
            <a:r>
              <a:rPr lang="en-US" sz="1750" b="1" dirty="0">
                <a:solidFill>
                  <a:srgbClr val="4A4A45"/>
                </a:solidFill>
                <a:latin typeface="Lato" pitchFamily="34" charset="0"/>
                <a:ea typeface="Lato" pitchFamily="34" charset="-122"/>
                <a:cs typeface="Lato" pitchFamily="34" charset="-120"/>
              </a:rPr>
              <a:t>GROUP BY</a:t>
            </a:r>
            <a:r>
              <a:rPr lang="en-US" sz="1750" dirty="0">
                <a:solidFill>
                  <a:srgbClr val="4A4A45"/>
                </a:solidFill>
                <a:latin typeface="Lato" pitchFamily="34" charset="0"/>
                <a:ea typeface="Lato" pitchFamily="34" charset="-122"/>
                <a:cs typeface="Lato" pitchFamily="34" charset="-120"/>
              </a:rPr>
              <a:t>, the database engine will group the rows based on the columns you specify, and then apply any aggregate functions you've included in the query to each group. This allows you to quickly summarize and analyze large amounts of data.</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5" name="Text 2"/>
          <p:cNvSpPr/>
          <p:nvPr/>
        </p:nvSpPr>
        <p:spPr>
          <a:xfrm>
            <a:off x="848227" y="1391214"/>
            <a:ext cx="12964026" cy="1388745"/>
          </a:xfrm>
          <a:prstGeom prst="rect">
            <a:avLst/>
          </a:prstGeom>
          <a:noFill/>
          <a:ln/>
        </p:spPr>
        <p:txBody>
          <a:bodyPr wrap="square" rtlCol="0" anchor="t"/>
          <a:lstStyle/>
          <a:p>
            <a:pPr marL="0" indent="0" algn="ctr">
              <a:lnSpc>
                <a:spcPts val="5468"/>
              </a:lnSpc>
              <a:buNone/>
            </a:pPr>
            <a:r>
              <a:rPr lang="en-US" sz="4374" b="1" dirty="0">
                <a:solidFill>
                  <a:srgbClr val="282824"/>
                </a:solidFill>
                <a:latin typeface="Lato" pitchFamily="34" charset="0"/>
                <a:ea typeface="Lato" pitchFamily="34" charset="-122"/>
                <a:cs typeface="Lato" pitchFamily="34" charset="-120"/>
              </a:rPr>
              <a:t>Filtering Groups with the HAVING Clause</a:t>
            </a:r>
            <a:endParaRPr lang="en-US" sz="4374" dirty="0"/>
          </a:p>
        </p:txBody>
      </p:sp>
      <p:sp>
        <p:nvSpPr>
          <p:cNvPr id="6" name="Text 3"/>
          <p:cNvSpPr/>
          <p:nvPr/>
        </p:nvSpPr>
        <p:spPr>
          <a:xfrm>
            <a:off x="1300412" y="3113215"/>
            <a:ext cx="12347863" cy="1066205"/>
          </a:xfrm>
          <a:prstGeom prst="rect">
            <a:avLst/>
          </a:prstGeom>
          <a:noFill/>
          <a:ln/>
        </p:spPr>
        <p:txBody>
          <a:bodyPr wrap="square" rtlCol="0" anchor="t"/>
          <a:lstStyle/>
          <a:p>
            <a:pPr marL="342900" indent="-342900" algn="ctr">
              <a:lnSpc>
                <a:spcPts val="2799"/>
              </a:lnSpc>
              <a:buSzPct val="100000"/>
              <a:buFont typeface="+mj-lt"/>
              <a:buAutoNum type="arabicPeriod"/>
            </a:pPr>
            <a:r>
              <a:rPr lang="en-US" sz="2000" dirty="0">
                <a:solidFill>
                  <a:srgbClr val="4A4A45"/>
                </a:solidFill>
                <a:latin typeface="Lato" pitchFamily="34" charset="0"/>
                <a:ea typeface="Lato" pitchFamily="34" charset="-122"/>
                <a:cs typeface="Lato" pitchFamily="34" charset="-120"/>
              </a:rPr>
              <a:t>The </a:t>
            </a:r>
            <a:r>
              <a:rPr lang="en-US" sz="2000" b="1" dirty="0">
                <a:solidFill>
                  <a:srgbClr val="4A4A45"/>
                </a:solidFill>
                <a:latin typeface="Lato" pitchFamily="34" charset="0"/>
                <a:ea typeface="Lato" pitchFamily="34" charset="-122"/>
                <a:cs typeface="Lato" pitchFamily="34" charset="-120"/>
              </a:rPr>
              <a:t>HAVING</a:t>
            </a:r>
            <a:r>
              <a:rPr lang="en-US" sz="2000" dirty="0">
                <a:solidFill>
                  <a:srgbClr val="4A4A45"/>
                </a:solidFill>
                <a:latin typeface="Lato" pitchFamily="34" charset="0"/>
                <a:ea typeface="Lato" pitchFamily="34" charset="-122"/>
                <a:cs typeface="Lato" pitchFamily="34" charset="-120"/>
              </a:rPr>
              <a:t> clause is used to filter the groups created by the </a:t>
            </a:r>
            <a:r>
              <a:rPr lang="en-US" sz="2000" b="1" dirty="0">
                <a:solidFill>
                  <a:srgbClr val="4A4A45"/>
                </a:solidFill>
                <a:latin typeface="Lato" pitchFamily="34" charset="0"/>
                <a:ea typeface="Lato" pitchFamily="34" charset="-122"/>
                <a:cs typeface="Lato" pitchFamily="34" charset="-120"/>
              </a:rPr>
              <a:t>GROUP BY</a:t>
            </a:r>
            <a:r>
              <a:rPr lang="en-US" sz="2000" dirty="0">
                <a:solidFill>
                  <a:srgbClr val="4A4A45"/>
                </a:solidFill>
                <a:latin typeface="Lato" pitchFamily="34" charset="0"/>
                <a:ea typeface="Lato" pitchFamily="34" charset="-122"/>
                <a:cs typeface="Lato" pitchFamily="34" charset="-120"/>
              </a:rPr>
              <a:t> clause, allowing you to select only the groups that meet a specific condition.</a:t>
            </a:r>
            <a:endParaRPr lang="en-US" sz="2000" dirty="0"/>
          </a:p>
        </p:txBody>
      </p:sp>
      <p:sp>
        <p:nvSpPr>
          <p:cNvPr id="7" name="Text 4"/>
          <p:cNvSpPr/>
          <p:nvPr/>
        </p:nvSpPr>
        <p:spPr>
          <a:xfrm>
            <a:off x="1300412" y="4268240"/>
            <a:ext cx="12347863" cy="1066205"/>
          </a:xfrm>
          <a:prstGeom prst="rect">
            <a:avLst/>
          </a:prstGeom>
          <a:noFill/>
          <a:ln/>
        </p:spPr>
        <p:txBody>
          <a:bodyPr wrap="square" rtlCol="0" anchor="t"/>
          <a:lstStyle/>
          <a:p>
            <a:pPr marL="342900" indent="-342900" algn="ctr">
              <a:lnSpc>
                <a:spcPts val="2799"/>
              </a:lnSpc>
              <a:buSzPct val="100000"/>
              <a:buFont typeface="+mj-lt"/>
              <a:buAutoNum type="arabicPeriod" startAt="2"/>
            </a:pPr>
            <a:r>
              <a:rPr lang="en-US" sz="2000" dirty="0">
                <a:solidFill>
                  <a:srgbClr val="4A4A45"/>
                </a:solidFill>
                <a:latin typeface="Lato" pitchFamily="34" charset="0"/>
                <a:ea typeface="Lato" pitchFamily="34" charset="-122"/>
                <a:cs typeface="Lato" pitchFamily="34" charset="-120"/>
              </a:rPr>
              <a:t>While the </a:t>
            </a:r>
            <a:r>
              <a:rPr lang="en-US" sz="2000" b="1" dirty="0">
                <a:solidFill>
                  <a:srgbClr val="4A4A45"/>
                </a:solidFill>
                <a:latin typeface="Lato" pitchFamily="34" charset="0"/>
                <a:ea typeface="Lato" pitchFamily="34" charset="-122"/>
                <a:cs typeface="Lato" pitchFamily="34" charset="-120"/>
              </a:rPr>
              <a:t>WHERE</a:t>
            </a:r>
            <a:r>
              <a:rPr lang="en-US" sz="2000" dirty="0">
                <a:solidFill>
                  <a:srgbClr val="4A4A45"/>
                </a:solidFill>
                <a:latin typeface="Lato" pitchFamily="34" charset="0"/>
                <a:ea typeface="Lato" pitchFamily="34" charset="-122"/>
                <a:cs typeface="Lato" pitchFamily="34" charset="-120"/>
              </a:rPr>
              <a:t> clause filters individual rows before grouping, the </a:t>
            </a:r>
            <a:r>
              <a:rPr lang="en-US" sz="2000" b="1" dirty="0">
                <a:solidFill>
                  <a:srgbClr val="4A4A45"/>
                </a:solidFill>
                <a:latin typeface="Lato" pitchFamily="34" charset="0"/>
                <a:ea typeface="Lato" pitchFamily="34" charset="-122"/>
                <a:cs typeface="Lato" pitchFamily="34" charset="-120"/>
              </a:rPr>
              <a:t>HAVING</a:t>
            </a:r>
            <a:r>
              <a:rPr lang="en-US" sz="2000" dirty="0">
                <a:solidFill>
                  <a:srgbClr val="4A4A45"/>
                </a:solidFill>
                <a:latin typeface="Lato" pitchFamily="34" charset="0"/>
                <a:ea typeface="Lato" pitchFamily="34" charset="-122"/>
                <a:cs typeface="Lato" pitchFamily="34" charset="-120"/>
              </a:rPr>
              <a:t> clause filters the groups themselves after the aggregation has been performed.</a:t>
            </a:r>
            <a:endParaRPr lang="en-US" sz="2000" dirty="0"/>
          </a:p>
        </p:txBody>
      </p:sp>
      <p:sp>
        <p:nvSpPr>
          <p:cNvPr id="8" name="Text 5"/>
          <p:cNvSpPr/>
          <p:nvPr/>
        </p:nvSpPr>
        <p:spPr>
          <a:xfrm>
            <a:off x="1300412" y="5423265"/>
            <a:ext cx="12347863" cy="1066205"/>
          </a:xfrm>
          <a:prstGeom prst="rect">
            <a:avLst/>
          </a:prstGeom>
          <a:noFill/>
          <a:ln/>
        </p:spPr>
        <p:txBody>
          <a:bodyPr wrap="square" rtlCol="0" anchor="t"/>
          <a:lstStyle/>
          <a:p>
            <a:pPr marL="342900" indent="-342900" algn="ctr">
              <a:lnSpc>
                <a:spcPts val="2799"/>
              </a:lnSpc>
              <a:buSzPct val="100000"/>
              <a:buFont typeface="+mj-lt"/>
              <a:buAutoNum type="arabicPeriod" startAt="3"/>
            </a:pPr>
            <a:r>
              <a:rPr lang="en-US" sz="2000" dirty="0">
                <a:solidFill>
                  <a:srgbClr val="4A4A45"/>
                </a:solidFill>
                <a:latin typeface="Lato" pitchFamily="34" charset="0"/>
                <a:ea typeface="Lato" pitchFamily="34" charset="-122"/>
                <a:cs typeface="Lato" pitchFamily="34" charset="-120"/>
              </a:rPr>
              <a:t>This makes the </a:t>
            </a:r>
            <a:r>
              <a:rPr lang="en-US" sz="2000" b="1" dirty="0">
                <a:solidFill>
                  <a:srgbClr val="4A4A45"/>
                </a:solidFill>
                <a:latin typeface="Lato" pitchFamily="34" charset="0"/>
                <a:ea typeface="Lato" pitchFamily="34" charset="-122"/>
                <a:cs typeface="Lato" pitchFamily="34" charset="-120"/>
              </a:rPr>
              <a:t>HAVING</a:t>
            </a:r>
            <a:r>
              <a:rPr lang="en-US" sz="2000" dirty="0">
                <a:solidFill>
                  <a:srgbClr val="4A4A45"/>
                </a:solidFill>
                <a:latin typeface="Lato" pitchFamily="34" charset="0"/>
                <a:ea typeface="Lato" pitchFamily="34" charset="-122"/>
                <a:cs typeface="Lato" pitchFamily="34" charset="-120"/>
              </a:rPr>
              <a:t> clause particularly useful for refining your analysis, as you can target specific groups of interest based on their aggregated values.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56367"/>
            <a:ext cx="14630400" cy="8229600"/>
          </a:xfrm>
          <a:prstGeom prst="rect">
            <a:avLst/>
          </a:prstGeom>
          <a:solidFill>
            <a:srgbClr val="EFECE6"/>
          </a:solidFill>
          <a:ln/>
        </p:spPr>
      </p:sp>
      <p:sp>
        <p:nvSpPr>
          <p:cNvPr id="5" name="Text 2"/>
          <p:cNvSpPr/>
          <p:nvPr/>
        </p:nvSpPr>
        <p:spPr>
          <a:xfrm>
            <a:off x="833199" y="1319303"/>
            <a:ext cx="13033113" cy="1160850"/>
          </a:xfrm>
          <a:prstGeom prst="rect">
            <a:avLst/>
          </a:prstGeom>
          <a:noFill/>
          <a:ln/>
        </p:spPr>
        <p:txBody>
          <a:bodyPr wrap="squar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Explanation with Example for WHERE Clause</a:t>
            </a:r>
            <a:endParaRPr lang="en-US" sz="4374" dirty="0"/>
          </a:p>
        </p:txBody>
      </p:sp>
      <p:sp>
        <p:nvSpPr>
          <p:cNvPr id="6" name="Text 3"/>
          <p:cNvSpPr/>
          <p:nvPr/>
        </p:nvSpPr>
        <p:spPr>
          <a:xfrm>
            <a:off x="833199" y="3606879"/>
            <a:ext cx="7477601" cy="1421606"/>
          </a:xfrm>
          <a:prstGeom prst="rect">
            <a:avLst/>
          </a:prstGeom>
          <a:noFill/>
          <a:ln/>
        </p:spPr>
        <p:txBody>
          <a:bodyPr wrap="square" rtlCol="0" anchor="t"/>
          <a:lstStyle/>
          <a:p>
            <a:pPr marL="0" indent="0">
              <a:lnSpc>
                <a:spcPts val="2799"/>
              </a:lnSpc>
              <a:buNone/>
            </a:pPr>
            <a:r>
              <a:rPr lang="en-US" sz="2000" dirty="0">
                <a:solidFill>
                  <a:srgbClr val="4A4A45"/>
                </a:solidFill>
                <a:latin typeface="Lato" pitchFamily="34" charset="0"/>
                <a:ea typeface="Lato" pitchFamily="34" charset="-122"/>
                <a:cs typeface="Lato" pitchFamily="34" charset="-120"/>
              </a:rPr>
              <a:t>The </a:t>
            </a:r>
            <a:r>
              <a:rPr lang="en-US" sz="2000" b="1" dirty="0">
                <a:solidFill>
                  <a:srgbClr val="4A4A45"/>
                </a:solidFill>
                <a:latin typeface="Lato" pitchFamily="34" charset="0"/>
                <a:ea typeface="Lato" pitchFamily="34" charset="-122"/>
                <a:cs typeface="Lato" pitchFamily="34" charset="-120"/>
              </a:rPr>
              <a:t>WHERE</a:t>
            </a:r>
            <a:r>
              <a:rPr lang="en-US" sz="2000" dirty="0">
                <a:solidFill>
                  <a:srgbClr val="4A4A45"/>
                </a:solidFill>
                <a:latin typeface="Lato" pitchFamily="34" charset="0"/>
                <a:ea typeface="Lato" pitchFamily="34" charset="-122"/>
                <a:cs typeface="Lato" pitchFamily="34" charset="-120"/>
              </a:rPr>
              <a:t> clause in SQL is used to filter individual rows before any grouping or aggregation is performed. This allows you to narrow down the data set to only the records you're interested in analyzing further with the </a:t>
            </a:r>
            <a:r>
              <a:rPr lang="en-US" sz="2000" b="1" dirty="0">
                <a:solidFill>
                  <a:srgbClr val="4A4A45"/>
                </a:solidFill>
                <a:latin typeface="Lato" pitchFamily="34" charset="0"/>
                <a:ea typeface="Lato" pitchFamily="34" charset="-122"/>
                <a:cs typeface="Lato" pitchFamily="34" charset="-120"/>
              </a:rPr>
              <a:t>GROUP BY</a:t>
            </a:r>
            <a:r>
              <a:rPr lang="en-US" sz="2000" dirty="0">
                <a:solidFill>
                  <a:srgbClr val="4A4A45"/>
                </a:solidFill>
                <a:latin typeface="Lato" pitchFamily="34" charset="0"/>
                <a:ea typeface="Lato" pitchFamily="34" charset="-122"/>
                <a:cs typeface="Lato" pitchFamily="34" charset="-120"/>
              </a:rPr>
              <a:t> clause.</a:t>
            </a:r>
            <a:endParaRPr lang="en-US" sz="2000" dirty="0"/>
          </a:p>
        </p:txBody>
      </p:sp>
      <p:sp>
        <p:nvSpPr>
          <p:cNvPr id="7" name="Text 4"/>
          <p:cNvSpPr/>
          <p:nvPr/>
        </p:nvSpPr>
        <p:spPr>
          <a:xfrm>
            <a:off x="833199" y="5278398"/>
            <a:ext cx="7477601" cy="1066205"/>
          </a:xfrm>
          <a:prstGeom prst="rect">
            <a:avLst/>
          </a:prstGeom>
          <a:noFill/>
          <a:ln/>
        </p:spPr>
        <p:txBody>
          <a:bodyPr wrap="square" rtlCol="0" anchor="t"/>
          <a:lstStyle/>
          <a:p>
            <a:pPr marL="0" indent="0">
              <a:lnSpc>
                <a:spcPts val="2799"/>
              </a:lnSpc>
              <a:buNone/>
            </a:pPr>
            <a:r>
              <a:rPr lang="en-US" sz="2000" dirty="0">
                <a:solidFill>
                  <a:srgbClr val="4A4A45"/>
                </a:solidFill>
                <a:latin typeface="Lato" pitchFamily="34" charset="0"/>
                <a:ea typeface="Lato" pitchFamily="34" charset="-122"/>
                <a:cs typeface="Lato" pitchFamily="34" charset="-120"/>
              </a:rPr>
              <a:t>For example, if you wanted to analyze sales data only for a specific product category, you could use a </a:t>
            </a:r>
            <a:r>
              <a:rPr lang="en-US" sz="2000" b="1" dirty="0">
                <a:solidFill>
                  <a:srgbClr val="4A4A45"/>
                </a:solidFill>
                <a:latin typeface="Lato" pitchFamily="34" charset="0"/>
                <a:ea typeface="Lato" pitchFamily="34" charset="-122"/>
                <a:cs typeface="Lato" pitchFamily="34" charset="-120"/>
              </a:rPr>
              <a:t>WHERE</a:t>
            </a:r>
            <a:r>
              <a:rPr lang="en-US" sz="2000" dirty="0">
                <a:solidFill>
                  <a:srgbClr val="4A4A45"/>
                </a:solidFill>
                <a:latin typeface="Lato" pitchFamily="34" charset="0"/>
                <a:ea typeface="Lato" pitchFamily="34" charset="-122"/>
                <a:cs typeface="Lato" pitchFamily="34" charset="-120"/>
              </a:rPr>
              <a:t> clause to filter the data before grouping it by other attributes like region or sales representative.</a:t>
            </a:r>
            <a:endParaRPr lang="en-US" sz="2000" dirty="0"/>
          </a:p>
        </p:txBody>
      </p:sp>
      <p:sp>
        <p:nvSpPr>
          <p:cNvPr id="9" name="TextBox 8">
            <a:extLst>
              <a:ext uri="{FF2B5EF4-FFF2-40B4-BE49-F238E27FC236}">
                <a16:creationId xmlns:a16="http://schemas.microsoft.com/office/drawing/2014/main" id="{D20B5EAD-BF88-6A81-2350-ED6CC4840F8F}"/>
              </a:ext>
            </a:extLst>
          </p:cNvPr>
          <p:cNvSpPr txBox="1"/>
          <p:nvPr/>
        </p:nvSpPr>
        <p:spPr>
          <a:xfrm>
            <a:off x="9482202" y="3782400"/>
            <a:ext cx="5567819" cy="2215991"/>
          </a:xfrm>
          <a:prstGeom prst="rect">
            <a:avLst/>
          </a:prstGeom>
          <a:noFill/>
        </p:spPr>
        <p:txBody>
          <a:bodyPr wrap="square" rtlCol="0">
            <a:spAutoFit/>
          </a:bodyPr>
          <a:lstStyle/>
          <a:p>
            <a:r>
              <a:rPr lang="en-US" sz="2400" dirty="0"/>
              <a:t>SELECT column1, </a:t>
            </a:r>
            <a:r>
              <a:rPr lang="en-US" sz="2400" dirty="0" err="1"/>
              <a:t>aggregate_function</a:t>
            </a:r>
            <a:r>
              <a:rPr lang="en-US" sz="2400" dirty="0"/>
              <a:t>(column2)</a:t>
            </a:r>
          </a:p>
          <a:p>
            <a:r>
              <a:rPr lang="en-US" sz="2400" dirty="0"/>
              <a:t>FROM </a:t>
            </a:r>
            <a:r>
              <a:rPr lang="en-US" sz="2400" dirty="0" err="1"/>
              <a:t>table_name</a:t>
            </a:r>
            <a:endParaRPr lang="en-US" sz="2400" dirty="0"/>
          </a:p>
          <a:p>
            <a:r>
              <a:rPr lang="en-US" sz="2400" dirty="0"/>
              <a:t>WHERE conditions</a:t>
            </a:r>
          </a:p>
          <a:p>
            <a:r>
              <a:rPr lang="en-US" sz="2400" dirty="0"/>
              <a:t>GROUP BY column1</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803315"/>
            <a:ext cx="10554414" cy="1388745"/>
          </a:xfrm>
          <a:prstGeom prst="rect">
            <a:avLst/>
          </a:prstGeom>
          <a:noFill/>
          <a:ln/>
        </p:spPr>
        <p:txBody>
          <a:bodyPr wrap="squar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Combining GROUP BY with the WHERE Clause</a:t>
            </a:r>
            <a:endParaRPr lang="en-US" sz="4374" dirty="0"/>
          </a:p>
        </p:txBody>
      </p:sp>
      <p:sp>
        <p:nvSpPr>
          <p:cNvPr id="5" name="Text 3"/>
          <p:cNvSpPr/>
          <p:nvPr/>
        </p:nvSpPr>
        <p:spPr>
          <a:xfrm>
            <a:off x="2037993" y="2747486"/>
            <a:ext cx="2232065"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Targeted Analysis</a:t>
            </a:r>
            <a:endParaRPr lang="en-US" sz="2187" dirty="0"/>
          </a:p>
        </p:txBody>
      </p:sp>
      <p:sp>
        <p:nvSpPr>
          <p:cNvPr id="6" name="Text 4"/>
          <p:cNvSpPr/>
          <p:nvPr/>
        </p:nvSpPr>
        <p:spPr>
          <a:xfrm>
            <a:off x="2037993" y="3316843"/>
            <a:ext cx="2232065" cy="3198614"/>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Combining the </a:t>
            </a:r>
            <a:r>
              <a:rPr lang="en-US" sz="1750" b="1" dirty="0">
                <a:solidFill>
                  <a:srgbClr val="4A4A45"/>
                </a:solidFill>
                <a:latin typeface="Lato" pitchFamily="34" charset="0"/>
                <a:ea typeface="Lato" pitchFamily="34" charset="-122"/>
                <a:cs typeface="Lato" pitchFamily="34" charset="-120"/>
              </a:rPr>
              <a:t>GROUP BY</a:t>
            </a:r>
            <a:r>
              <a:rPr lang="en-US" sz="1750" dirty="0">
                <a:solidFill>
                  <a:srgbClr val="4A4A45"/>
                </a:solidFill>
                <a:latin typeface="Lato" pitchFamily="34" charset="0"/>
                <a:ea typeface="Lato" pitchFamily="34" charset="-122"/>
                <a:cs typeface="Lato" pitchFamily="34" charset="-120"/>
              </a:rPr>
              <a:t> and </a:t>
            </a:r>
            <a:r>
              <a:rPr lang="en-US" sz="1750" b="1" dirty="0">
                <a:solidFill>
                  <a:srgbClr val="4A4A45"/>
                </a:solidFill>
                <a:latin typeface="Lato" pitchFamily="34" charset="0"/>
                <a:ea typeface="Lato" pitchFamily="34" charset="-122"/>
                <a:cs typeface="Lato" pitchFamily="34" charset="-120"/>
              </a:rPr>
              <a:t>WHERE</a:t>
            </a:r>
            <a:r>
              <a:rPr lang="en-US" sz="1750" dirty="0">
                <a:solidFill>
                  <a:srgbClr val="4A4A45"/>
                </a:solidFill>
                <a:latin typeface="Lato" pitchFamily="34" charset="0"/>
                <a:ea typeface="Lato" pitchFamily="34" charset="-122"/>
                <a:cs typeface="Lato" pitchFamily="34" charset="-120"/>
              </a:rPr>
              <a:t> clauses allows you to first filter the data to only the records you're interested in, and then group and aggregate that filtered data.</a:t>
            </a:r>
            <a:endParaRPr lang="en-US" sz="1750" dirty="0"/>
          </a:p>
        </p:txBody>
      </p:sp>
      <p:sp>
        <p:nvSpPr>
          <p:cNvPr id="7" name="Text 5"/>
          <p:cNvSpPr/>
          <p:nvPr/>
        </p:nvSpPr>
        <p:spPr>
          <a:xfrm>
            <a:off x="4819650" y="2747486"/>
            <a:ext cx="2232065" cy="694373"/>
          </a:xfrm>
          <a:prstGeom prst="rect">
            <a:avLst/>
          </a:prstGeom>
          <a:noFill/>
          <a:ln/>
        </p:spPr>
        <p:txBody>
          <a:bodyPr wrap="squar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Efficient Querying</a:t>
            </a:r>
            <a:endParaRPr lang="en-US" sz="2187" dirty="0"/>
          </a:p>
        </p:txBody>
      </p:sp>
      <p:sp>
        <p:nvSpPr>
          <p:cNvPr id="8" name="Text 6"/>
          <p:cNvSpPr/>
          <p:nvPr/>
        </p:nvSpPr>
        <p:spPr>
          <a:xfrm>
            <a:off x="4819650" y="3664029"/>
            <a:ext cx="2232065" cy="3198614"/>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This approach is more efficient than applying the </a:t>
            </a:r>
            <a:r>
              <a:rPr lang="en-US" sz="1750" b="1" dirty="0">
                <a:solidFill>
                  <a:srgbClr val="4A4A45"/>
                </a:solidFill>
                <a:latin typeface="Lato" pitchFamily="34" charset="0"/>
                <a:ea typeface="Lato" pitchFamily="34" charset="-122"/>
                <a:cs typeface="Lato" pitchFamily="34" charset="-120"/>
              </a:rPr>
              <a:t>GROUP BY</a:t>
            </a:r>
            <a:r>
              <a:rPr lang="en-US" sz="1750" dirty="0">
                <a:solidFill>
                  <a:srgbClr val="4A4A45"/>
                </a:solidFill>
                <a:latin typeface="Lato" pitchFamily="34" charset="0"/>
                <a:ea typeface="Lato" pitchFamily="34" charset="-122"/>
                <a:cs typeface="Lato" pitchFamily="34" charset="-120"/>
              </a:rPr>
              <a:t> clause to the entire dataset and then filtering the groups, as it reduces the amount of data that needs to be processed.</a:t>
            </a:r>
            <a:endParaRPr lang="en-US" sz="1750" dirty="0"/>
          </a:p>
        </p:txBody>
      </p:sp>
      <p:sp>
        <p:nvSpPr>
          <p:cNvPr id="9" name="Text 7"/>
          <p:cNvSpPr/>
          <p:nvPr/>
        </p:nvSpPr>
        <p:spPr>
          <a:xfrm>
            <a:off x="7601307" y="2747486"/>
            <a:ext cx="2232065"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Layered Filtering</a:t>
            </a:r>
            <a:endParaRPr lang="en-US" sz="2187" dirty="0"/>
          </a:p>
        </p:txBody>
      </p:sp>
      <p:sp>
        <p:nvSpPr>
          <p:cNvPr id="10" name="Text 8"/>
          <p:cNvSpPr/>
          <p:nvPr/>
        </p:nvSpPr>
        <p:spPr>
          <a:xfrm>
            <a:off x="7601307" y="3316843"/>
            <a:ext cx="2232065" cy="3909417"/>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The </a:t>
            </a:r>
            <a:r>
              <a:rPr lang="en-US" sz="1750" b="1" dirty="0">
                <a:solidFill>
                  <a:srgbClr val="4A4A45"/>
                </a:solidFill>
                <a:latin typeface="Lato" pitchFamily="34" charset="0"/>
                <a:ea typeface="Lato" pitchFamily="34" charset="-122"/>
                <a:cs typeface="Lato" pitchFamily="34" charset="-120"/>
              </a:rPr>
              <a:t>WHERE</a:t>
            </a:r>
            <a:r>
              <a:rPr lang="en-US" sz="1750" dirty="0">
                <a:solidFill>
                  <a:srgbClr val="4A4A45"/>
                </a:solidFill>
                <a:latin typeface="Lato" pitchFamily="34" charset="0"/>
                <a:ea typeface="Lato" pitchFamily="34" charset="-122"/>
                <a:cs typeface="Lato" pitchFamily="34" charset="-120"/>
              </a:rPr>
              <a:t> clause acts as the first layer of filtering, allowing you to narrow down the data based on specific conditions. The </a:t>
            </a:r>
            <a:r>
              <a:rPr lang="en-US" sz="1750" b="1" dirty="0">
                <a:solidFill>
                  <a:srgbClr val="4A4A45"/>
                </a:solidFill>
                <a:latin typeface="Lato" pitchFamily="34" charset="0"/>
                <a:ea typeface="Lato" pitchFamily="34" charset="-122"/>
                <a:cs typeface="Lato" pitchFamily="34" charset="-120"/>
              </a:rPr>
              <a:t>GROUP BY</a:t>
            </a:r>
            <a:r>
              <a:rPr lang="en-US" sz="1750" dirty="0">
                <a:solidFill>
                  <a:srgbClr val="4A4A45"/>
                </a:solidFill>
                <a:latin typeface="Lato" pitchFamily="34" charset="0"/>
                <a:ea typeface="Lato" pitchFamily="34" charset="-122"/>
                <a:cs typeface="Lato" pitchFamily="34" charset="-120"/>
              </a:rPr>
              <a:t> clause then groups the filtered data, enabling more targeted analysis and insights.</a:t>
            </a:r>
            <a:endParaRPr lang="en-US" sz="1750" dirty="0"/>
          </a:p>
        </p:txBody>
      </p:sp>
      <p:sp>
        <p:nvSpPr>
          <p:cNvPr id="11" name="Text 9"/>
          <p:cNvSpPr/>
          <p:nvPr/>
        </p:nvSpPr>
        <p:spPr>
          <a:xfrm>
            <a:off x="10382964" y="2747486"/>
            <a:ext cx="2232065" cy="694373"/>
          </a:xfrm>
          <a:prstGeom prst="rect">
            <a:avLst/>
          </a:prstGeom>
          <a:noFill/>
          <a:ln/>
        </p:spPr>
        <p:txBody>
          <a:bodyPr wrap="squar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Powerful Combination</a:t>
            </a:r>
            <a:endParaRPr lang="en-US" sz="2187" dirty="0"/>
          </a:p>
        </p:txBody>
      </p:sp>
      <p:sp>
        <p:nvSpPr>
          <p:cNvPr id="12" name="Text 10"/>
          <p:cNvSpPr/>
          <p:nvPr/>
        </p:nvSpPr>
        <p:spPr>
          <a:xfrm>
            <a:off x="10382964" y="3664029"/>
            <a:ext cx="2232065" cy="3554016"/>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By combining these two SQL clauses, you can create highly customized and powerful queries that provide deep insights into your data, focusing on the specific areas of interest.</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1865590"/>
            <a:ext cx="9693712"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Aggregating Functions with GROUP BY</a:t>
            </a:r>
            <a:endParaRPr lang="en-US" sz="4374" dirty="0"/>
          </a:p>
        </p:txBody>
      </p:sp>
      <p:sp>
        <p:nvSpPr>
          <p:cNvPr id="5" name="Text 3"/>
          <p:cNvSpPr/>
          <p:nvPr/>
        </p:nvSpPr>
        <p:spPr>
          <a:xfrm>
            <a:off x="2037993" y="3004304"/>
            <a:ext cx="10554414"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When using the SQL </a:t>
            </a:r>
            <a:r>
              <a:rPr lang="en-US" sz="1750" b="1" dirty="0">
                <a:solidFill>
                  <a:srgbClr val="4A4A45"/>
                </a:solidFill>
                <a:latin typeface="Lato" pitchFamily="34" charset="0"/>
                <a:ea typeface="Lato" pitchFamily="34" charset="-122"/>
                <a:cs typeface="Lato" pitchFamily="34" charset="-120"/>
              </a:rPr>
              <a:t>GROUP BY</a:t>
            </a:r>
            <a:r>
              <a:rPr lang="en-US" sz="1750" dirty="0">
                <a:solidFill>
                  <a:srgbClr val="4A4A45"/>
                </a:solidFill>
                <a:latin typeface="Lato" pitchFamily="34" charset="0"/>
                <a:ea typeface="Lato" pitchFamily="34" charset="-122"/>
                <a:cs typeface="Lato" pitchFamily="34" charset="-120"/>
              </a:rPr>
              <a:t> clause, you can combine it with various </a:t>
            </a:r>
            <a:r>
              <a:rPr lang="en-US" sz="1750" b="1" dirty="0">
                <a:solidFill>
                  <a:srgbClr val="4A4A45"/>
                </a:solidFill>
                <a:latin typeface="Lato" pitchFamily="34" charset="0"/>
                <a:ea typeface="Lato" pitchFamily="34" charset="-122"/>
                <a:cs typeface="Lato" pitchFamily="34" charset="-120"/>
              </a:rPr>
              <a:t>aggregate functions</a:t>
            </a:r>
            <a:r>
              <a:rPr lang="en-US" sz="1750" dirty="0">
                <a:solidFill>
                  <a:srgbClr val="4A4A45"/>
                </a:solidFill>
                <a:latin typeface="Lato" pitchFamily="34" charset="0"/>
                <a:ea typeface="Lato" pitchFamily="34" charset="-122"/>
                <a:cs typeface="Lato" pitchFamily="34" charset="-120"/>
              </a:rPr>
              <a:t> to perform powerful data analysis. These functions, such as </a:t>
            </a:r>
            <a:r>
              <a:rPr lang="en-US" sz="1750" b="1" dirty="0">
                <a:solidFill>
                  <a:srgbClr val="4A4A45"/>
                </a:solidFill>
                <a:latin typeface="Lato" pitchFamily="34" charset="0"/>
                <a:ea typeface="Lato" pitchFamily="34" charset="-122"/>
                <a:cs typeface="Lato" pitchFamily="34" charset="-120"/>
              </a:rPr>
              <a:t>SUM</a:t>
            </a:r>
            <a:r>
              <a:rPr lang="en-US" sz="1750" dirty="0">
                <a:solidFill>
                  <a:srgbClr val="4A4A45"/>
                </a:solidFill>
                <a:latin typeface="Lato" pitchFamily="34" charset="0"/>
                <a:ea typeface="Lato" pitchFamily="34" charset="-122"/>
                <a:cs typeface="Lato" pitchFamily="34" charset="-120"/>
              </a:rPr>
              <a:t>, </a:t>
            </a:r>
            <a:r>
              <a:rPr lang="en-US" sz="1750" b="1" dirty="0">
                <a:solidFill>
                  <a:srgbClr val="4A4A45"/>
                </a:solidFill>
                <a:latin typeface="Lato" pitchFamily="34" charset="0"/>
                <a:ea typeface="Lato" pitchFamily="34" charset="-122"/>
                <a:cs typeface="Lato" pitchFamily="34" charset="-120"/>
              </a:rPr>
              <a:t>AVG</a:t>
            </a:r>
            <a:r>
              <a:rPr lang="en-US" sz="1750" dirty="0">
                <a:solidFill>
                  <a:srgbClr val="4A4A45"/>
                </a:solidFill>
                <a:latin typeface="Lato" pitchFamily="34" charset="0"/>
                <a:ea typeface="Lato" pitchFamily="34" charset="-122"/>
                <a:cs typeface="Lato" pitchFamily="34" charset="-120"/>
              </a:rPr>
              <a:t>, </a:t>
            </a:r>
            <a:r>
              <a:rPr lang="en-US" sz="1750" b="1" dirty="0">
                <a:solidFill>
                  <a:srgbClr val="4A4A45"/>
                </a:solidFill>
                <a:latin typeface="Lato" pitchFamily="34" charset="0"/>
                <a:ea typeface="Lato" pitchFamily="34" charset="-122"/>
                <a:cs typeface="Lato" pitchFamily="34" charset="-120"/>
              </a:rPr>
              <a:t>COUNT</a:t>
            </a:r>
            <a:r>
              <a:rPr lang="en-US" sz="1750" dirty="0">
                <a:solidFill>
                  <a:srgbClr val="4A4A45"/>
                </a:solidFill>
                <a:latin typeface="Lato" pitchFamily="34" charset="0"/>
                <a:ea typeface="Lato" pitchFamily="34" charset="-122"/>
                <a:cs typeface="Lato" pitchFamily="34" charset="-120"/>
              </a:rPr>
              <a:t>, </a:t>
            </a:r>
            <a:r>
              <a:rPr lang="en-US" sz="1750" b="1" dirty="0">
                <a:solidFill>
                  <a:srgbClr val="4A4A45"/>
                </a:solidFill>
                <a:latin typeface="Lato" pitchFamily="34" charset="0"/>
                <a:ea typeface="Lato" pitchFamily="34" charset="-122"/>
                <a:cs typeface="Lato" pitchFamily="34" charset="-120"/>
              </a:rPr>
              <a:t>MIN</a:t>
            </a:r>
            <a:r>
              <a:rPr lang="en-US" sz="1750" dirty="0">
                <a:solidFill>
                  <a:srgbClr val="4A4A45"/>
                </a:solidFill>
                <a:latin typeface="Lato" pitchFamily="34" charset="0"/>
                <a:ea typeface="Lato" pitchFamily="34" charset="-122"/>
                <a:cs typeface="Lato" pitchFamily="34" charset="-120"/>
              </a:rPr>
              <a:t>, and </a:t>
            </a:r>
            <a:r>
              <a:rPr lang="en-US" sz="1750" b="1" dirty="0">
                <a:solidFill>
                  <a:srgbClr val="4A4A45"/>
                </a:solidFill>
                <a:latin typeface="Lato" pitchFamily="34" charset="0"/>
                <a:ea typeface="Lato" pitchFamily="34" charset="-122"/>
                <a:cs typeface="Lato" pitchFamily="34" charset="-120"/>
              </a:rPr>
              <a:t>MAX</a:t>
            </a:r>
            <a:r>
              <a:rPr lang="en-US" sz="1750" dirty="0">
                <a:solidFill>
                  <a:srgbClr val="4A4A45"/>
                </a:solidFill>
                <a:latin typeface="Lato" pitchFamily="34" charset="0"/>
                <a:ea typeface="Lato" pitchFamily="34" charset="-122"/>
                <a:cs typeface="Lato" pitchFamily="34" charset="-120"/>
              </a:rPr>
              <a:t>, allow you to calculate metrics for each group created by the </a:t>
            </a:r>
            <a:r>
              <a:rPr lang="en-US" sz="1750" b="1" dirty="0">
                <a:solidFill>
                  <a:srgbClr val="4A4A45"/>
                </a:solidFill>
                <a:latin typeface="Lato" pitchFamily="34" charset="0"/>
                <a:ea typeface="Lato" pitchFamily="34" charset="-122"/>
                <a:cs typeface="Lato" pitchFamily="34" charset="-120"/>
              </a:rPr>
              <a:t>GROUP BY</a:t>
            </a:r>
            <a:r>
              <a:rPr lang="en-US" sz="1750" dirty="0">
                <a:solidFill>
                  <a:srgbClr val="4A4A45"/>
                </a:solidFill>
                <a:latin typeface="Lato" pitchFamily="34" charset="0"/>
                <a:ea typeface="Lato" pitchFamily="34" charset="-122"/>
                <a:cs typeface="Lato" pitchFamily="34" charset="-120"/>
              </a:rPr>
              <a:t> clause.</a:t>
            </a:r>
            <a:endParaRPr lang="en-US" sz="1750" dirty="0"/>
          </a:p>
        </p:txBody>
      </p:sp>
      <p:sp>
        <p:nvSpPr>
          <p:cNvPr id="6" name="Text 4"/>
          <p:cNvSpPr/>
          <p:nvPr/>
        </p:nvSpPr>
        <p:spPr>
          <a:xfrm>
            <a:off x="2393394" y="4320421"/>
            <a:ext cx="10199013" cy="355402"/>
          </a:xfrm>
          <a:prstGeom prst="rect">
            <a:avLst/>
          </a:prstGeom>
          <a:noFill/>
          <a:ln/>
        </p:spPr>
        <p:txBody>
          <a:bodyPr wrap="none" rtlCol="0" anchor="t"/>
          <a:lstStyle/>
          <a:p>
            <a:pPr marL="342900" indent="-342900" algn="l">
              <a:lnSpc>
                <a:spcPts val="2799"/>
              </a:lnSpc>
              <a:buSzPct val="100000"/>
              <a:buFont typeface="+mj-lt"/>
              <a:buAutoNum type="arabicPeriod"/>
            </a:pPr>
            <a:r>
              <a:rPr lang="en-US" sz="1750" dirty="0">
                <a:solidFill>
                  <a:srgbClr val="4A4A45"/>
                </a:solidFill>
                <a:latin typeface="Lato" pitchFamily="34" charset="0"/>
                <a:ea typeface="Lato" pitchFamily="34" charset="-122"/>
                <a:cs typeface="Lato" pitchFamily="34" charset="-120"/>
              </a:rPr>
              <a:t>The </a:t>
            </a:r>
            <a:r>
              <a:rPr lang="en-US" sz="1750" b="1" dirty="0">
                <a:solidFill>
                  <a:srgbClr val="4A4A45"/>
                </a:solidFill>
                <a:latin typeface="Lato" pitchFamily="34" charset="0"/>
                <a:ea typeface="Lato" pitchFamily="34" charset="-122"/>
                <a:cs typeface="Lato" pitchFamily="34" charset="-120"/>
              </a:rPr>
              <a:t>SUM</a:t>
            </a:r>
            <a:r>
              <a:rPr lang="en-US" sz="1750" dirty="0">
                <a:solidFill>
                  <a:srgbClr val="4A4A45"/>
                </a:solidFill>
                <a:latin typeface="Lato" pitchFamily="34" charset="0"/>
                <a:ea typeface="Lato" pitchFamily="34" charset="-122"/>
                <a:cs typeface="Lato" pitchFamily="34" charset="-120"/>
              </a:rPr>
              <a:t> function calculates the total of a numeric column for each group.</a:t>
            </a:r>
            <a:endParaRPr lang="en-US" sz="1750" dirty="0"/>
          </a:p>
        </p:txBody>
      </p:sp>
      <p:sp>
        <p:nvSpPr>
          <p:cNvPr id="7" name="Text 5"/>
          <p:cNvSpPr/>
          <p:nvPr/>
        </p:nvSpPr>
        <p:spPr>
          <a:xfrm>
            <a:off x="2393394" y="4764643"/>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1750" dirty="0">
                <a:solidFill>
                  <a:srgbClr val="4A4A45"/>
                </a:solidFill>
                <a:latin typeface="Lato" pitchFamily="34" charset="0"/>
                <a:ea typeface="Lato" pitchFamily="34" charset="-122"/>
                <a:cs typeface="Lato" pitchFamily="34" charset="-120"/>
              </a:rPr>
              <a:t>The </a:t>
            </a:r>
            <a:r>
              <a:rPr lang="en-US" sz="1750" b="1" dirty="0">
                <a:solidFill>
                  <a:srgbClr val="4A4A45"/>
                </a:solidFill>
                <a:latin typeface="Lato" pitchFamily="34" charset="0"/>
                <a:ea typeface="Lato" pitchFamily="34" charset="-122"/>
                <a:cs typeface="Lato" pitchFamily="34" charset="-120"/>
              </a:rPr>
              <a:t>AVG</a:t>
            </a:r>
            <a:r>
              <a:rPr lang="en-US" sz="1750" dirty="0">
                <a:solidFill>
                  <a:srgbClr val="4A4A45"/>
                </a:solidFill>
                <a:latin typeface="Lato" pitchFamily="34" charset="0"/>
                <a:ea typeface="Lato" pitchFamily="34" charset="-122"/>
                <a:cs typeface="Lato" pitchFamily="34" charset="-120"/>
              </a:rPr>
              <a:t> function computes the average value of a numeric column for each group.</a:t>
            </a:r>
            <a:endParaRPr lang="en-US" sz="1750" dirty="0"/>
          </a:p>
        </p:txBody>
      </p:sp>
      <p:sp>
        <p:nvSpPr>
          <p:cNvPr id="8" name="Text 6"/>
          <p:cNvSpPr/>
          <p:nvPr/>
        </p:nvSpPr>
        <p:spPr>
          <a:xfrm>
            <a:off x="2393394" y="5208865"/>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3"/>
            </a:pPr>
            <a:r>
              <a:rPr lang="en-US" sz="1750" dirty="0">
                <a:solidFill>
                  <a:srgbClr val="4A4A45"/>
                </a:solidFill>
                <a:latin typeface="Lato" pitchFamily="34" charset="0"/>
                <a:ea typeface="Lato" pitchFamily="34" charset="-122"/>
                <a:cs typeface="Lato" pitchFamily="34" charset="-120"/>
              </a:rPr>
              <a:t>The </a:t>
            </a:r>
            <a:r>
              <a:rPr lang="en-US" sz="1750" b="1" dirty="0">
                <a:solidFill>
                  <a:srgbClr val="4A4A45"/>
                </a:solidFill>
                <a:latin typeface="Lato" pitchFamily="34" charset="0"/>
                <a:ea typeface="Lato" pitchFamily="34" charset="-122"/>
                <a:cs typeface="Lato" pitchFamily="34" charset="-120"/>
              </a:rPr>
              <a:t>COUNT</a:t>
            </a:r>
            <a:r>
              <a:rPr lang="en-US" sz="1750" dirty="0">
                <a:solidFill>
                  <a:srgbClr val="4A4A45"/>
                </a:solidFill>
                <a:latin typeface="Lato" pitchFamily="34" charset="0"/>
                <a:ea typeface="Lato" pitchFamily="34" charset="-122"/>
                <a:cs typeface="Lato" pitchFamily="34" charset="-120"/>
              </a:rPr>
              <a:t> function counts the number of rows in each group, useful for determining group sizes.</a:t>
            </a:r>
            <a:endParaRPr lang="en-US" sz="1750" dirty="0"/>
          </a:p>
        </p:txBody>
      </p:sp>
      <p:sp>
        <p:nvSpPr>
          <p:cNvPr id="9" name="Text 7"/>
          <p:cNvSpPr/>
          <p:nvPr/>
        </p:nvSpPr>
        <p:spPr>
          <a:xfrm>
            <a:off x="2393394" y="5653088"/>
            <a:ext cx="10199013" cy="710803"/>
          </a:xfrm>
          <a:prstGeom prst="rect">
            <a:avLst/>
          </a:prstGeom>
          <a:noFill/>
          <a:ln/>
        </p:spPr>
        <p:txBody>
          <a:bodyPr wrap="square" rtlCol="0" anchor="t"/>
          <a:lstStyle/>
          <a:p>
            <a:pPr marL="342900" indent="-342900" algn="l">
              <a:lnSpc>
                <a:spcPts val="2799"/>
              </a:lnSpc>
              <a:buSzPct val="100000"/>
              <a:buFont typeface="+mj-lt"/>
              <a:buAutoNum type="arabicPeriod" startAt="4"/>
            </a:pPr>
            <a:r>
              <a:rPr lang="en-US" sz="1750" dirty="0">
                <a:solidFill>
                  <a:srgbClr val="4A4A45"/>
                </a:solidFill>
                <a:latin typeface="Lato" pitchFamily="34" charset="0"/>
                <a:ea typeface="Lato" pitchFamily="34" charset="-122"/>
                <a:cs typeface="Lato" pitchFamily="34" charset="-120"/>
              </a:rPr>
              <a:t>The </a:t>
            </a:r>
            <a:r>
              <a:rPr lang="en-US" sz="1750" b="1" dirty="0">
                <a:solidFill>
                  <a:srgbClr val="4A4A45"/>
                </a:solidFill>
                <a:latin typeface="Lato" pitchFamily="34" charset="0"/>
                <a:ea typeface="Lato" pitchFamily="34" charset="-122"/>
                <a:cs typeface="Lato" pitchFamily="34" charset="-120"/>
              </a:rPr>
              <a:t>MIN</a:t>
            </a:r>
            <a:r>
              <a:rPr lang="en-US" sz="1750" dirty="0">
                <a:solidFill>
                  <a:srgbClr val="4A4A45"/>
                </a:solidFill>
                <a:latin typeface="Lato" pitchFamily="34" charset="0"/>
                <a:ea typeface="Lato" pitchFamily="34" charset="-122"/>
                <a:cs typeface="Lato" pitchFamily="34" charset="-120"/>
              </a:rPr>
              <a:t> and </a:t>
            </a:r>
            <a:r>
              <a:rPr lang="en-US" sz="1750" b="1" dirty="0">
                <a:solidFill>
                  <a:srgbClr val="4A4A45"/>
                </a:solidFill>
                <a:latin typeface="Lato" pitchFamily="34" charset="0"/>
                <a:ea typeface="Lato" pitchFamily="34" charset="-122"/>
                <a:cs typeface="Lato" pitchFamily="34" charset="-120"/>
              </a:rPr>
              <a:t>MAX</a:t>
            </a:r>
            <a:r>
              <a:rPr lang="en-US" sz="1750" dirty="0">
                <a:solidFill>
                  <a:srgbClr val="4A4A45"/>
                </a:solidFill>
                <a:latin typeface="Lato" pitchFamily="34" charset="0"/>
                <a:ea typeface="Lato" pitchFamily="34" charset="-122"/>
                <a:cs typeface="Lato" pitchFamily="34" charset="-120"/>
              </a:rPr>
              <a:t> functions return the minimum and maximum values of a column for each group, respectively.</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1282422"/>
            <a:ext cx="7649408"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Conclusion and Key Takeaways</a:t>
            </a:r>
            <a:endParaRPr lang="en-US" sz="4374" dirty="0"/>
          </a:p>
        </p:txBody>
      </p:sp>
      <p:sp>
        <p:nvSpPr>
          <p:cNvPr id="5" name="Shape 3"/>
          <p:cNvSpPr/>
          <p:nvPr/>
        </p:nvSpPr>
        <p:spPr>
          <a:xfrm>
            <a:off x="2037993" y="2650331"/>
            <a:ext cx="388739" cy="388739"/>
          </a:xfrm>
          <a:prstGeom prst="roundRect">
            <a:avLst>
              <a:gd name="adj" fmla="val 34295"/>
            </a:avLst>
          </a:prstGeom>
          <a:solidFill>
            <a:srgbClr val="E1DBD0"/>
          </a:solidFill>
          <a:ln/>
        </p:spPr>
      </p:sp>
      <p:sp>
        <p:nvSpPr>
          <p:cNvPr id="6" name="Text 4"/>
          <p:cNvSpPr/>
          <p:nvPr/>
        </p:nvSpPr>
        <p:spPr>
          <a:xfrm>
            <a:off x="2648903" y="2671048"/>
            <a:ext cx="3033593"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Powerful Analytical Tool</a:t>
            </a:r>
            <a:endParaRPr lang="en-US" sz="2187" dirty="0"/>
          </a:p>
        </p:txBody>
      </p:sp>
      <p:sp>
        <p:nvSpPr>
          <p:cNvPr id="7" name="Text 5"/>
          <p:cNvSpPr/>
          <p:nvPr/>
        </p:nvSpPr>
        <p:spPr>
          <a:xfrm>
            <a:off x="2648903" y="3151465"/>
            <a:ext cx="4555212" cy="1421606"/>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The SQL GROUP BY clause is a versatile and powerful tool for performing advanced data analysis and generating meaningful insights from complex datasets.</a:t>
            </a:r>
            <a:endParaRPr lang="en-US" sz="1750" dirty="0"/>
          </a:p>
        </p:txBody>
      </p:sp>
      <p:sp>
        <p:nvSpPr>
          <p:cNvPr id="8" name="Shape 6"/>
          <p:cNvSpPr/>
          <p:nvPr/>
        </p:nvSpPr>
        <p:spPr>
          <a:xfrm>
            <a:off x="7426285" y="2650331"/>
            <a:ext cx="388739" cy="388739"/>
          </a:xfrm>
          <a:prstGeom prst="roundRect">
            <a:avLst>
              <a:gd name="adj" fmla="val 34295"/>
            </a:avLst>
          </a:prstGeom>
          <a:solidFill>
            <a:srgbClr val="E1DBD0"/>
          </a:solidFill>
          <a:ln/>
        </p:spPr>
      </p:sp>
      <p:sp>
        <p:nvSpPr>
          <p:cNvPr id="9" name="Text 7"/>
          <p:cNvSpPr/>
          <p:nvPr/>
        </p:nvSpPr>
        <p:spPr>
          <a:xfrm>
            <a:off x="8037195" y="2671048"/>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Targeted Filtering</a:t>
            </a:r>
            <a:endParaRPr lang="en-US" sz="2187" dirty="0"/>
          </a:p>
        </p:txBody>
      </p:sp>
      <p:sp>
        <p:nvSpPr>
          <p:cNvPr id="10" name="Text 8"/>
          <p:cNvSpPr/>
          <p:nvPr/>
        </p:nvSpPr>
        <p:spPr>
          <a:xfrm>
            <a:off x="8037195" y="3151465"/>
            <a:ext cx="4555212" cy="1421606"/>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Combining GROUP BY with the WHERE clause allows you to precisely target the data you want to analyze, improving efficiency and delivering more actionable results.</a:t>
            </a:r>
            <a:endParaRPr lang="en-US" sz="1750" dirty="0"/>
          </a:p>
        </p:txBody>
      </p:sp>
      <p:sp>
        <p:nvSpPr>
          <p:cNvPr id="11" name="Shape 9"/>
          <p:cNvSpPr/>
          <p:nvPr/>
        </p:nvSpPr>
        <p:spPr>
          <a:xfrm>
            <a:off x="2037993" y="5024438"/>
            <a:ext cx="388739" cy="388739"/>
          </a:xfrm>
          <a:prstGeom prst="roundRect">
            <a:avLst>
              <a:gd name="adj" fmla="val 34295"/>
            </a:avLst>
          </a:prstGeom>
          <a:solidFill>
            <a:srgbClr val="E1DBD0"/>
          </a:solidFill>
          <a:ln/>
        </p:spPr>
      </p:sp>
      <p:sp>
        <p:nvSpPr>
          <p:cNvPr id="12" name="Text 10"/>
          <p:cNvSpPr/>
          <p:nvPr/>
        </p:nvSpPr>
        <p:spPr>
          <a:xfrm>
            <a:off x="2648903" y="5045154"/>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Flexible Aggregation</a:t>
            </a:r>
            <a:endParaRPr lang="en-US" sz="2187" dirty="0"/>
          </a:p>
        </p:txBody>
      </p:sp>
      <p:sp>
        <p:nvSpPr>
          <p:cNvPr id="13" name="Text 11"/>
          <p:cNvSpPr/>
          <p:nvPr/>
        </p:nvSpPr>
        <p:spPr>
          <a:xfrm>
            <a:off x="2648903" y="5525572"/>
            <a:ext cx="4555212" cy="1421606"/>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Using aggregate functions like SUM, AVG, and COUNT with GROUP BY provides a wide range of ways to summarize and analyze your data.</a:t>
            </a:r>
            <a:endParaRPr lang="en-US" sz="1750" dirty="0"/>
          </a:p>
        </p:txBody>
      </p:sp>
      <p:sp>
        <p:nvSpPr>
          <p:cNvPr id="14" name="Shape 12"/>
          <p:cNvSpPr/>
          <p:nvPr/>
        </p:nvSpPr>
        <p:spPr>
          <a:xfrm>
            <a:off x="7426285" y="5024438"/>
            <a:ext cx="388739" cy="388739"/>
          </a:xfrm>
          <a:prstGeom prst="roundRect">
            <a:avLst>
              <a:gd name="adj" fmla="val 34295"/>
            </a:avLst>
          </a:prstGeom>
          <a:solidFill>
            <a:srgbClr val="E1DBD0"/>
          </a:solidFill>
          <a:ln/>
        </p:spPr>
      </p:sp>
      <p:sp>
        <p:nvSpPr>
          <p:cNvPr id="15" name="Text 13"/>
          <p:cNvSpPr/>
          <p:nvPr/>
        </p:nvSpPr>
        <p:spPr>
          <a:xfrm>
            <a:off x="8037195" y="5045154"/>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Practical Applications</a:t>
            </a:r>
            <a:endParaRPr lang="en-US" sz="2187" dirty="0"/>
          </a:p>
        </p:txBody>
      </p:sp>
      <p:sp>
        <p:nvSpPr>
          <p:cNvPr id="16" name="Text 14"/>
          <p:cNvSpPr/>
          <p:nvPr/>
        </p:nvSpPr>
        <p:spPr>
          <a:xfrm>
            <a:off x="8037195" y="5525572"/>
            <a:ext cx="4555212" cy="1421606"/>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GROUP BY has numerous real-world applications, from sales analysis and customer segmentation to employee productivity tracking and inventory management.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818</Words>
  <Application>Microsoft Office PowerPoint</Application>
  <PresentationFormat>Custom</PresentationFormat>
  <Paragraphs>53</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Vishnu Mohan</dc:creator>
  <cp:lastModifiedBy>Vishnu Mohan</cp:lastModifiedBy>
  <cp:revision>2</cp:revision>
  <dcterms:created xsi:type="dcterms:W3CDTF">2024-05-15T06:39:44Z</dcterms:created>
  <dcterms:modified xsi:type="dcterms:W3CDTF">2024-05-15T07:02:54Z</dcterms:modified>
</cp:coreProperties>
</file>