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6" r:id="rId1"/>
  </p:sldMasterIdLst>
  <p:notesMasterIdLst>
    <p:notesMasterId r:id="rId24"/>
  </p:notesMasterIdLst>
  <p:sldIdLst>
    <p:sldId id="257" r:id="rId2"/>
    <p:sldId id="258" r:id="rId3"/>
    <p:sldId id="272" r:id="rId4"/>
    <p:sldId id="266" r:id="rId5"/>
    <p:sldId id="259" r:id="rId6"/>
    <p:sldId id="260" r:id="rId7"/>
    <p:sldId id="268" r:id="rId8"/>
    <p:sldId id="267" r:id="rId9"/>
    <p:sldId id="261" r:id="rId10"/>
    <p:sldId id="262" r:id="rId11"/>
    <p:sldId id="269" r:id="rId12"/>
    <p:sldId id="263" r:id="rId13"/>
    <p:sldId id="264" r:id="rId14"/>
    <p:sldId id="270" r:id="rId15"/>
    <p:sldId id="271" r:id="rId16"/>
    <p:sldId id="273" r:id="rId17"/>
    <p:sldId id="274" r:id="rId18"/>
    <p:sldId id="265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2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E9FBF-0F5D-9446-ACA5-4F2A4E893F52}" type="datetimeFigureOut">
              <a:rPr lang="en-US" smtClean="0"/>
              <a:t>9/26/11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C8BDE-1F75-B54D-BE3C-CB587C27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01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C8BDE-1F75-B54D-BE3C-CB587C2729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53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C8BDE-1F75-B54D-BE3C-CB587C2729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5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1F88-BC5E-B949-9A2E-6F1935F09032}" type="datetimeFigureOut">
              <a:rPr lang="en-US" smtClean="0"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1F88-BC5E-B949-9A2E-6F1935F09032}" type="datetimeFigureOut">
              <a:rPr lang="en-US" smtClean="0"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E5C7-992A-0440-8AB8-4F9E8A0553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1F88-BC5E-B949-9A2E-6F1935F09032}" type="datetimeFigureOut">
              <a:rPr lang="en-US" smtClean="0"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E5C7-992A-0440-8AB8-4F9E8A0553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1F88-BC5E-B949-9A2E-6F1935F09032}" type="datetimeFigureOut">
              <a:rPr lang="en-US" smtClean="0"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E5C7-992A-0440-8AB8-4F9E8A0553A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1F88-BC5E-B949-9A2E-6F1935F09032}" type="datetimeFigureOut">
              <a:rPr lang="en-US" smtClean="0"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E5C7-992A-0440-8AB8-4F9E8A0553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1F88-BC5E-B949-9A2E-6F1935F09032}" type="datetimeFigureOut">
              <a:rPr lang="en-US" smtClean="0"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E5C7-992A-0440-8AB8-4F9E8A0553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1F88-BC5E-B949-9A2E-6F1935F09032}" type="datetimeFigureOut">
              <a:rPr lang="en-US" smtClean="0"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E5C7-992A-0440-8AB8-4F9E8A0553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1F88-BC5E-B949-9A2E-6F1935F09032}" type="datetimeFigureOut">
              <a:rPr lang="en-US" smtClean="0"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E5C7-992A-0440-8AB8-4F9E8A0553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1F88-BC5E-B949-9A2E-6F1935F09032}" type="datetimeFigureOut">
              <a:rPr lang="en-US" smtClean="0"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E5C7-992A-0440-8AB8-4F9E8A0553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1F88-BC5E-B949-9A2E-6F1935F09032}" type="datetimeFigureOut">
              <a:rPr lang="en-US" smtClean="0"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E5C7-992A-0440-8AB8-4F9E8A0553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1F88-BC5E-B949-9A2E-6F1935F09032}" type="datetimeFigureOut">
              <a:rPr lang="en-US" smtClean="0"/>
              <a:t>9/26/11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E5C7-992A-0440-8AB8-4F9E8A0553A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1F88-BC5E-B949-9A2E-6F1935F09032}" type="datetimeFigureOut">
              <a:rPr lang="en-US" smtClean="0"/>
              <a:t>9/26/11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E5C7-992A-0440-8AB8-4F9E8A0553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1F88-BC5E-B949-9A2E-6F1935F09032}" type="datetimeFigureOut">
              <a:rPr lang="en-US" smtClean="0"/>
              <a:t>9/26/11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E5C7-992A-0440-8AB8-4F9E8A0553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1F88-BC5E-B949-9A2E-6F1935F09032}" type="datetimeFigureOut">
              <a:rPr lang="en-US" smtClean="0"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F091F88-BC5E-B949-9A2E-6F1935F09032}" type="datetimeFigureOut">
              <a:rPr lang="en-US" smtClean="0"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7F7E5C7-992A-0440-8AB8-4F9E8A0553A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9301"/>
            <a:ext cx="7772400" cy="8945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iPhone App Development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80" y="1486024"/>
            <a:ext cx="3799840" cy="38557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28517" y="5605573"/>
            <a:ext cx="4415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Lecture #3</a:t>
            </a:r>
          </a:p>
          <a:p>
            <a:pPr algn="ctr"/>
            <a:r>
              <a:rPr lang="en-US" sz="2800" dirty="0" smtClean="0"/>
              <a:t>October 18, 2011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8578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442362"/>
            <a:ext cx="7772400" cy="978408"/>
          </a:xfrm>
        </p:spPr>
        <p:txBody>
          <a:bodyPr/>
          <a:lstStyle/>
          <a:p>
            <a:r>
              <a:rPr lang="en-US" dirty="0" smtClean="0"/>
              <a:t>Objective-C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4038" y="1993451"/>
            <a:ext cx="8590552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Method calling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Uses [ ] to call methods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Example: getting a bank account’s balance</a:t>
            </a:r>
          </a:p>
          <a:p>
            <a:pPr marL="1200150" lvl="2" indent="-285750">
              <a:buFont typeface="Arial"/>
              <a:buChar char="•"/>
            </a:pPr>
            <a:r>
              <a:rPr lang="en-US" sz="2800" dirty="0" err="1">
                <a:solidFill>
                  <a:srgbClr val="6EB8EA"/>
                </a:solidFill>
                <a:latin typeface="Courier"/>
                <a:cs typeface="Courier"/>
              </a:rPr>
              <a:t>i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nt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 balance = [account balance];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cs typeface="Courier"/>
              </a:rPr>
              <a:t>Example: Setting a person’s name</a:t>
            </a:r>
          </a:p>
          <a:p>
            <a:pPr marL="1200150" lvl="2" indent="-285750">
              <a:buFont typeface="Arial"/>
              <a:buChar char="•"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[mason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setName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:@”Mason”];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cs typeface="Courier"/>
              </a:rPr>
              <a:t>But what about defining your own methods?</a:t>
            </a:r>
          </a:p>
        </p:txBody>
      </p:sp>
    </p:spTree>
    <p:extLst>
      <p:ext uri="{BB962C8B-B14F-4D97-AF65-F5344CB8AC3E}">
        <p14:creationId xmlns:p14="http://schemas.microsoft.com/office/powerpoint/2010/main" val="76691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92064"/>
            <a:ext cx="7772400" cy="780185"/>
          </a:xfrm>
        </p:spPr>
        <p:txBody>
          <a:bodyPr/>
          <a:lstStyle/>
          <a:p>
            <a:r>
              <a:rPr lang="en-US" dirty="0" smtClean="0"/>
              <a:t>Objective-C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0597" y="1132517"/>
            <a:ext cx="813575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cs typeface="Courier"/>
              </a:rPr>
              <a:t>Methods are declared at the bottom of the header file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cs typeface="Courier"/>
              </a:rPr>
              <a:t>These are all instance methods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cs typeface="Courier"/>
              </a:rPr>
              <a:t>Class methods are declared with a + instead of a -</a:t>
            </a:r>
          </a:p>
        </p:txBody>
      </p:sp>
      <p:pic>
        <p:nvPicPr>
          <p:cNvPr id="5" name="Picture 4" descr="Screen Shot 2011-09-07 at 1.51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186"/>
            <a:ext cx="9127349" cy="43418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38753" y="6179311"/>
            <a:ext cx="1869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Methods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900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48309"/>
            <a:ext cx="7772400" cy="978408"/>
          </a:xfrm>
        </p:spPr>
        <p:txBody>
          <a:bodyPr/>
          <a:lstStyle/>
          <a:p>
            <a:r>
              <a:rPr lang="en-US" dirty="0" smtClean="0"/>
              <a:t>Objective-C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6400" y="1517140"/>
            <a:ext cx="91440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Method parameters and naming conventions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Example:</a:t>
            </a:r>
          </a:p>
          <a:p>
            <a:pPr marL="1200150" lvl="2" indent="-285750">
              <a:buFont typeface="Arial"/>
              <a:buChar char="•"/>
            </a:pP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-(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int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)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multiplyNumber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: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(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int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)first 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byOtherNumber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:(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int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)second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ym typeface="Wingdings"/>
              </a:rPr>
              <a:t>Example:</a:t>
            </a:r>
          </a:p>
          <a:p>
            <a:pPr marL="1200150" lvl="2" indent="-285750">
              <a:buFont typeface="Arial"/>
              <a:buChar char="•"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-(id)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initWithName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  <a:sym typeface="Wingdings"/>
              </a:rPr>
              <a:t>:(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  <a:sym typeface="Wingdings"/>
              </a:rPr>
              <a:t>NSString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  <a:sym typeface="Wingdings"/>
              </a:rPr>
              <a:t> *)name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  <a:sym typeface="Wingdings"/>
              </a:rPr>
              <a:t>andLocation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  <a:sym typeface="Wingdings"/>
              </a:rPr>
              <a:t>:(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  <a:sym typeface="Wingdings"/>
              </a:rPr>
              <a:t>NSString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  <a:sym typeface="Wingdings"/>
              </a:rPr>
              <a:t> *)location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cs typeface="Courier"/>
                <a:sym typeface="Wingdings"/>
              </a:rPr>
              <a:t>Example</a:t>
            </a:r>
          </a:p>
          <a:p>
            <a:pPr marL="1200150" lvl="2" indent="-285750">
              <a:buFont typeface="Arial"/>
              <a:buChar char="•"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  <a:sym typeface="Wingdings"/>
              </a:rPr>
              <a:t>Place *place = [[Place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  <a:sym typeface="Wingdings"/>
              </a:rPr>
              <a:t>alloc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  <a:sym typeface="Wingdings"/>
              </a:rPr>
              <a:t>]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  <a:sym typeface="Wingdings"/>
              </a:rPr>
              <a:t>initWithName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  <a:sym typeface="Wingdings"/>
              </a:rPr>
              <a:t>:@”Columbia”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  <a:sym typeface="Wingdings"/>
              </a:rPr>
              <a:t>andLocation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  <a:sym typeface="Wingdings"/>
              </a:rPr>
              <a:t>:@”New York City”];</a:t>
            </a: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6691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82259"/>
            <a:ext cx="7772400" cy="715124"/>
          </a:xfrm>
        </p:spPr>
        <p:txBody>
          <a:bodyPr/>
          <a:lstStyle/>
          <a:p>
            <a:r>
              <a:rPr lang="en-US" dirty="0" smtClean="0"/>
              <a:t>Objective-C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164317"/>
            <a:ext cx="76291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id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Pointer to a miscellaneous type. You would never have 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id *thing;</a:t>
            </a:r>
            <a:r>
              <a:rPr lang="en-US" sz="2400" dirty="0" smtClean="0"/>
              <a:t> only 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id thing;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Casting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You cast objects the same way you do in any other language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Example: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NSObject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*string = @”Mason”;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NSString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*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stringFromObject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= (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NSString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*)string;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You have to be careful though! The compiler thinks you know what you’re doing, so if you make a casting mistake, your program will crash without a compiler warning.</a:t>
            </a:r>
          </a:p>
        </p:txBody>
      </p:sp>
    </p:spTree>
    <p:extLst>
      <p:ext uri="{BB962C8B-B14F-4D97-AF65-F5344CB8AC3E}">
        <p14:creationId xmlns:p14="http://schemas.microsoft.com/office/powerpoint/2010/main" val="76691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95385"/>
            <a:ext cx="7772400" cy="978408"/>
          </a:xfrm>
        </p:spPr>
        <p:txBody>
          <a:bodyPr/>
          <a:lstStyle/>
          <a:p>
            <a:r>
              <a:rPr lang="en-US" dirty="0" smtClean="0"/>
              <a:t>Objective-C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4596" y="1393653"/>
            <a:ext cx="86611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How do we get around this risk? 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Check type with 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–(BOOL)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isKindOfClass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:(Class)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aClass</a:t>
            </a:r>
            <a:r>
              <a:rPr lang="en-US" sz="2400" dirty="0" smtClean="0"/>
              <a:t> or                    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–(BOOL)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isMemberOfClass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:(Class)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aClass</a:t>
            </a:r>
            <a:endParaRPr lang="en-US" sz="2400" dirty="0" smtClean="0">
              <a:solidFill>
                <a:srgbClr val="6EB8EA"/>
              </a:solidFill>
              <a:latin typeface="Courier"/>
              <a:cs typeface="Courier"/>
              <a:sym typeface="Wingdings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cs typeface="Courier"/>
                <a:sym typeface="Wingdings"/>
              </a:rPr>
              <a:t>The first checks using inheritance, whereas the second checks only the specific class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  <a:cs typeface="Courier"/>
                <a:sym typeface="Wingdings"/>
              </a:rPr>
              <a:t>Example: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CustomString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 *custom = [[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CustomString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alloc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]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init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];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[custom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isKindOfClass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:[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NSString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class]]</a:t>
            </a:r>
            <a:r>
              <a:rPr lang="en-US" sz="2400" dirty="0" smtClean="0">
                <a:solidFill>
                  <a:srgbClr val="FFFFFF"/>
                </a:solidFill>
                <a:cs typeface="Courier"/>
              </a:rPr>
              <a:t> would return YES.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[custom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isMemberOfClass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:[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NSString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class]]</a:t>
            </a:r>
            <a:r>
              <a:rPr lang="en-US" sz="2400" dirty="0" smtClean="0">
                <a:solidFill>
                  <a:srgbClr val="FFFFFF"/>
                </a:solidFill>
                <a:cs typeface="Courier"/>
              </a:rPr>
              <a:t> would return NO.</a:t>
            </a:r>
            <a:endParaRPr lang="en-US" sz="2400" dirty="0">
              <a:solidFill>
                <a:srgbClr val="FFFFFF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5201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64617"/>
            <a:ext cx="7772400" cy="768047"/>
          </a:xfrm>
        </p:spPr>
        <p:txBody>
          <a:bodyPr/>
          <a:lstStyle/>
          <a:p>
            <a:r>
              <a:rPr lang="en-US" dirty="0" smtClean="0"/>
              <a:t>Objective-C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4906" y="1323087"/>
            <a:ext cx="7779125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nil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“Zero” for an object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Can be used to test if an object has been initialized (or is equal to nil)</a:t>
            </a:r>
            <a:r>
              <a:rPr lang="en-US" sz="2800" dirty="0"/>
              <a:t> </a:t>
            </a:r>
            <a:r>
              <a:rPr lang="en-US" sz="2800" dirty="0" smtClean="0"/>
              <a:t>using an if statement.</a:t>
            </a:r>
          </a:p>
          <a:p>
            <a:pPr marL="1200150" lvl="2" indent="-285750">
              <a:buFont typeface="Arial"/>
              <a:buChar char="•"/>
            </a:pP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if(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obj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){…}</a:t>
            </a:r>
          </a:p>
          <a:p>
            <a:pPr marL="1200150" lvl="2" indent="-285750">
              <a:buFont typeface="Arial"/>
              <a:buChar char="•"/>
            </a:pP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else{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obj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 = [[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NSObject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 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alloc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] 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init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];}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cs typeface="Courier"/>
              </a:rPr>
              <a:t>Calling a method on a nil object is usually okay, iOS will handle it, but if it’s a C </a:t>
            </a:r>
            <a:r>
              <a:rPr lang="en-US" sz="2800" dirty="0" err="1" smtClean="0">
                <a:cs typeface="Courier"/>
              </a:rPr>
              <a:t>struct</a:t>
            </a:r>
            <a:r>
              <a:rPr lang="en-US" sz="2800" dirty="0" smtClean="0">
                <a:cs typeface="Courier"/>
              </a:rPr>
              <a:t>, you get undefined errors.</a:t>
            </a:r>
          </a:p>
        </p:txBody>
      </p:sp>
    </p:spTree>
    <p:extLst>
      <p:ext uri="{BB962C8B-B14F-4D97-AF65-F5344CB8AC3E}">
        <p14:creationId xmlns:p14="http://schemas.microsoft.com/office/powerpoint/2010/main" val="125201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333"/>
            <a:ext cx="7772400" cy="978408"/>
          </a:xfrm>
        </p:spPr>
        <p:txBody>
          <a:bodyPr/>
          <a:lstStyle/>
          <a:p>
            <a:r>
              <a:rPr lang="en-US" dirty="0" smtClean="0"/>
              <a:t>Foundation Framework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2235" y="1199599"/>
            <a:ext cx="860819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Foundation Framework provides basic objects for use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All begin with “NS”, stands for </a:t>
            </a:r>
            <a:r>
              <a:rPr lang="en-US" sz="2400" dirty="0" err="1" smtClean="0"/>
              <a:t>NextStep</a:t>
            </a:r>
            <a:r>
              <a:rPr lang="en-US" sz="2400" dirty="0" smtClean="0"/>
              <a:t>, Steve Jobs’ old company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NSObject</a:t>
            </a:r>
            <a:endParaRPr lang="en-US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Superclass of every other class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Has lots of built in methods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-(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NSString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*)description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-(BOOL)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isKindOfClass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:(Class)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aClass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NSString</a:t>
            </a:r>
            <a:endParaRPr lang="en-US" sz="2400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cs typeface="Courier"/>
              </a:rPr>
              <a:t>Immutable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NSMutableString</a:t>
            </a:r>
            <a:endParaRPr lang="en-US" sz="2400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cs typeface="Courier"/>
              </a:rPr>
              <a:t>Can make changes in place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-(void)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appendString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:(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NSString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 *)string;</a:t>
            </a:r>
          </a:p>
        </p:txBody>
      </p:sp>
    </p:spTree>
    <p:extLst>
      <p:ext uri="{BB962C8B-B14F-4D97-AF65-F5344CB8AC3E}">
        <p14:creationId xmlns:p14="http://schemas.microsoft.com/office/powerpoint/2010/main" val="125201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77745"/>
            <a:ext cx="7772400" cy="978408"/>
          </a:xfrm>
        </p:spPr>
        <p:txBody>
          <a:bodyPr/>
          <a:lstStyle/>
          <a:p>
            <a:r>
              <a:rPr lang="en-US" dirty="0" smtClean="0"/>
              <a:t>Foundation Framework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8074" y="1393651"/>
            <a:ext cx="83612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NSNumber</a:t>
            </a:r>
            <a:endParaRPr lang="en-US" sz="2400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Object wrapper class for primitives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/>
              <a:t>Can contain any primitive, but is recognized as an object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Useful when you want to put them in arrays or dictionaries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NSData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/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NSMutableData</a:t>
            </a:r>
            <a:endParaRPr lang="en-US" sz="2400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Bag of bits. Use this when reading in data from a URL, or to save a file efficiently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NSDate</a:t>
            </a:r>
            <a:endParaRPr lang="en-US" sz="2400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Used to store and calculate dates and time durations. There is also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NSDateFormatter</a:t>
            </a:r>
            <a:r>
              <a:rPr lang="en-US" sz="2400" dirty="0" smtClean="0"/>
              <a:t>, which you can use to format your date appropriately.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201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18874"/>
            <a:ext cx="7772400" cy="978408"/>
          </a:xfrm>
        </p:spPr>
        <p:txBody>
          <a:bodyPr/>
          <a:lstStyle/>
          <a:p>
            <a:r>
              <a:rPr lang="en-US" dirty="0" smtClean="0"/>
              <a:t>Foundation Framework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9316" y="1781757"/>
            <a:ext cx="87845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NSArray</a:t>
            </a:r>
            <a:endParaRPr lang="en-US" sz="2400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+(id)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arrayWithObjects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:(id)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firstObject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,…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-(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)count;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-(id)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objectAtIndex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:(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)index;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NSMutableArray</a:t>
            </a:r>
            <a:endParaRPr lang="en-US" sz="2400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-(void)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addObject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:(id)object;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-(void)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insertObject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:(id)object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atIndex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:(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)index;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-(void)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removeObject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:(id)object;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-(void)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removeObjectAtIndex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:(id)index;</a:t>
            </a:r>
            <a:endParaRPr lang="en-US" sz="2400" dirty="0">
              <a:solidFill>
                <a:srgbClr val="6EB8EA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6691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48309"/>
            <a:ext cx="7772400" cy="978408"/>
          </a:xfrm>
        </p:spPr>
        <p:txBody>
          <a:bodyPr/>
          <a:lstStyle/>
          <a:p>
            <a:r>
              <a:rPr lang="en-US" dirty="0" smtClean="0"/>
              <a:t>Foundation Framework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3227" y="1658267"/>
            <a:ext cx="7593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NSDictionary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/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NSMutableDictionary</a:t>
            </a:r>
            <a:endParaRPr lang="en-US" sz="2800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Used to look up objects with a key-value scheme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-(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int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)count;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-(id)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objectForKey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:(id)key;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-(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NSArray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 *)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allValues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;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-(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NSArray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 *)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allKeys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;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With mutable version, you can add, insert, and remove objects for a given key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5728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51805"/>
            <a:ext cx="7772400" cy="978408"/>
          </a:xfrm>
        </p:spPr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344" y="1440234"/>
            <a:ext cx="845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+mj-lt"/>
                <a:cs typeface="Courier"/>
              </a:rPr>
              <a:t>Foundation </a:t>
            </a:r>
            <a:r>
              <a:rPr lang="en-US" sz="3200" dirty="0" smtClean="0">
                <a:solidFill>
                  <a:srgbClr val="FFFFFF"/>
                </a:solidFill>
                <a:latin typeface="+mj-lt"/>
                <a:cs typeface="Courier"/>
              </a:rPr>
              <a:t>Framework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err="1" smtClean="0">
                <a:solidFill>
                  <a:srgbClr val="FFFFFF"/>
                </a:solidFill>
                <a:latin typeface="+mj-lt"/>
                <a:cs typeface="Courier"/>
              </a:rPr>
              <a:t>NSObjects</a:t>
            </a:r>
            <a:endParaRPr lang="en-US" sz="3200" dirty="0" smtClean="0">
              <a:solidFill>
                <a:srgbClr val="FFFFFF"/>
              </a:solidFill>
              <a:latin typeface="+mj-lt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+mj-lt"/>
                <a:cs typeface="Courier"/>
              </a:rPr>
              <a:t>Enumeration</a:t>
            </a:r>
          </a:p>
          <a:p>
            <a:pPr>
              <a:buFont typeface="Arial"/>
              <a:buChar char="•"/>
            </a:pPr>
            <a:r>
              <a:rPr lang="en-US" sz="3200" dirty="0"/>
              <a:t>Memory Management</a:t>
            </a:r>
          </a:p>
          <a:p>
            <a:pPr lvl="1">
              <a:buFont typeface="Arial"/>
              <a:buChar char="•"/>
            </a:pPr>
            <a:r>
              <a:rPr lang="en-US" sz="3200" dirty="0"/>
              <a:t>Memory Allocation and Object Creation</a:t>
            </a:r>
          </a:p>
          <a:p>
            <a:pPr lvl="1">
              <a:buFont typeface="Arial"/>
              <a:buChar char="•"/>
            </a:pPr>
            <a:r>
              <a:rPr lang="en-US" sz="3200" dirty="0"/>
              <a:t>Reference Counting</a:t>
            </a:r>
          </a:p>
          <a:p>
            <a:pPr lvl="1">
              <a:buFont typeface="Arial"/>
              <a:buChar char="•"/>
            </a:pPr>
            <a:r>
              <a:rPr lang="en-US" sz="3200" dirty="0"/>
              <a:t>Releasing </a:t>
            </a:r>
            <a:r>
              <a:rPr lang="en-US" sz="3200" dirty="0" smtClean="0"/>
              <a:t>Memory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687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88104"/>
            <a:ext cx="7772400" cy="732765"/>
          </a:xfrm>
        </p:spPr>
        <p:txBody>
          <a:bodyPr/>
          <a:lstStyle/>
          <a:p>
            <a:r>
              <a:rPr lang="en-US" dirty="0" smtClean="0"/>
              <a:t>Foundation Framework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93789" y="1376010"/>
            <a:ext cx="76644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NSSet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/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NSMutableSet</a:t>
            </a:r>
            <a:endParaRPr lang="en-US" sz="2800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Unordered collection of objects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Can test to see if an object is in the set, can get number of objects in set, etc.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With mutable sets, you can take the union or intersection with other sets.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NSUserDefaults</a:t>
            </a:r>
            <a:endParaRPr lang="en-US" sz="2800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Will discuss  in depth with persistence, settings bundles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Is a property list (essentially a dictionary)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5728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42462"/>
            <a:ext cx="7772400" cy="978408"/>
          </a:xfrm>
        </p:spPr>
        <p:txBody>
          <a:bodyPr/>
          <a:lstStyle/>
          <a:p>
            <a:r>
              <a:rPr lang="en-US" dirty="0" smtClean="0"/>
              <a:t>Foundation Framework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5714" y="1376011"/>
            <a:ext cx="82201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Enumeration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Can use quick enumeration tricks, much like in java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Example: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for(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NSString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*string in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stringArray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)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for(id key in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myDictionary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)</a:t>
            </a:r>
          </a:p>
          <a:p>
            <a:pPr lvl="2"/>
            <a:r>
              <a:rPr lang="en-US" sz="2400" dirty="0">
                <a:solidFill>
                  <a:srgbClr val="6EB8EA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{</a:t>
            </a:r>
          </a:p>
          <a:p>
            <a:pPr lvl="3"/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	id value = [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myDictionary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objectForKey:key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];</a:t>
            </a:r>
          </a:p>
          <a:p>
            <a:pPr lvl="3"/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}</a:t>
            </a:r>
          </a:p>
          <a:p>
            <a:pPr lvl="3"/>
            <a:endParaRPr lang="en-US" sz="2400" dirty="0" smtClean="0">
              <a:solidFill>
                <a:srgbClr val="6EB8EA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55728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Demo: Color Picker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2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94053"/>
            <a:ext cx="7772400" cy="785688"/>
          </a:xfrm>
        </p:spPr>
        <p:txBody>
          <a:bodyPr/>
          <a:lstStyle/>
          <a:p>
            <a:r>
              <a:rPr lang="en-US" dirty="0" smtClean="0"/>
              <a:t>Objective-C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9068" y="1340728"/>
            <a:ext cx="778931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Primitives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int</a:t>
            </a:r>
            <a:endParaRPr lang="en-US" sz="2800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float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double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char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short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long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>
                <a:solidFill>
                  <a:srgbClr val="6EB8EA"/>
                </a:solidFill>
                <a:latin typeface="Courier"/>
                <a:cs typeface="Courier"/>
              </a:rPr>
              <a:t>l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ong long </a:t>
            </a:r>
            <a:r>
              <a:rPr lang="en-US" sz="2800" dirty="0" smtClean="0"/>
              <a:t>– just a longer long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BOOL</a:t>
            </a:r>
            <a:r>
              <a:rPr lang="en-US" sz="2800" dirty="0" smtClean="0"/>
              <a:t> – YES or NO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All number primitives can be signed or unsigned</a:t>
            </a:r>
          </a:p>
        </p:txBody>
      </p:sp>
    </p:spTree>
    <p:extLst>
      <p:ext uri="{BB962C8B-B14F-4D97-AF65-F5344CB8AC3E}">
        <p14:creationId xmlns:p14="http://schemas.microsoft.com/office/powerpoint/2010/main" val="125201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1-09-07 at 1.51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97474"/>
            <a:ext cx="9127349" cy="4341849"/>
          </a:xfrm>
          <a:prstGeom prst="rect">
            <a:avLst/>
          </a:prstGeom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685800" y="66394"/>
            <a:ext cx="7772400" cy="97840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Objective-C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1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92064"/>
            <a:ext cx="7772400" cy="780185"/>
          </a:xfrm>
        </p:spPr>
        <p:txBody>
          <a:bodyPr/>
          <a:lstStyle/>
          <a:p>
            <a:r>
              <a:rPr lang="en-US" dirty="0" smtClean="0"/>
              <a:t>Objective-C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1597" y="1154283"/>
            <a:ext cx="500649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Instance Variables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Objective-C is a typed language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Declared in header files</a:t>
            </a:r>
            <a:endParaRPr lang="en-US" sz="2400" dirty="0"/>
          </a:p>
        </p:txBody>
      </p:sp>
      <p:pic>
        <p:nvPicPr>
          <p:cNvPr id="5" name="Picture 4" descr="Screen Shot 2011-09-07 at 1.51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16151"/>
            <a:ext cx="9127349" cy="4341849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4462854" y="3775208"/>
            <a:ext cx="370435" cy="864416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669" y="3935112"/>
            <a:ext cx="2936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Instance Variables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91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01232"/>
            <a:ext cx="7772400" cy="978408"/>
          </a:xfrm>
        </p:spPr>
        <p:txBody>
          <a:bodyPr/>
          <a:lstStyle/>
          <a:p>
            <a:r>
              <a:rPr lang="en-US" dirty="0" smtClean="0"/>
              <a:t>Objective-C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3788" y="1622986"/>
            <a:ext cx="7849684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Encapsulation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You can specify variables to be public, private, or protected using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@public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@private</a:t>
            </a:r>
            <a:r>
              <a:rPr lang="en-US" sz="2800" dirty="0" smtClean="0"/>
              <a:t>, or 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@protected </a:t>
            </a:r>
            <a:r>
              <a:rPr lang="en-US" sz="2800" dirty="0" smtClean="0"/>
              <a:t>tags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ALL instance variables should be private to protect encapsulation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Use getter and setter methods instead.</a:t>
            </a:r>
          </a:p>
        </p:txBody>
      </p:sp>
    </p:spTree>
    <p:extLst>
      <p:ext uri="{BB962C8B-B14F-4D97-AF65-F5344CB8AC3E}">
        <p14:creationId xmlns:p14="http://schemas.microsoft.com/office/powerpoint/2010/main" val="76691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01232"/>
            <a:ext cx="7772400" cy="978408"/>
          </a:xfrm>
        </p:spPr>
        <p:txBody>
          <a:bodyPr/>
          <a:lstStyle/>
          <a:p>
            <a:r>
              <a:rPr lang="en-US" dirty="0" smtClean="0"/>
              <a:t>Objective-C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3788" y="1622986"/>
            <a:ext cx="7849684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Getter and Setter Methods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You can certainly write your own getter and setter methods.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iOS provides automatic generation of these methods</a:t>
            </a:r>
          </a:p>
          <a:p>
            <a:pPr marL="1200150" lvl="2" indent="-285750">
              <a:buFont typeface="Arial"/>
              <a:buChar char="•"/>
            </a:pPr>
            <a:r>
              <a:rPr lang="en-US" sz="2800" dirty="0" smtClean="0"/>
              <a:t>You must provide 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@property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@synthesize </a:t>
            </a:r>
            <a:r>
              <a:rPr lang="en-US" sz="2800" dirty="0" smtClean="0"/>
              <a:t>tags in the header and main file respectively</a:t>
            </a:r>
          </a:p>
        </p:txBody>
      </p:sp>
    </p:spTree>
    <p:extLst>
      <p:ext uri="{BB962C8B-B14F-4D97-AF65-F5344CB8AC3E}">
        <p14:creationId xmlns:p14="http://schemas.microsoft.com/office/powerpoint/2010/main" val="153249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92064"/>
            <a:ext cx="7772400" cy="780185"/>
          </a:xfrm>
        </p:spPr>
        <p:txBody>
          <a:bodyPr/>
          <a:lstStyle/>
          <a:p>
            <a:r>
              <a:rPr lang="en-US" dirty="0" smtClean="0"/>
              <a:t>Objective-C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0597" y="901685"/>
            <a:ext cx="8135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@property </a:t>
            </a:r>
            <a:r>
              <a:rPr lang="en-US" sz="2400" dirty="0" smtClean="0"/>
              <a:t>parameters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err="1">
                <a:solidFill>
                  <a:srgbClr val="6EB8EA"/>
                </a:solidFill>
                <a:latin typeface="Courier"/>
                <a:cs typeface="Courier"/>
              </a:rPr>
              <a:t>r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eadonly</a:t>
            </a:r>
            <a:r>
              <a:rPr lang="en-US" sz="2400" dirty="0" smtClean="0"/>
              <a:t> – Generates only a getter method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err="1">
                <a:solidFill>
                  <a:srgbClr val="6EB8EA"/>
                </a:solidFill>
                <a:latin typeface="Courier"/>
                <a:cs typeface="Courier"/>
              </a:rPr>
              <a:t>n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onatomic</a:t>
            </a:r>
            <a:r>
              <a:rPr lang="en-US" sz="2400" dirty="0" smtClean="0"/>
              <a:t> – Faster, but not thread-safe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6EB8EA"/>
                </a:solidFill>
                <a:latin typeface="Courier"/>
                <a:cs typeface="Courier"/>
              </a:rPr>
              <a:t>c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opy</a:t>
            </a:r>
            <a:r>
              <a:rPr lang="en-US" sz="2400" dirty="0" smtClean="0"/>
              <a:t> – Getting and setting creates  copy, not reference</a:t>
            </a:r>
          </a:p>
        </p:txBody>
      </p:sp>
      <p:pic>
        <p:nvPicPr>
          <p:cNvPr id="5" name="Picture 4" descr="Screen Shot 2011-09-07 at 1.51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16151"/>
            <a:ext cx="9127349" cy="4341849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6209188" y="5045371"/>
            <a:ext cx="370435" cy="683124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3660" y="4844953"/>
            <a:ext cx="18698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Getter Methods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82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48309"/>
            <a:ext cx="7772400" cy="978408"/>
          </a:xfrm>
        </p:spPr>
        <p:txBody>
          <a:bodyPr/>
          <a:lstStyle/>
          <a:p>
            <a:r>
              <a:rPr lang="en-US" dirty="0" smtClean="0"/>
              <a:t>Objective-C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473693"/>
            <a:ext cx="794003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Other Getter and Setter parameters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retain</a:t>
            </a:r>
            <a:r>
              <a:rPr lang="en-US" sz="2800" dirty="0" smtClean="0"/>
              <a:t> – retains the value in memory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Use these conventions. It hugely simplifies memory management issues with setter methods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Calling the getter and setter methods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How do we do it?!</a:t>
            </a:r>
          </a:p>
        </p:txBody>
      </p:sp>
    </p:spTree>
    <p:extLst>
      <p:ext uri="{BB962C8B-B14F-4D97-AF65-F5344CB8AC3E}">
        <p14:creationId xmlns:p14="http://schemas.microsoft.com/office/powerpoint/2010/main" val="76691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245</TotalTime>
  <Words>1048</Words>
  <Application>Microsoft Macintosh PowerPoint</Application>
  <PresentationFormat>On-screen Show (4:3)</PresentationFormat>
  <Paragraphs>156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Story</vt:lpstr>
      <vt:lpstr>iPhone App Development</vt:lpstr>
      <vt:lpstr>Today</vt:lpstr>
      <vt:lpstr>Objective-C</vt:lpstr>
      <vt:lpstr>PowerPoint Presentation</vt:lpstr>
      <vt:lpstr>Objective-C</vt:lpstr>
      <vt:lpstr>Objective-C</vt:lpstr>
      <vt:lpstr>Objective-C</vt:lpstr>
      <vt:lpstr>Objective-C</vt:lpstr>
      <vt:lpstr>Objective-C</vt:lpstr>
      <vt:lpstr>Objective-C</vt:lpstr>
      <vt:lpstr>Objective-C</vt:lpstr>
      <vt:lpstr>Objective-C</vt:lpstr>
      <vt:lpstr>Objective-C</vt:lpstr>
      <vt:lpstr>Objective-C</vt:lpstr>
      <vt:lpstr>Objective-C</vt:lpstr>
      <vt:lpstr>Foundation Framework</vt:lpstr>
      <vt:lpstr>Foundation Framework</vt:lpstr>
      <vt:lpstr>Foundation Framework</vt:lpstr>
      <vt:lpstr>Foundation Framework</vt:lpstr>
      <vt:lpstr>Foundation Framework</vt:lpstr>
      <vt:lpstr>Foundation Framework</vt:lpstr>
      <vt:lpstr>Demo: Color Picker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iPhone App Development</dc:title>
  <dc:creator>Mason Silber</dc:creator>
  <cp:lastModifiedBy>Mason Silber</cp:lastModifiedBy>
  <cp:revision>74</cp:revision>
  <dcterms:created xsi:type="dcterms:W3CDTF">2011-09-07T17:41:17Z</dcterms:created>
  <dcterms:modified xsi:type="dcterms:W3CDTF">2011-09-27T02:19:42Z</dcterms:modified>
</cp:coreProperties>
</file>