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5" r:id="rId9"/>
    <p:sldId id="264" r:id="rId10"/>
    <p:sldId id="270" r:id="rId11"/>
    <p:sldId id="266" r:id="rId12"/>
    <p:sldId id="267" r:id="rId13"/>
    <p:sldId id="268" r:id="rId14"/>
    <p:sldId id="276" r:id="rId15"/>
    <p:sldId id="277" r:id="rId16"/>
    <p:sldId id="271" r:id="rId17"/>
    <p:sldId id="272" r:id="rId18"/>
    <p:sldId id="273" r:id="rId19"/>
    <p:sldId id="274" r:id="rId20"/>
    <p:sldId id="278" r:id="rId21"/>
    <p:sldId id="27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6A814BA-F48B-7C48-B8A2-4537145AEB40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A5FA360-CC3E-3148-99D8-C33E950599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301"/>
            <a:ext cx="7772400" cy="894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iPhone App Development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486024"/>
            <a:ext cx="3799840" cy="3855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8517" y="5605573"/>
            <a:ext cx="4415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Lecture #4</a:t>
            </a:r>
          </a:p>
          <a:p>
            <a:pPr algn="ctr"/>
            <a:r>
              <a:rPr lang="en-US" sz="2800" dirty="0" smtClean="0"/>
              <a:t>October 25, 2011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88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126" y="1478163"/>
            <a:ext cx="7996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j-lt"/>
                <a:cs typeface="Courier"/>
              </a:rPr>
              <a:t>Example: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*object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 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Courier"/>
              </a:rPr>
              <a:t>//Object retain count: 1</a:t>
            </a:r>
            <a:endParaRPr lang="en-US" sz="2400" dirty="0" smtClean="0">
              <a:solidFill>
                <a:srgbClr val="FF0000"/>
              </a:solidFill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*array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arrayWithObject:object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retain]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Courier"/>
              </a:rPr>
              <a:t>//Object retain count: 2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Courier"/>
              </a:rPr>
              <a:t>//Array retain count: 1</a:t>
            </a:r>
            <a:endParaRPr lang="en-US" sz="2400" dirty="0" smtClean="0">
              <a:solidFill>
                <a:srgbClr val="FF0000"/>
              </a:solidFill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[object release]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Courier"/>
              </a:rPr>
              <a:t>//Object retain count: 1</a:t>
            </a:r>
            <a:endParaRPr lang="en-US" sz="2400" dirty="0" smtClean="0">
              <a:solidFill>
                <a:srgbClr val="FF0000"/>
              </a:solidFill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[array release]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Courier"/>
              </a:rPr>
              <a:t>//Object retain count: 0</a:t>
            </a:r>
            <a:endParaRPr lang="en-US" sz="2400" dirty="0">
              <a:solidFill>
                <a:srgbClr val="FF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6292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44177"/>
          </a:xfrm>
        </p:spPr>
        <p:txBody>
          <a:bodyPr/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447800"/>
            <a:ext cx="749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Autorelease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Used to temporarily create an object in memory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ANY object created without using one of the three magic words is </a:t>
            </a:r>
            <a:r>
              <a:rPr lang="en-US" sz="2800" dirty="0" err="1" smtClean="0"/>
              <a:t>autoreleased</a:t>
            </a:r>
            <a:r>
              <a:rPr lang="en-US" sz="2800" dirty="0" smtClean="0"/>
              <a:t>, unless you specify otherwise.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You can also designate objects you create to be </a:t>
            </a:r>
            <a:r>
              <a:rPr lang="en-US" sz="2800" dirty="0" err="1" smtClean="0"/>
              <a:t>autoreleased</a:t>
            </a:r>
            <a:r>
              <a:rPr lang="en-US" sz="2800" dirty="0" smtClean="0"/>
              <a:t>, so you don’t have to worry about releasing them yourself.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93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33077"/>
          </a:xfrm>
        </p:spPr>
        <p:txBody>
          <a:bodyPr/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384300"/>
            <a:ext cx="8305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Both of the following will be </a:t>
            </a:r>
            <a:r>
              <a:rPr lang="en-US" sz="2400" dirty="0" err="1" smtClean="0"/>
              <a:t>autoreleased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*string = 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stringWithFormat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:@”Hello!”];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*string = [[[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initWithString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:@”Hello!”]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autorelease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ourier"/>
              </a:rPr>
              <a:t>Use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retain</a:t>
            </a:r>
            <a:r>
              <a:rPr lang="en-US" sz="2400" dirty="0" smtClean="0">
                <a:cs typeface="Courier"/>
              </a:rPr>
              <a:t> command to retain </a:t>
            </a:r>
            <a:r>
              <a:rPr lang="en-US" sz="2400" dirty="0" err="1" smtClean="0">
                <a:cs typeface="Courier"/>
              </a:rPr>
              <a:t>autoreleased</a:t>
            </a:r>
            <a:r>
              <a:rPr lang="en-US" sz="2400" dirty="0" smtClean="0">
                <a:cs typeface="Courier"/>
              </a:rPr>
              <a:t> objects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*string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stringWithFormat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:@”Hello!”] retain];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cs typeface="Courier"/>
              </a:rPr>
              <a:t>You now own this object, though, and must remember to release it!</a:t>
            </a:r>
          </a:p>
          <a:p>
            <a:pPr marL="742950" lvl="1" indent="-285750">
              <a:buFont typeface="Arial"/>
              <a:buChar char="•"/>
            </a:pP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467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94977"/>
          </a:xfrm>
        </p:spPr>
        <p:txBody>
          <a:bodyPr/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483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Example of when this is useful:</a:t>
            </a:r>
          </a:p>
          <a:p>
            <a:endParaRPr lang="en-US" dirty="0" smtClean="0"/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returnAnArray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{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*object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*array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initWithObjects:object,nil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[object release];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return array;</a:t>
            </a:r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400" y="5880100"/>
            <a:ext cx="343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wrong with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467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94977"/>
          </a:xfrm>
        </p:spPr>
        <p:txBody>
          <a:bodyPr/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01600" y="143510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Example of when this is useful:</a:t>
            </a:r>
          </a:p>
          <a:p>
            <a:endParaRPr lang="en-US" dirty="0" smtClean="0"/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returnAnArray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{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*object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*array =[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arrayWithObjects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object,nil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[object release];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return array;</a:t>
            </a:r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1" y="5448300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Now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array</a:t>
            </a:r>
            <a:r>
              <a:rPr lang="en-US" sz="2400" dirty="0" smtClean="0"/>
              <a:t> is </a:t>
            </a:r>
            <a:r>
              <a:rPr lang="en-US" sz="2400" dirty="0" err="1" smtClean="0"/>
              <a:t>autoreleased</a:t>
            </a:r>
            <a:r>
              <a:rPr lang="en-US" sz="2400" dirty="0" smtClean="0"/>
              <a:t>, because we do not instantiate it with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copy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retain 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32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94977"/>
          </a:xfrm>
        </p:spPr>
        <p:txBody>
          <a:bodyPr/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483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Example of when this is useful:</a:t>
            </a:r>
          </a:p>
          <a:p>
            <a:endParaRPr lang="en-US" dirty="0" smtClean="0"/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returnAnArray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{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*object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*array = [[[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initWithObjects:object,nil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autorelease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[object release];</a:t>
            </a:r>
          </a:p>
          <a:p>
            <a:pPr lvl="1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return array;</a:t>
            </a:r>
          </a:p>
          <a:p>
            <a:pPr lvl="1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1" y="5867400"/>
            <a:ext cx="774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By calling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autorelease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array</a:t>
            </a:r>
            <a:r>
              <a:rPr lang="en-US" sz="2400" dirty="0" smtClean="0"/>
              <a:t>, we are no longer responsible for explicitly releasing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2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45777"/>
          </a:xfrm>
        </p:spPr>
        <p:txBody>
          <a:bodyPr>
            <a:normAutofit/>
          </a:bodyPr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1701" y="1485900"/>
            <a:ext cx="76835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convenient creation methods. aside from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copy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retain</a:t>
            </a:r>
            <a:r>
              <a:rPr lang="en-US" sz="2400" dirty="0" smtClean="0"/>
              <a:t>, are </a:t>
            </a:r>
            <a:r>
              <a:rPr lang="en-US" sz="2400" dirty="0" err="1" smtClean="0"/>
              <a:t>autoreleased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If you don’t use the three magic words, you don’t have to worry about releasing them from memory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However, you have little to no control over how long the object remains in memory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Quick tip: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Release objects as soon as you’re done with them, so the memory they occupied is free for other things, and you won’t forget to release it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3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smtClean="0"/>
              <a:t>Calling 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release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1231900"/>
            <a:ext cx="7427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happens when you call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release</a:t>
            </a:r>
            <a:r>
              <a:rPr lang="en-US" sz="2400" dirty="0" smtClean="0"/>
              <a:t> on an object?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method is called automatically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Must put in all of your classes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It’s your last chance to release any instance variables or objects you created earlier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NEVER CALL IT YOURSELF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It is called automatically when the whole object is released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So how do you write your </a:t>
            </a:r>
            <a:r>
              <a:rPr lang="en-US" sz="2400" dirty="0" err="1" smtClean="0"/>
              <a:t>dealloc</a:t>
            </a:r>
            <a:r>
              <a:rPr lang="en-US" sz="2400" dirty="0" smtClean="0"/>
              <a:t> method?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38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4417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952500"/>
            <a:ext cx="6464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Let’s assume you have a person object, who has instance variables of: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 *name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 *address;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NSNumber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 *age;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How would we write this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r>
              <a:rPr lang="en-US" sz="2000" dirty="0" smtClean="0">
                <a:solidFill>
                  <a:srgbClr val="6EB8EA"/>
                </a:solidFill>
              </a:rPr>
              <a:t> </a:t>
            </a:r>
            <a:r>
              <a:rPr lang="en-US" sz="2000" dirty="0" smtClean="0"/>
              <a:t>method?</a:t>
            </a:r>
          </a:p>
          <a:p>
            <a:pPr lvl="1"/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endParaRPr lang="en-US" sz="20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/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{</a:t>
            </a:r>
          </a:p>
          <a:p>
            <a:pPr lvl="1"/>
            <a:r>
              <a:rPr lang="en-US" sz="20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[name release];</a:t>
            </a:r>
          </a:p>
          <a:p>
            <a:pPr lvl="1"/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	[address release];</a:t>
            </a:r>
          </a:p>
          <a:p>
            <a:pPr lvl="1"/>
            <a:r>
              <a:rPr lang="en-US" sz="20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[age release];</a:t>
            </a:r>
          </a:p>
          <a:p>
            <a:pPr lvl="1"/>
            <a:r>
              <a:rPr lang="en-US" sz="20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[super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2000" dirty="0">
                <a:solidFill>
                  <a:srgbClr val="6EB8EA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300" y="5183257"/>
            <a:ext cx="702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ALWAYS CALL SUPER DEALLOC. It will propagate upwards through </a:t>
            </a:r>
            <a:r>
              <a:rPr lang="en-US" sz="2000" dirty="0" err="1" smtClean="0"/>
              <a:t>superclasses</a:t>
            </a:r>
            <a:r>
              <a:rPr lang="en-US" sz="2000" dirty="0" smtClean="0"/>
              <a:t> and release all necessary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938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Ends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1550894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about our 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@property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@synthesize </a:t>
            </a:r>
            <a:r>
              <a:rPr lang="en-US" dirty="0" smtClean="0"/>
              <a:t>getter and setter methods?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What would be some issues here?</a:t>
            </a:r>
          </a:p>
        </p:txBody>
      </p:sp>
    </p:spTree>
    <p:extLst>
      <p:ext uri="{BB962C8B-B14F-4D97-AF65-F5344CB8AC3E}">
        <p14:creationId xmlns:p14="http://schemas.microsoft.com/office/powerpoint/2010/main" val="33493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48" y="1869141"/>
            <a:ext cx="8138624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Memory Management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Memory Allocation and Object Creation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Reference Counting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Releasing 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106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94977"/>
          </a:xfrm>
        </p:spPr>
        <p:txBody>
          <a:bodyPr/>
          <a:lstStyle/>
          <a:p>
            <a:r>
              <a:rPr lang="en-US" dirty="0" smtClean="0"/>
              <a:t>Loose Ends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1144494"/>
            <a:ext cx="7912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about our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@property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@synthesize </a:t>
            </a:r>
            <a:r>
              <a:rPr lang="en-US" sz="2400" dirty="0" smtClean="0"/>
              <a:t>getter and setter methods?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What would be some issues here?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Getter methods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 smtClean="0"/>
              <a:t>Returned value is </a:t>
            </a:r>
            <a:r>
              <a:rPr lang="en-US" sz="2400" dirty="0" err="1" smtClean="0"/>
              <a:t>autoreleased</a:t>
            </a:r>
            <a:r>
              <a:rPr lang="en-US" sz="2400" dirty="0" smtClean="0"/>
              <a:t>! You must retain it if you want to keep it around (and release it later, of course)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Setter methods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 smtClean="0"/>
              <a:t>When the setter method is called, it will release the old value, and retain the new one, all automatically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 smtClean="0"/>
              <a:t>This does depend on what you specify in your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@property </a:t>
            </a:r>
            <a:r>
              <a:rPr lang="en-US" sz="2400" dirty="0" smtClean="0"/>
              <a:t>declaration (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retain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copy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readonly</a:t>
            </a:r>
            <a:r>
              <a:rPr lang="en-US" sz="2400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60695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333" y="1550894"/>
            <a:ext cx="8197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As of iOS 5, Automatic Reference Counting and Automatic Garbage Collection are available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 will not be using this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Autorelease</a:t>
            </a:r>
            <a:r>
              <a:rPr lang="en-US" sz="2800" dirty="0" smtClean="0"/>
              <a:t> grants less control over memory allocation (cannot control as well when objects are retained in, or released from, memory)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You are welcome to experiment with it if you want! But I’ll be teaching all of classic iOS memory management.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62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60"/>
            <a:ext cx="7770813" cy="1017166"/>
          </a:xfrm>
        </p:spPr>
        <p:txBody>
          <a:bodyPr>
            <a:normAutofit/>
          </a:bodyPr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851" y="1088714"/>
            <a:ext cx="844505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Two steps necessary for object creation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alloc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– allocate the memory necessary for the object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When you call </a:t>
            </a:r>
            <a:r>
              <a:rPr lang="en-US" sz="2400" dirty="0" err="1" smtClean="0"/>
              <a:t>alloc</a:t>
            </a:r>
            <a:r>
              <a:rPr lang="en-US" sz="2400" dirty="0" smtClean="0"/>
              <a:t>, you own this object, and are responsible for releasing it from memory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6EB8EA"/>
                </a:solidFill>
                <a:latin typeface="Courier"/>
                <a:cs typeface="Courier"/>
              </a:rPr>
              <a:t>i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nit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– calls the constructor and initializes all the instance variables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Can have custom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functions (as we saw in our example last class) or can just be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has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as one of its functions, so all objects have it too. </a:t>
            </a:r>
            <a:endParaRPr lang="en-US" sz="2400" dirty="0">
              <a:cs typeface="Courier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cs typeface="Courier"/>
              </a:rPr>
              <a:t>Usually you override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NSObject</a:t>
            </a:r>
            <a:r>
              <a:rPr lang="en-US" sz="2400" dirty="0" err="1" smtClean="0">
                <a:cs typeface="Courier"/>
              </a:rPr>
              <a:t>’s</a:t>
            </a:r>
            <a:r>
              <a:rPr lang="en-US" sz="2400" dirty="0" smtClean="0"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method for your custom classes though.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cs typeface="Courier"/>
              </a:rPr>
              <a:t>ALWAYS CALL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[super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smtClean="0">
                <a:cs typeface="Courier"/>
              </a:rPr>
              <a:t>in these custom methods. 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14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9477" y="1830999"/>
            <a:ext cx="8331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Example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*view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initWithFrame:CGRectMake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(0,0,50,50)];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This is an override of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err="1" smtClean="0"/>
              <a:t>’s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–(id)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smtClean="0"/>
              <a:t>method.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*table=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initWithStyle:UITableViewStylePlain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7621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357" y="1847495"/>
            <a:ext cx="8329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isn’t the only way to get an object though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Class methods will give you an object as well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*s = 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stringWithFormat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:@”Mason”];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Did not call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400" dirty="0" smtClean="0"/>
              <a:t>, so I don’t own this object. It will get </a:t>
            </a:r>
            <a:r>
              <a:rPr lang="en-US" sz="2400" dirty="0" err="1" smtClean="0"/>
              <a:t>autoreleased</a:t>
            </a:r>
            <a:r>
              <a:rPr lang="en-US" sz="2400" dirty="0"/>
              <a:t> </a:t>
            </a:r>
            <a:r>
              <a:rPr lang="en-US" sz="2400" dirty="0" smtClean="0"/>
              <a:t>if I do this.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How do we control what gets </a:t>
            </a:r>
            <a:r>
              <a:rPr lang="en-US" sz="2400" dirty="0" err="1" smtClean="0"/>
              <a:t>autoreleased</a:t>
            </a:r>
            <a:r>
              <a:rPr lang="en-US" sz="2400" dirty="0" smtClean="0"/>
              <a:t> and what doesn’t?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We use reference counting!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21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6406"/>
            <a:ext cx="7770813" cy="990047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242" y="1600063"/>
            <a:ext cx="791724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Basic technique for keeping track of the number of references to a given object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You have ownership of anything you want a pointer to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You can have multiple pointers to it if you’d like, as long as you remember that you created them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When you’re done with an object, you give up ownership of it.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When no one has ownership of it, it gets </a:t>
            </a:r>
            <a:r>
              <a:rPr lang="en-US" sz="2800" dirty="0" err="1" smtClean="0"/>
              <a:t>deallocated</a:t>
            </a:r>
            <a:r>
              <a:rPr lang="en-US" sz="2800" dirty="0" smtClean="0"/>
              <a:t> from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93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84" y="1847495"/>
            <a:ext cx="7549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do you take ownership?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copy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retain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These are the magic words! Whenever you call one of these, you own that object, and are therefore responsible for releasing it!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if you create an object using a class method?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Then it’s retained temporarily (we will discuss further)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How do you give up ownership?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You call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release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93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126" y="1478163"/>
            <a:ext cx="7996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  <a:cs typeface="Courier"/>
              </a:rPr>
              <a:t>Example: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*object = [[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];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*array = [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arrayWithObject:object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[object release];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cs typeface="Courier"/>
              </a:rPr>
              <a:t>We are done here. We’ve released the only object we owned. Our </a:t>
            </a:r>
            <a:r>
              <a:rPr lang="en-US" sz="2800" dirty="0" err="1" smtClean="0">
                <a:solidFill>
                  <a:srgbClr val="FFFFFF"/>
                </a:solidFill>
                <a:cs typeface="Courier"/>
              </a:rPr>
              <a:t>NSArray</a:t>
            </a:r>
            <a:r>
              <a:rPr lang="en-US" sz="2800" dirty="0" smtClean="0">
                <a:solidFill>
                  <a:srgbClr val="FFFFFF"/>
                </a:solidFill>
                <a:cs typeface="Courier"/>
              </a:rPr>
              <a:t> is not ours, because we did not call one of the three magic words!</a:t>
            </a:r>
            <a:endParaRPr lang="en-US" sz="2800" dirty="0">
              <a:solidFill>
                <a:srgbClr val="6EB8EA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493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480</TotalTime>
  <Words>1135</Words>
  <Application>Microsoft Macintosh PowerPoint</Application>
  <PresentationFormat>On-screen Show (4:3)</PresentationFormat>
  <Paragraphs>155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Story</vt:lpstr>
      <vt:lpstr>iPhone App Development</vt:lpstr>
      <vt:lpstr>Today</vt:lpstr>
      <vt:lpstr>Garbage Collection</vt:lpstr>
      <vt:lpstr>Object Creation</vt:lpstr>
      <vt:lpstr>Object Creation</vt:lpstr>
      <vt:lpstr>Object Creation</vt:lpstr>
      <vt:lpstr>Reference Counting</vt:lpstr>
      <vt:lpstr>Reference Counting</vt:lpstr>
      <vt:lpstr>Reference Counting</vt:lpstr>
      <vt:lpstr>Reference Counting</vt:lpstr>
      <vt:lpstr>Autorelease</vt:lpstr>
      <vt:lpstr>Autorelease</vt:lpstr>
      <vt:lpstr>Autorelease</vt:lpstr>
      <vt:lpstr>Autorelease</vt:lpstr>
      <vt:lpstr>Autorelease</vt:lpstr>
      <vt:lpstr>Autorelease</vt:lpstr>
      <vt:lpstr>Calling release</vt:lpstr>
      <vt:lpstr>dealloc</vt:lpstr>
      <vt:lpstr>Loose Ends</vt:lpstr>
      <vt:lpstr>Loose Ends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App Development</dc:title>
  <dc:creator>Mason Silber</dc:creator>
  <cp:lastModifiedBy>Mason Silber</cp:lastModifiedBy>
  <cp:revision>130</cp:revision>
  <dcterms:created xsi:type="dcterms:W3CDTF">2011-09-08T04:35:32Z</dcterms:created>
  <dcterms:modified xsi:type="dcterms:W3CDTF">2011-09-09T05:49:04Z</dcterms:modified>
</cp:coreProperties>
</file>