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EE6C-A3D6-EB45-80A7-237DDEB71F3D}" type="datetimeFigureOut">
              <a:rPr lang="en-US" smtClean="0"/>
              <a:t>9/11/11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5D20-619C-F843-A605-AD256F7B2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15D20-619C-F843-A605-AD256F7B2F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D740BCB-5442-B947-BB73-76933472BFCC}" type="datetimeFigureOut">
              <a:rPr lang="en-US" smtClean="0"/>
              <a:t>9/11/11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68D11E7-429A-0E40-AD1D-1987B1D738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301"/>
            <a:ext cx="7772400" cy="894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iPhone App Development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1486024"/>
            <a:ext cx="3799840" cy="3855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8517" y="5605573"/>
            <a:ext cx="4415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Lecture #4</a:t>
            </a:r>
          </a:p>
          <a:p>
            <a:pPr algn="ctr"/>
            <a:r>
              <a:rPr lang="en-US" sz="2800" dirty="0" smtClean="0"/>
              <a:t>November 1, </a:t>
            </a:r>
            <a:r>
              <a:rPr lang="en-US" sz="2800" dirty="0" smtClean="0"/>
              <a:t>2011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000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33077"/>
          </a:xfrm>
        </p:spPr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24535"/>
            <a:ext cx="8394700" cy="3882465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CGSize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C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with two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CGFloat</a:t>
            </a:r>
            <a:r>
              <a:rPr lang="en-US" sz="2800" dirty="0" err="1" smtClean="0">
                <a:cs typeface="Courier"/>
              </a:rPr>
              <a:t>s</a:t>
            </a:r>
            <a:r>
              <a:rPr lang="en-US" sz="2800" dirty="0" smtClean="0"/>
              <a:t>: width and height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CGSizeMake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CGFloat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width,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CGFloat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height);</a:t>
            </a:r>
          </a:p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CGRect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C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with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CGPoint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origin and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CGSize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size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CGRectMake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(100,100,100,100);</a:t>
            </a:r>
          </a:p>
        </p:txBody>
      </p:sp>
    </p:spTree>
    <p:extLst>
      <p:ext uri="{BB962C8B-B14F-4D97-AF65-F5344CB8AC3E}">
        <p14:creationId xmlns:p14="http://schemas.microsoft.com/office/powerpoint/2010/main" val="357628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517"/>
            <a:ext cx="7770813" cy="842683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70640"/>
            <a:ext cx="8585200" cy="553495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Properties of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endParaRPr lang="en-US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CGRect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bounds </a:t>
            </a:r>
            <a:r>
              <a:rPr lang="en-US" dirty="0" smtClean="0"/>
              <a:t>– bounds of the view that you can see on the screen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CGPoint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origin </a:t>
            </a:r>
            <a:r>
              <a:rPr lang="en-US" dirty="0" smtClean="0"/>
              <a:t>– Upper left corner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CGRect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frame </a:t>
            </a:r>
            <a:r>
              <a:rPr lang="en-US" dirty="0" smtClean="0"/>
              <a:t>– Total size of the view</a:t>
            </a:r>
          </a:p>
          <a:p>
            <a:pPr>
              <a:buFont typeface="Arial"/>
              <a:buChar char="•"/>
            </a:pPr>
            <a:r>
              <a:rPr lang="en-US" dirty="0" smtClean="0"/>
              <a:t>Most often,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dirty="0" err="1" smtClean="0"/>
              <a:t>s</a:t>
            </a:r>
            <a:r>
              <a:rPr lang="en-US" dirty="0" smtClean="0"/>
              <a:t> are created in Interface Builder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Programmatically, it’s simple too</a:t>
            </a:r>
          </a:p>
          <a:p>
            <a:pPr lvl="2">
              <a:buFont typeface="Arial"/>
              <a:buChar char="•"/>
            </a:pP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*view = [[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alloc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initWithFrame:CGRectMake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x,y,width,height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)];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Then add as a sub-view to whichever view you want to own the view you just created</a:t>
            </a:r>
          </a:p>
          <a:p>
            <a:pPr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Subclassing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endParaRPr lang="en-US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Have to override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–(void)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drawRect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, but NEVER CALL IT YOURSELF. It will be called automatically upon initialization.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Need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CoreGraphics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cs typeface="Courier"/>
              </a:rPr>
              <a:t> framework – not interesting.</a:t>
            </a:r>
          </a:p>
        </p:txBody>
      </p:sp>
    </p:spTree>
    <p:extLst>
      <p:ext uri="{BB962C8B-B14F-4D97-AF65-F5344CB8AC3E}">
        <p14:creationId xmlns:p14="http://schemas.microsoft.com/office/powerpoint/2010/main" val="211743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31477"/>
          </a:xfrm>
        </p:spPr>
        <p:txBody>
          <a:bodyPr/>
          <a:lstStyle/>
          <a:p>
            <a:r>
              <a:rPr lang="en-US" dirty="0" smtClean="0"/>
              <a:t>View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57940"/>
            <a:ext cx="8242300" cy="511585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In the app’s lifecycle, this is the controller in our MVC paradigm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Default initializer is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initWithNibName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NSString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nibName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bundle:(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NSBundle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*)bundle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cs typeface="Courier"/>
                <a:sym typeface="Wingdings"/>
              </a:rPr>
              <a:t>Tries to get its view from a specific .</a:t>
            </a:r>
            <a:r>
              <a:rPr lang="en-US" sz="2400" dirty="0" err="1" smtClean="0">
                <a:cs typeface="Courier"/>
                <a:sym typeface="Wingdings"/>
              </a:rPr>
              <a:t>xib</a:t>
            </a:r>
            <a:r>
              <a:rPr lang="en-US" sz="2400" dirty="0" smtClean="0">
                <a:cs typeface="Courier"/>
                <a:sym typeface="Wingdings"/>
              </a:rPr>
              <a:t> file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cs typeface="Courier"/>
                <a:sym typeface="Wingdings"/>
              </a:rPr>
              <a:t>If you put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  <a:sym typeface="Wingdings"/>
              </a:rPr>
              <a:t>nil</a:t>
            </a:r>
            <a:r>
              <a:rPr lang="en-US" sz="2400" dirty="0" smtClean="0">
                <a:cs typeface="Courier"/>
                <a:sym typeface="Wingdings"/>
              </a:rPr>
              <a:t> as your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nibName</a:t>
            </a:r>
            <a:r>
              <a:rPr lang="en-US" sz="2400" dirty="0" smtClean="0">
                <a:cs typeface="Courier"/>
                <a:sym typeface="Wingdings"/>
              </a:rPr>
              <a:t>, it’ll just use the default .</a:t>
            </a:r>
            <a:r>
              <a:rPr lang="en-US" sz="2400" dirty="0" err="1" smtClean="0">
                <a:cs typeface="Courier"/>
                <a:sym typeface="Wingdings"/>
              </a:rPr>
              <a:t>xib</a:t>
            </a:r>
            <a:endParaRPr lang="en-US" sz="2400" dirty="0" smtClean="0">
              <a:cs typeface="Courier"/>
              <a:sym typeface="Wingdings"/>
            </a:endParaRPr>
          </a:p>
          <a:p>
            <a:pPr lvl="1">
              <a:buFont typeface="Arial"/>
              <a:buChar char="•"/>
            </a:pPr>
            <a:r>
              <a:rPr lang="en-US" sz="2400" dirty="0" smtClean="0">
                <a:cs typeface="Courier"/>
                <a:sym typeface="Wingdings"/>
              </a:rPr>
              <a:t>If you just call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]</a:t>
            </a:r>
            <a:r>
              <a:rPr lang="en-US" sz="2400" dirty="0" smtClean="0">
                <a:cs typeface="Courier"/>
                <a:sym typeface="Wingdings"/>
              </a:rPr>
              <a:t>, it assumes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nil</a:t>
            </a:r>
            <a:r>
              <a:rPr lang="en-US" sz="2400" dirty="0" smtClean="0">
                <a:cs typeface="Courier"/>
                <a:sym typeface="Wingdings"/>
              </a:rPr>
              <a:t> for both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nibName</a:t>
            </a:r>
            <a:r>
              <a:rPr lang="en-US" sz="2400" dirty="0" smtClean="0">
                <a:solidFill>
                  <a:srgbClr val="6EB8EA"/>
                </a:solidFill>
                <a:cs typeface="Courier"/>
                <a:sym typeface="Wingdings"/>
              </a:rPr>
              <a:t> </a:t>
            </a:r>
            <a:r>
              <a:rPr lang="en-US" sz="2400" dirty="0" smtClean="0">
                <a:cs typeface="Courier"/>
                <a:sym typeface="Wingdings"/>
              </a:rPr>
              <a:t>and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bundle</a:t>
            </a:r>
            <a:r>
              <a:rPr lang="en-US" sz="2400" dirty="0" smtClean="0">
                <a:cs typeface="Courier"/>
                <a:sym typeface="Wingdings"/>
              </a:rPr>
              <a:t>, which is fine 99% of the time</a:t>
            </a: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MyViewController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vc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= [[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MYViewController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alloc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]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init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];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801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82277"/>
          </a:xfrm>
        </p:spPr>
        <p:txBody>
          <a:bodyPr/>
          <a:lstStyle/>
          <a:p>
            <a:r>
              <a:rPr lang="en-US" dirty="0" smtClean="0"/>
              <a:t>View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0640"/>
            <a:ext cx="8978900" cy="543335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After initialization,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viewDidLoad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smtClean="0"/>
              <a:t>is called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This is a great place for a lot of the setup of your view (dynamically placing UI components, for example)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viewWillAppear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:(BOOL)animated </a:t>
            </a:r>
            <a:r>
              <a:rPr lang="en-US" sz="2400" dirty="0" smtClean="0">
                <a:sym typeface="Wingdings"/>
              </a:rPr>
              <a:t>is also a good place for setup code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ym typeface="Wingdings"/>
              </a:rPr>
              <a:t>Your view will only load once, but it could appear and disappear lots!</a:t>
            </a: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Useful for resetting variables, etc.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-(void)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viewWilDisappear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, -(void)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viewWillUnload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,            -(void)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viewDidAppear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, -(void)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viewDidDisappear</a:t>
            </a:r>
            <a:endParaRPr lang="en-US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–(BOOL)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shouldAutorotateToInterfaceOrientation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UIInterfaceOrientation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interfaceOrientation</a:t>
            </a:r>
            <a:endParaRPr lang="en-US" dirty="0" smtClean="0">
              <a:solidFill>
                <a:srgbClr val="6EB8EA"/>
              </a:solidFill>
              <a:latin typeface="Courier"/>
              <a:cs typeface="Courier"/>
              <a:sym typeface="Wingdings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sym typeface="Wingdings"/>
              </a:rPr>
              <a:t>Default is portrait only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0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of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73841"/>
            <a:ext cx="8458200" cy="4257022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UITabBarController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UISplitViewController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(iPad only)</a:t>
            </a: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UINavigationController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latin typeface="+mj-lt"/>
                <a:cs typeface="Courier"/>
              </a:rPr>
              <a:t>Easiest way to get from view to view</a:t>
            </a: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UITabBarController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cs typeface="Courier"/>
              </a:rPr>
              <a:t>Controls the views within a tab bar</a:t>
            </a:r>
          </a:p>
          <a:p>
            <a:pPr lvl="1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UISplitViewController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2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cs typeface="Courier"/>
              </a:rPr>
              <a:t>Controls the relationship between a table view and  a display area (iPad email app, for example)</a:t>
            </a:r>
          </a:p>
          <a:p>
            <a:pPr lvl="1">
              <a:buFont typeface="Arial"/>
              <a:buChar char="•"/>
            </a:pPr>
            <a:r>
              <a:rPr lang="en-US" sz="2200" dirty="0" smtClean="0">
                <a:solidFill>
                  <a:srgbClr val="FFFFFF"/>
                </a:solidFill>
                <a:cs typeface="Courier"/>
              </a:rPr>
              <a:t>Today we’re just going to talk about </a:t>
            </a:r>
            <a:r>
              <a:rPr lang="en-US" sz="2200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endParaRPr lang="en-US" sz="22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65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7117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84941"/>
            <a:ext cx="8597900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iOS makes it super easy to have a smooth transition between views.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Set up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in your App Delegate (in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applicationDidFinishLaunchingWithOptions</a:t>
            </a:r>
            <a:r>
              <a:rPr lang="en-US" sz="240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App Delegate is your “helper class” for your entire app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Manages the app’s lifecycle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Note: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is a controller of controllers!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It’s a controller for multiple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UIViewControllers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855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00927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0341"/>
            <a:ext cx="7770813" cy="46332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</a:t>
            </a:r>
            <a:r>
              <a:rPr lang="en-US" dirty="0" err="1" smtClean="0"/>
              <a:t>initilizing</a:t>
            </a:r>
            <a:r>
              <a:rPr lang="en-US" dirty="0" smtClean="0"/>
              <a:t> your </a:t>
            </a:r>
            <a:r>
              <a:rPr lang="en-US" dirty="0" err="1" smtClean="0"/>
              <a:t>UINavigationController</a:t>
            </a:r>
            <a:r>
              <a:rPr lang="en-US" dirty="0" smtClean="0"/>
              <a:t>, use                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-(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initWithRootViewController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:(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UIViewController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*)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rootViewController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;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cs typeface="Courier"/>
              </a:rPr>
              <a:t>This will be the initial view controller, and the view controller from which all other view controllers will be created</a:t>
            </a:r>
          </a:p>
          <a:p>
            <a:pPr>
              <a:buFont typeface="Arial"/>
              <a:buChar char="•"/>
            </a:pPr>
            <a:r>
              <a:rPr lang="en-US" dirty="0" smtClean="0">
                <a:cs typeface="Courier"/>
              </a:rPr>
              <a:t>To add a view on top of the previous one, use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[[self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navigationController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]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pushViewController:aViewController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animated:YES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];</a:t>
            </a:r>
          </a:p>
          <a:p>
            <a:pPr>
              <a:buFont typeface="Arial"/>
              <a:buChar char="•"/>
            </a:pPr>
            <a:r>
              <a:rPr lang="en-US" dirty="0" smtClean="0">
                <a:cs typeface="Courier"/>
              </a:rPr>
              <a:t>To go backwards, use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–(void)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popViewController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845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13627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UINavigationController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73841"/>
            <a:ext cx="8597900" cy="425702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UINavigationController</a:t>
            </a:r>
            <a:r>
              <a:rPr lang="en-US" dirty="0" smtClean="0">
                <a:solidFill>
                  <a:srgbClr val="6EB8EA"/>
                </a:solidFill>
              </a:rPr>
              <a:t> </a:t>
            </a:r>
            <a:r>
              <a:rPr lang="en-US" dirty="0" smtClean="0"/>
              <a:t>provides you with a navigation bar on the top of your screen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add buttons, a title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Automatically generates a back button when you push a view controller, so you rarely have to use 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–(void)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popViewController</a:t>
            </a:r>
            <a:endParaRPr lang="en-US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cs typeface="Courier"/>
              </a:rPr>
              <a:t>Passing Data between view controllers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cs typeface="Courier"/>
              </a:rPr>
              <a:t>It’s best to do that before pushing the view controller (maybe in a custom </a:t>
            </a:r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init</a:t>
            </a:r>
            <a:r>
              <a:rPr lang="en-US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FFFF"/>
                </a:solidFill>
                <a:cs typeface="Courier"/>
              </a:rPr>
              <a:t>method)</a:t>
            </a:r>
            <a:endParaRPr lang="en-US" dirty="0">
              <a:solidFill>
                <a:srgbClr val="FFFFFF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7688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318123"/>
            <a:ext cx="8140700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Demo: Navigation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864958"/>
          </a:xfrm>
        </p:spPr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48" y="1267526"/>
            <a:ext cx="8138624" cy="425702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Protocols</a:t>
            </a:r>
            <a:endParaRPr lang="en-US" sz="3000" dirty="0" smtClean="0"/>
          </a:p>
          <a:p>
            <a:pPr>
              <a:buFont typeface="Arial"/>
              <a:buChar char="•"/>
            </a:pPr>
            <a:r>
              <a:rPr lang="en-US" sz="3200" dirty="0" smtClean="0"/>
              <a:t>Views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Programmatically and Interface Builder</a:t>
            </a:r>
            <a:endParaRPr lang="en-US" sz="3000" dirty="0" smtClean="0"/>
          </a:p>
          <a:p>
            <a:pPr>
              <a:buFont typeface="Arial"/>
              <a:buChar char="•"/>
            </a:pPr>
            <a:r>
              <a:rPr lang="en-US" sz="3200" dirty="0" smtClean="0"/>
              <a:t>Navigation Controllers</a:t>
            </a:r>
          </a:p>
          <a:p>
            <a:pPr lvl="1">
              <a:buFont typeface="Arial"/>
              <a:buChar char="•"/>
            </a:pPr>
            <a:r>
              <a:rPr lang="en-US" sz="3000" dirty="0" smtClean="0"/>
              <a:t>Changing between views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9473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15093"/>
          </a:xfrm>
        </p:spPr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0949"/>
            <a:ext cx="7770813" cy="4414051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Similar to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@interface</a:t>
            </a:r>
            <a:r>
              <a:rPr lang="en-US" sz="2800" dirty="0" smtClean="0"/>
              <a:t>, but without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@implementation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Goes in a header file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Method declarations within can be labeled as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@optional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@required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Default is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@optional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F2F2F2"/>
                </a:solidFill>
                <a:cs typeface="Courier"/>
              </a:rPr>
              <a:t>Example: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UITableViewDelegate</a:t>
            </a:r>
            <a:r>
              <a:rPr lang="en-US" sz="2800" dirty="0" smtClean="0">
                <a:solidFill>
                  <a:srgbClr val="6EB8EA"/>
                </a:solidFill>
                <a:cs typeface="Courier"/>
              </a:rPr>
              <a:t> </a:t>
            </a:r>
            <a:r>
              <a:rPr lang="en-US" sz="2800" dirty="0" smtClean="0">
                <a:solidFill>
                  <a:srgbClr val="F2F2F2"/>
                </a:solidFill>
                <a:cs typeface="Courier"/>
              </a:rPr>
              <a:t>is defined in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UITableView.h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06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56877"/>
          </a:xfrm>
        </p:spPr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712" y="1219200"/>
            <a:ext cx="8089901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Protocols are used by other “helper” classes that implement them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They are defined after their superclass on the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@interface </a:t>
            </a:r>
            <a:r>
              <a:rPr lang="en-US" sz="2400" dirty="0" smtClean="0"/>
              <a:t>in the header file using &lt;&gt;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Example: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@interface 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MyClass:NSObject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 &lt;</a:t>
            </a:r>
            <a:r>
              <a:rPr lang="en-US" sz="2000" dirty="0" err="1">
                <a:solidFill>
                  <a:srgbClr val="6EB8EA"/>
                </a:solidFill>
                <a:latin typeface="Courier"/>
                <a:cs typeface="Courier"/>
              </a:rPr>
              <a:t>A</a:t>
            </a:r>
            <a:r>
              <a:rPr lang="en-US" sz="2000" dirty="0" err="1" smtClean="0">
                <a:solidFill>
                  <a:srgbClr val="6EB8EA"/>
                </a:solidFill>
                <a:latin typeface="Courier"/>
                <a:cs typeface="Courier"/>
              </a:rPr>
              <a:t>ClassDelegate</a:t>
            </a:r>
            <a:r>
              <a:rPr lang="en-US" sz="2000" dirty="0" smtClean="0">
                <a:solidFill>
                  <a:srgbClr val="6EB8EA"/>
                </a:solidFill>
                <a:latin typeface="Courier"/>
                <a:cs typeface="Courier"/>
              </a:rPr>
              <a:t>&gt;</a:t>
            </a:r>
          </a:p>
          <a:p>
            <a:pPr marL="1200150" lvl="2" indent="-285750">
              <a:buFont typeface="Arial"/>
              <a:buChar char="•"/>
            </a:pP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MyClass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cs typeface="Courier"/>
              </a:rPr>
              <a:t>is implementing a protocol defined in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Class.h</a:t>
            </a:r>
            <a:r>
              <a:rPr lang="en-US" sz="2400" dirty="0" smtClean="0">
                <a:cs typeface="Courier"/>
              </a:rPr>
              <a:t>, and is known as an </a:t>
            </a:r>
            <a:r>
              <a:rPr lang="en-US" sz="2400" dirty="0" err="1">
                <a:solidFill>
                  <a:srgbClr val="6EB8EA"/>
                </a:solidFill>
                <a:latin typeface="Courier"/>
                <a:cs typeface="Courier"/>
              </a:rPr>
              <a:t>A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ClassDelegate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516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983877"/>
          </a:xfrm>
        </p:spPr>
        <p:txBody>
          <a:bodyPr>
            <a:normAutofit/>
          </a:bodyPr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4900"/>
            <a:ext cx="7770813" cy="463550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You can also declare an object as a delegate of some protocol</a:t>
            </a:r>
          </a:p>
          <a:p>
            <a:pPr lvl="1">
              <a:buFont typeface="Arial"/>
              <a:buChar char="•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d &lt;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SomeClassDelegate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&gt;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anObject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;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Can also go in a method as a parameter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-(void)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doSomething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:(id)&lt;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UITableViewDelegate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&gt;object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Might seem confusing for now, but next week I will show you exactly how it works with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UITableView</a:t>
            </a:r>
            <a:endParaRPr lang="en-US" sz="28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548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1108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2240"/>
            <a:ext cx="7770813" cy="5026959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A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is a rectangular area 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It draws things and handles events within itself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sz="2800" dirty="0" err="1" smtClean="0">
                <a:cs typeface="Courier"/>
              </a:rPr>
              <a:t>s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are hierarchical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Can have many sub-views but only one super-view.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Sub-view order matters (for layering)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[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aView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subviews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] </a:t>
            </a:r>
            <a:r>
              <a:rPr lang="en-US" sz="2400" dirty="0" smtClean="0"/>
              <a:t>returns an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NSArray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of a view’s sub-views (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UIViews</a:t>
            </a:r>
            <a:r>
              <a:rPr lang="en-US" sz="2400" dirty="0" smtClean="0">
                <a:solidFill>
                  <a:srgbClr val="6EB8EA"/>
                </a:solidFill>
              </a:rPr>
              <a:t> </a:t>
            </a:r>
            <a:r>
              <a:rPr lang="en-US" sz="2400" dirty="0" smtClean="0"/>
              <a:t>or subclasses thereof)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Objects later in the sub-views array are above those before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2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882277"/>
          </a:xfrm>
        </p:spPr>
        <p:txBody>
          <a:bodyPr/>
          <a:lstStyle/>
          <a:p>
            <a:r>
              <a:rPr lang="en-US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endParaRPr lang="en-US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84940"/>
            <a:ext cx="8255000" cy="526826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Most often (and most easily) created in Interface Builder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Programmatically it can be done using                                        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–(void)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addSubview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:(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UIView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*)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aView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and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–(void)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removeFromSuperview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  <a:sym typeface="Wingdings"/>
              </a:rPr>
              <a:t>;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cs typeface="Courier"/>
              </a:rPr>
              <a:t>You can make views transparent using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UIView’s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alpha </a:t>
            </a:r>
            <a:r>
              <a:rPr lang="en-US" sz="2800" dirty="0" smtClean="0">
                <a:solidFill>
                  <a:srgbClr val="FFFFFF"/>
                </a:solidFill>
                <a:cs typeface="Courier"/>
              </a:rPr>
              <a:t>property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cs typeface="Courier"/>
              </a:rPr>
              <a:t>Range 0.0 to 1.0, where 0.0 is transparent and 1.0 is opaque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FFFFFF"/>
                </a:solidFill>
                <a:cs typeface="Courier"/>
              </a:rPr>
              <a:t>You can also toggle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sz="2800" dirty="0" err="1" smtClean="0">
                <a:solidFill>
                  <a:srgbClr val="FFFFFF"/>
                </a:solidFill>
                <a:cs typeface="Courier"/>
              </a:rPr>
              <a:t>’s</a:t>
            </a:r>
            <a:r>
              <a:rPr lang="en-US" sz="2800" dirty="0" smtClean="0">
                <a:solidFill>
                  <a:srgbClr val="FFFFFF"/>
                </a:solidFill>
                <a:cs typeface="Courier"/>
              </a:rPr>
              <a:t>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hidden</a:t>
            </a:r>
            <a:r>
              <a:rPr lang="en-US" sz="2800" dirty="0" smtClean="0">
                <a:solidFill>
                  <a:srgbClr val="FFFFFF"/>
                </a:solidFill>
                <a:cs typeface="Courier"/>
              </a:rPr>
              <a:t> property (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BOOL</a:t>
            </a:r>
            <a:r>
              <a:rPr lang="en-US" sz="2800" dirty="0" smtClean="0">
                <a:solidFill>
                  <a:srgbClr val="FFFFFF"/>
                </a:solidFill>
                <a:cs typeface="Courier"/>
              </a:rPr>
              <a:t>)</a:t>
            </a:r>
            <a:endParaRPr lang="en-US" sz="2800" dirty="0">
              <a:solidFill>
                <a:srgbClr val="FFFFFF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5616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5977"/>
            <a:ext cx="7770813" cy="86957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UIView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005540"/>
            <a:ext cx="8293100" cy="554766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UIView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memory management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/>
              <a:t>Superviews</a:t>
            </a:r>
            <a:r>
              <a:rPr lang="en-US" sz="2800" dirty="0" smtClean="0"/>
              <a:t> retain their </a:t>
            </a:r>
            <a:r>
              <a:rPr lang="en-US" sz="2800" dirty="0" err="1" smtClean="0"/>
              <a:t>subviews</a:t>
            </a:r>
            <a:endParaRPr lang="en-US" sz="2800" dirty="0" smtClean="0"/>
          </a:p>
          <a:p>
            <a:pPr lvl="1">
              <a:buFont typeface="Arial"/>
              <a:buChar char="•"/>
            </a:pPr>
            <a:r>
              <a:rPr lang="en-US" sz="2800" dirty="0" smtClean="0"/>
              <a:t>If you call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–(void)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removeFromSuperview</a:t>
            </a:r>
            <a:r>
              <a:rPr lang="en-US" sz="2800" dirty="0" smtClean="0"/>
              <a:t>, view will be released. Use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retain</a:t>
            </a:r>
            <a:r>
              <a:rPr lang="en-US" sz="2800" dirty="0" smtClean="0"/>
              <a:t> if you want to reference it later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IBOutlet</a:t>
            </a:r>
            <a:r>
              <a:rPr lang="en-US" sz="2800" dirty="0" err="1" smtClean="0">
                <a:cs typeface="Courier"/>
              </a:rPr>
              <a:t>s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are always retained, so we need to release them in our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r>
              <a:rPr lang="en-US" sz="2800" dirty="0" smtClean="0">
                <a:solidFill>
                  <a:srgbClr val="6EB8EA"/>
                </a:solidFill>
              </a:rPr>
              <a:t> </a:t>
            </a:r>
            <a:r>
              <a:rPr lang="en-US" sz="2800" dirty="0" smtClean="0"/>
              <a:t>methods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How it’s done: use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@property (retain)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@synthesize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Create a private method 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–(void)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releaseOutlets</a:t>
            </a:r>
            <a:endParaRPr lang="en-US" sz="24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3">
              <a:buFont typeface="Arial"/>
              <a:buChar char="•"/>
            </a:pPr>
            <a:r>
              <a:rPr lang="en-US" sz="2400" dirty="0" err="1">
                <a:solidFill>
                  <a:srgbClr val="6EB8EA"/>
                </a:solidFill>
                <a:latin typeface="Courier"/>
                <a:cs typeface="Courier"/>
              </a:rPr>
              <a:t>s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elf.myOutlet</a:t>
            </a:r>
            <a:r>
              <a:rPr lang="en-US" sz="2400" dirty="0" smtClean="0">
                <a:solidFill>
                  <a:srgbClr val="6EB8EA"/>
                </a:solidFill>
                <a:latin typeface="Courier"/>
                <a:cs typeface="Courier"/>
              </a:rPr>
              <a:t> = nil;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cs typeface="Courier"/>
              </a:rPr>
              <a:t>Call this in your </a:t>
            </a:r>
            <a:r>
              <a:rPr lang="en-US" sz="2400" dirty="0" err="1" smtClean="0">
                <a:solidFill>
                  <a:srgbClr val="6EB8EA"/>
                </a:solidFill>
                <a:latin typeface="Courier"/>
                <a:cs typeface="Courier"/>
              </a:rPr>
              <a:t>dealloc</a:t>
            </a:r>
            <a:endParaRPr lang="en-US" sz="2400" dirty="0">
              <a:solidFill>
                <a:srgbClr val="6EB8EA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112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5977"/>
            <a:ext cx="7770813" cy="856877"/>
          </a:xfrm>
        </p:spPr>
        <p:txBody>
          <a:bodyPr/>
          <a:lstStyle/>
          <a:p>
            <a:r>
              <a:rPr lang="en-US" dirty="0" smtClean="0"/>
              <a:t>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992094"/>
            <a:ext cx="8661400" cy="5738906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800" dirty="0" err="1" smtClean="0"/>
              <a:t>UIViews</a:t>
            </a:r>
            <a:r>
              <a:rPr lang="en-US" sz="2800" dirty="0" smtClean="0"/>
              <a:t> are coordinate systems. (0,0) is the upper left corner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Units are NOT pixels, they’re points</a:t>
            </a:r>
          </a:p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CGFloat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Just a 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float</a:t>
            </a:r>
            <a:r>
              <a:rPr lang="en-US" sz="2800" dirty="0" smtClean="0"/>
              <a:t>, but it’s used instead of a float for graphics (CG = 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CoreGraphics</a:t>
            </a:r>
            <a:r>
              <a:rPr lang="en-US" sz="28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CGPoint</a:t>
            </a:r>
            <a:endParaRPr lang="en-US" sz="2800" dirty="0" smtClean="0">
              <a:solidFill>
                <a:srgbClr val="6EB8EA"/>
              </a:solidFill>
              <a:latin typeface="Courier"/>
              <a:cs typeface="Courier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C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with two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CGFloat</a:t>
            </a:r>
            <a:r>
              <a:rPr lang="en-US" sz="2800" dirty="0" err="1" smtClean="0"/>
              <a:t>s</a:t>
            </a:r>
            <a:r>
              <a:rPr lang="en-US" sz="2800" dirty="0" smtClean="0"/>
              <a:t> (</a:t>
            </a:r>
            <a:r>
              <a:rPr lang="en-US" sz="2800" dirty="0" err="1" smtClean="0"/>
              <a:t>x,y</a:t>
            </a:r>
            <a:r>
              <a:rPr lang="en-US" sz="2800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CGPoint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 p = </a:t>
            </a:r>
            <a:r>
              <a:rPr lang="en-US" sz="2800" dirty="0" err="1" smtClean="0">
                <a:solidFill>
                  <a:srgbClr val="6EB8EA"/>
                </a:solidFill>
                <a:latin typeface="Courier"/>
                <a:cs typeface="Courier"/>
              </a:rPr>
              <a:t>CGPointMake</a:t>
            </a:r>
            <a:r>
              <a:rPr lang="en-US" sz="2800" dirty="0" smtClean="0">
                <a:solidFill>
                  <a:srgbClr val="6EB8EA"/>
                </a:solidFill>
                <a:latin typeface="Courier"/>
                <a:cs typeface="Courier"/>
              </a:rPr>
              <a:t>(34.5,22.0);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Note: not a pointer.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1558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355</TotalTime>
  <Words>1075</Words>
  <Application>Microsoft Macintosh PowerPoint</Application>
  <PresentationFormat>On-screen Show (4:3)</PresentationFormat>
  <Paragraphs>125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Story</vt:lpstr>
      <vt:lpstr>iPhone App Development</vt:lpstr>
      <vt:lpstr>Today</vt:lpstr>
      <vt:lpstr>Protocols</vt:lpstr>
      <vt:lpstr>Protocols</vt:lpstr>
      <vt:lpstr>Protocols</vt:lpstr>
      <vt:lpstr>UIView</vt:lpstr>
      <vt:lpstr>UIView</vt:lpstr>
      <vt:lpstr>UIView</vt:lpstr>
      <vt:lpstr>Coordinates</vt:lpstr>
      <vt:lpstr>Coordinates</vt:lpstr>
      <vt:lpstr>UIView</vt:lpstr>
      <vt:lpstr>View Controllers</vt:lpstr>
      <vt:lpstr>View Controllers</vt:lpstr>
      <vt:lpstr>Controllers of Controllers</vt:lpstr>
      <vt:lpstr>UINavigationController</vt:lpstr>
      <vt:lpstr>UINavigationController</vt:lpstr>
      <vt:lpstr>UINavigationController</vt:lpstr>
      <vt:lpstr>Demo: Navigation Controller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App Development</dc:title>
  <dc:creator>Mason Silber</dc:creator>
  <cp:lastModifiedBy>Mason Silber</cp:lastModifiedBy>
  <cp:revision>155</cp:revision>
  <dcterms:created xsi:type="dcterms:W3CDTF">2011-09-11T19:23:48Z</dcterms:created>
  <dcterms:modified xsi:type="dcterms:W3CDTF">2011-09-12T01:19:44Z</dcterms:modified>
</cp:coreProperties>
</file>