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0" d="100"/>
          <a:sy n="260" d="100"/>
        </p:scale>
        <p:origin x="-96" y="-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D4C1-B089-4264-8D8A-2419C21690D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A28C-A11F-4C9D-BBEF-47F219BF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SHA-3 </a:t>
            </a:r>
            <a:br>
              <a:rPr lang="en-US" dirty="0"/>
            </a:br>
            <a:r>
              <a:rPr lang="en-US" sz="1400" dirty="0"/>
              <a:t>version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112" y="5058561"/>
            <a:ext cx="9144000" cy="811635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16 </a:t>
            </a:r>
            <a:r>
              <a:rPr lang="en-US" sz="1200" dirty="0"/>
              <a:t>March 2017</a:t>
            </a:r>
          </a:p>
        </p:txBody>
      </p:sp>
    </p:spTree>
    <p:extLst>
      <p:ext uri="{BB962C8B-B14F-4D97-AF65-F5344CB8AC3E}">
        <p14:creationId xmlns:p14="http://schemas.microsoft.com/office/powerpoint/2010/main" val="29713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6217" y="1612900"/>
            <a:ext cx="4863484" cy="391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SHA3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4586" y="3801212"/>
            <a:ext cx="2858581" cy="1534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>
                <a:solidFill>
                  <a:schemeClr val="tx1"/>
                </a:solidFill>
              </a:rPr>
              <a:t>ready_o</a:t>
            </a:r>
            <a:endParaRPr lang="en-US" sz="1400" b="1" dirty="0">
              <a:solidFill>
                <a:schemeClr val="tx1"/>
              </a:solidFill>
            </a:endParaRPr>
          </a:p>
          <a:p>
            <a:pPr algn="r"/>
            <a:endParaRPr lang="en-US" sz="1400" b="1" dirty="0">
              <a:solidFill>
                <a:schemeClr val="tx1"/>
              </a:solidFill>
            </a:endParaRPr>
          </a:p>
          <a:p>
            <a:pPr algn="r"/>
            <a:r>
              <a:rPr lang="en-US" sz="1400" b="1" dirty="0" err="1">
                <a:solidFill>
                  <a:schemeClr val="tx1"/>
                </a:solidFill>
              </a:rPr>
              <a:t>md_valid_o</a:t>
            </a:r>
            <a:endParaRPr lang="en-US" sz="1400" b="1" dirty="0">
              <a:solidFill>
                <a:schemeClr val="tx1"/>
              </a:solidFill>
            </a:endParaRPr>
          </a:p>
          <a:p>
            <a:pPr algn="r"/>
            <a:endParaRPr lang="en-US" sz="1400" b="1" dirty="0">
              <a:solidFill>
                <a:schemeClr val="tx1"/>
              </a:solidFill>
            </a:endParaRPr>
          </a:p>
          <a:p>
            <a:pPr algn="r"/>
            <a:r>
              <a:rPr lang="en-US" sz="1400" b="1" dirty="0" err="1">
                <a:solidFill>
                  <a:schemeClr val="tx1"/>
                </a:solidFill>
              </a:rPr>
              <a:t>md_data_o</a:t>
            </a:r>
            <a:r>
              <a:rPr lang="en-US" sz="1400" b="1" dirty="0">
                <a:solidFill>
                  <a:schemeClr val="tx1"/>
                </a:solidFill>
              </a:rPr>
              <a:t>[0:255]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1399" y="2021048"/>
            <a:ext cx="2009720" cy="3329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clk_i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reset_i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start_i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squeeze_i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bitlen_i</a:t>
            </a:r>
            <a:r>
              <a:rPr lang="en-US" sz="1400" b="1" dirty="0">
                <a:solidFill>
                  <a:schemeClr val="tx1"/>
                </a:solidFill>
              </a:rPr>
              <a:t>[10:0]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mode_sel_i</a:t>
            </a:r>
            <a:r>
              <a:rPr lang="en-US" sz="1400" b="1" dirty="0">
                <a:solidFill>
                  <a:schemeClr val="tx1"/>
                </a:solidFill>
              </a:rPr>
              <a:t>[2:0]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md_ack_i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data_i</a:t>
            </a:r>
            <a:r>
              <a:rPr lang="en-US" sz="1400" b="1" dirty="0">
                <a:solidFill>
                  <a:schemeClr val="tx1"/>
                </a:solidFill>
              </a:rPr>
              <a:t>[0:1599]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175000" y="2201375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175000" y="2609523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175000" y="3008010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175000" y="3477314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175000" y="4761256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175000" y="3901729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175000" y="4332009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94159" y="3784600"/>
            <a:ext cx="129041" cy="24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94159" y="4183488"/>
            <a:ext cx="129041" cy="24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175000" y="5168464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94159" y="5019943"/>
            <a:ext cx="129041" cy="24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739701" y="4962094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958860" y="4813573"/>
            <a:ext cx="129041" cy="24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743234" y="4558735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8739700" y="4228302"/>
            <a:ext cx="696399" cy="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7916" y="2635472"/>
            <a:ext cx="1879133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register[0:1599]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7743" y="790311"/>
            <a:ext cx="5719890" cy="2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Input Message Stream Left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7742" y="1041982"/>
            <a:ext cx="103044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R-bits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8188" y="1041982"/>
            <a:ext cx="103044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R-bits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8634" y="1041981"/>
            <a:ext cx="103044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9080" y="1041981"/>
            <a:ext cx="103044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R-bits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49526" y="1041980"/>
            <a:ext cx="1030446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R-bits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79972" y="1041980"/>
            <a:ext cx="567661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r-bits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12235" y="3632434"/>
            <a:ext cx="268448" cy="268448"/>
            <a:chOff x="5570290" y="291098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570290" y="291098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0"/>
              <a:endCxn id="13" idx="4"/>
            </p:cNvCxnSpPr>
            <p:nvPr/>
          </p:nvCxnSpPr>
          <p:spPr>
            <a:xfrm>
              <a:off x="6027490" y="291098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2"/>
              <a:endCxn id="13" idx="6"/>
            </p:cNvCxnSpPr>
            <p:nvPr/>
          </p:nvCxnSpPr>
          <p:spPr>
            <a:xfrm>
              <a:off x="5570290" y="336818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cxnSpLocks/>
            <a:stCxn id="26" idx="2"/>
            <a:endCxn id="13" idx="0"/>
          </p:cNvCxnSpPr>
          <p:nvPr/>
        </p:nvCxnSpPr>
        <p:spPr>
          <a:xfrm>
            <a:off x="5742965" y="2969701"/>
            <a:ext cx="3494" cy="66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2"/>
          </p:cNvCxnSpPr>
          <p:nvPr/>
        </p:nvCxnSpPr>
        <p:spPr>
          <a:xfrm>
            <a:off x="3137482" y="3766658"/>
            <a:ext cx="247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4" idx="2"/>
          </p:cNvCxnSpPr>
          <p:nvPr/>
        </p:nvCxnSpPr>
        <p:spPr>
          <a:xfrm>
            <a:off x="3137483" y="2962643"/>
            <a:ext cx="0" cy="80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27743" y="2101443"/>
            <a:ext cx="1030446" cy="38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pad10*1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27742" y="2496004"/>
            <a:ext cx="1030446" cy="47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Endian byte swap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6067512" y="121116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7" idx="2"/>
            <a:endCxn id="25" idx="0"/>
          </p:cNvCxnSpPr>
          <p:nvPr/>
        </p:nvCxnSpPr>
        <p:spPr>
          <a:xfrm>
            <a:off x="5742965" y="1369153"/>
            <a:ext cx="1" cy="73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695470" y="3275372"/>
            <a:ext cx="109537" cy="6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9613" y="3163925"/>
            <a:ext cx="849951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 + C-bits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5114925" y="3723455"/>
            <a:ext cx="61912" cy="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41617" y="3435480"/>
            <a:ext cx="1030446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B-bits</a:t>
            </a:r>
          </a:p>
        </p:txBody>
      </p:sp>
      <p:sp>
        <p:nvSpPr>
          <p:cNvPr id="52" name="Trapezoid 51"/>
          <p:cNvSpPr/>
          <p:nvPr/>
        </p:nvSpPr>
        <p:spPr>
          <a:xfrm rot="10800000">
            <a:off x="5233347" y="4279900"/>
            <a:ext cx="742001" cy="194816"/>
          </a:xfrm>
          <a:prstGeom prst="trapezoid">
            <a:avLst>
              <a:gd name="adj" fmla="val 4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1         0</a:t>
            </a:r>
          </a:p>
        </p:txBody>
      </p:sp>
      <p:cxnSp>
        <p:nvCxnSpPr>
          <p:cNvPr id="54" name="Straight Arrow Connector 53"/>
          <p:cNvCxnSpPr>
            <a:stCxn id="13" idx="4"/>
          </p:cNvCxnSpPr>
          <p:nvPr/>
        </p:nvCxnSpPr>
        <p:spPr>
          <a:xfrm flipH="1">
            <a:off x="5742965" y="3900882"/>
            <a:ext cx="3494" cy="37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53050" y="3766658"/>
            <a:ext cx="6350" cy="5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63017" y="1064549"/>
            <a:ext cx="3301326" cy="103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B-bits: Keccak-p permutation bit width (1600).</a:t>
            </a:r>
          </a:p>
          <a:p>
            <a:r>
              <a:rPr lang="en-US" sz="1200" dirty="0">
                <a:solidFill>
                  <a:schemeClr val="tx1"/>
                </a:solidFill>
              </a:rPr>
              <a:t>R-bits: RATE of sponge function in bits.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r-bits:  remaining bits of message to hash</a:t>
            </a:r>
          </a:p>
          <a:p>
            <a:r>
              <a:rPr lang="en-US" sz="1200" dirty="0">
                <a:solidFill>
                  <a:schemeClr val="tx1"/>
                </a:solidFill>
              </a:rPr>
              <a:t>C-bits: capacity of sponge function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Rnd</a:t>
            </a:r>
            <a:r>
              <a:rPr lang="en-US" sz="1200" dirty="0">
                <a:solidFill>
                  <a:schemeClr val="tx1"/>
                </a:solidFill>
              </a:rPr>
              <a:t>(A): round function of Keccak-p consisting of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5 step mappings (theta, rho, pi, chi, zeta).</a:t>
            </a:r>
          </a:p>
          <a:p>
            <a:r>
              <a:rPr lang="en-US" sz="1200" dirty="0">
                <a:solidFill>
                  <a:schemeClr val="tx1"/>
                </a:solidFill>
              </a:rPr>
              <a:t>RATEBITS:  depends on the </a:t>
            </a:r>
            <a:r>
              <a:rPr lang="en-US" sz="1200" dirty="0" err="1">
                <a:solidFill>
                  <a:schemeClr val="tx1"/>
                </a:solidFill>
              </a:rPr>
              <a:t>mode_sel_i</a:t>
            </a:r>
            <a:r>
              <a:rPr lang="en-US" sz="1200" dirty="0">
                <a:solidFill>
                  <a:schemeClr val="tx1"/>
                </a:solidFill>
              </a:rPr>
              <a:t> value. 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See </a:t>
            </a:r>
            <a:r>
              <a:rPr lang="en-US" sz="1200" dirty="0" err="1">
                <a:solidFill>
                  <a:schemeClr val="tx1"/>
                </a:solidFill>
              </a:rPr>
              <a:t>mode_sel_i</a:t>
            </a:r>
            <a:r>
              <a:rPr lang="en-US" sz="1200" dirty="0">
                <a:solidFill>
                  <a:schemeClr val="tx1"/>
                </a:solidFill>
              </a:rPr>
              <a:t> definition.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76823" y="4839690"/>
            <a:ext cx="1030446" cy="56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Rnd</a:t>
            </a:r>
            <a:r>
              <a:rPr lang="en-US" sz="1400" dirty="0"/>
              <a:t>(A)</a:t>
            </a:r>
          </a:p>
        </p:txBody>
      </p:sp>
      <p:cxnSp>
        <p:nvCxnSpPr>
          <p:cNvPr id="59" name="Straight Arrow Connector 58"/>
          <p:cNvCxnSpPr>
            <a:cxnSpLocks/>
            <a:stCxn id="52" idx="0"/>
          </p:cNvCxnSpPr>
          <p:nvPr/>
        </p:nvCxnSpPr>
        <p:spPr>
          <a:xfrm flipH="1">
            <a:off x="5601727" y="4474716"/>
            <a:ext cx="2620" cy="3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688196" y="1473378"/>
            <a:ext cx="109537" cy="6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886181" y="1365545"/>
            <a:ext cx="1030446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R-bits</a:t>
            </a:r>
          </a:p>
        </p:txBody>
      </p:sp>
      <p:cxnSp>
        <p:nvCxnSpPr>
          <p:cNvPr id="65" name="Connector: Elbow 64"/>
          <p:cNvCxnSpPr>
            <a:stCxn id="58" idx="1"/>
            <a:endCxn id="4" idx="1"/>
          </p:cNvCxnSpPr>
          <p:nvPr/>
        </p:nvCxnSpPr>
        <p:spPr>
          <a:xfrm rot="10800000">
            <a:off x="2197917" y="2799058"/>
            <a:ext cx="2878907" cy="2324110"/>
          </a:xfrm>
          <a:prstGeom prst="bentConnector3">
            <a:avLst>
              <a:gd name="adj1" fmla="val 107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4349379" y="5067331"/>
            <a:ext cx="61912" cy="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876071" y="4779356"/>
            <a:ext cx="1030446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B-bits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122876" y="3634182"/>
            <a:ext cx="2430824" cy="192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335881" y="3835400"/>
            <a:ext cx="1217820" cy="147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mode_sel_i</a:t>
            </a:r>
            <a:r>
              <a:rPr lang="en-US" sz="1200" b="1" dirty="0">
                <a:solidFill>
                  <a:schemeClr val="tx1"/>
                </a:solidFill>
              </a:rPr>
              <a:t>[2:0]</a:t>
            </a: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clk_i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reset_i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start_i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squeeze_i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bitlen_i</a:t>
            </a:r>
            <a:r>
              <a:rPr lang="en-US" sz="1200" b="1" dirty="0">
                <a:solidFill>
                  <a:schemeClr val="tx1"/>
                </a:solidFill>
              </a:rPr>
              <a:t>[10:0]</a:t>
            </a: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md_ack_i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md_valid_o</a:t>
            </a:r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ready_o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7097958" y="121116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8122876" y="121116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9158850" y="121116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10189298" y="1211161"/>
            <a:ext cx="319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97733" y="1841731"/>
            <a:ext cx="2465095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err="1">
                <a:solidFill>
                  <a:schemeClr val="tx1"/>
                </a:solidFill>
              </a:rPr>
              <a:t>data_i</a:t>
            </a:r>
            <a:r>
              <a:rPr lang="en-US" sz="1200" b="1" dirty="0">
                <a:solidFill>
                  <a:schemeClr val="tx1"/>
                </a:solidFill>
              </a:rPr>
              <a:t>[0:1599] </a:t>
            </a:r>
            <a:r>
              <a:rPr lang="en-US" sz="1200" dirty="0">
                <a:solidFill>
                  <a:schemeClr val="tx1"/>
                </a:solidFill>
              </a:rPr>
              <a:t>= R-bits || (C-bits=0)      (concatenated, left-</a:t>
            </a:r>
            <a:r>
              <a:rPr lang="en-US" sz="1200" dirty="0" err="1">
                <a:solidFill>
                  <a:schemeClr val="tx1"/>
                </a:solidFill>
              </a:rPr>
              <a:t>justfified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35621" y="3943350"/>
            <a:ext cx="957579" cy="1275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RATEBITS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start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ena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init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RoundIndex</a:t>
            </a:r>
            <a:r>
              <a:rPr lang="en-US" sz="1200" dirty="0">
                <a:solidFill>
                  <a:schemeClr val="tx1"/>
                </a:solidFill>
              </a:rPr>
              <a:t>[4:0]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H="1" flipV="1">
            <a:off x="4077048" y="2692924"/>
            <a:ext cx="253941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74734" y="2530145"/>
            <a:ext cx="890107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ena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5916594" y="4373461"/>
            <a:ext cx="2206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7741525" y="458301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7741525" y="4758617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6112798" y="5123168"/>
            <a:ext cx="201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7890657" y="5080467"/>
            <a:ext cx="61912" cy="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>
            <a:off x="10566282" y="3759200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 flipH="1">
            <a:off x="10566282" y="3937000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10566282" y="4131816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 flipH="1">
            <a:off x="10566282" y="434454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10566282" y="4504682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92747" y="5181707"/>
            <a:ext cx="257732" cy="176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49955" y="4491917"/>
            <a:ext cx="347052" cy="176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97" name="Straight Connector 96"/>
          <p:cNvCxnSpPr>
            <a:cxnSpLocks/>
          </p:cNvCxnSpPr>
          <p:nvPr/>
        </p:nvCxnSpPr>
        <p:spPr>
          <a:xfrm flipV="1">
            <a:off x="10737879" y="4639022"/>
            <a:ext cx="61912" cy="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H="1">
            <a:off x="10553700" y="4690616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 flipH="1">
            <a:off x="10553700" y="487159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</p:cNvCxnSpPr>
          <p:nvPr/>
        </p:nvCxnSpPr>
        <p:spPr>
          <a:xfrm>
            <a:off x="10553700" y="524624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>
            <a:off x="10553700" y="5417691"/>
            <a:ext cx="381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095052" y="4203700"/>
            <a:ext cx="742422" cy="188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762031" y="3567301"/>
            <a:ext cx="347052" cy="176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6" name="Straight Connector 105"/>
          <p:cNvCxnSpPr>
            <a:cxnSpLocks/>
          </p:cNvCxnSpPr>
          <p:nvPr/>
        </p:nvCxnSpPr>
        <p:spPr>
          <a:xfrm flipV="1">
            <a:off x="10749955" y="3714406"/>
            <a:ext cx="61912" cy="9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862554" y="2165480"/>
            <a:ext cx="2164473" cy="1243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chemeClr val="tx1"/>
                </a:solidFill>
              </a:rPr>
              <a:t>mode_sel_i</a:t>
            </a:r>
            <a:r>
              <a:rPr lang="en-US" sz="1200" u="sng" dirty="0">
                <a:solidFill>
                  <a:schemeClr val="tx1"/>
                </a:solidFill>
              </a:rPr>
              <a:t>[2:0]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0 = shake128 (RATEBITS = 1344)</a:t>
            </a:r>
          </a:p>
          <a:p>
            <a:r>
              <a:rPr lang="en-US" sz="1200" dirty="0">
                <a:solidFill>
                  <a:schemeClr val="tx1"/>
                </a:solidFill>
              </a:rPr>
              <a:t>1 = shake256 (RATEBITS = 1088)</a:t>
            </a:r>
          </a:p>
          <a:p>
            <a:r>
              <a:rPr lang="en-US" sz="1200" dirty="0">
                <a:solidFill>
                  <a:schemeClr val="tx1"/>
                </a:solidFill>
              </a:rPr>
              <a:t>2 = sha3512 (RATEBITS = 576)</a:t>
            </a:r>
          </a:p>
          <a:p>
            <a:r>
              <a:rPr lang="en-US" sz="1200" dirty="0">
                <a:solidFill>
                  <a:schemeClr val="tx1"/>
                </a:solidFill>
              </a:rPr>
              <a:t>3 = sha3384 (RATEBITS = 832)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4 = sha3256 (RATEBITS = 1088)</a:t>
            </a:r>
          </a:p>
          <a:p>
            <a:r>
              <a:rPr lang="en-US" sz="1200" dirty="0">
                <a:solidFill>
                  <a:schemeClr val="tx1"/>
                </a:solidFill>
              </a:rPr>
              <a:t>5 = sha3224 (RATEBITS = 1152)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562225" y="2969702"/>
            <a:ext cx="0" cy="110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7171" y="4058838"/>
            <a:ext cx="1402317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md_data_o</a:t>
            </a:r>
            <a:r>
              <a:rPr lang="en-US" sz="1200" b="1" dirty="0">
                <a:solidFill>
                  <a:schemeClr val="tx1"/>
                </a:solidFill>
              </a:rPr>
              <a:t>[0:255]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063058" y="2760596"/>
            <a:ext cx="890107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cxnSpLocks/>
          </p:cNvCxnSpPr>
          <p:nvPr/>
        </p:nvCxnSpPr>
        <p:spPr>
          <a:xfrm flipH="1" flipV="1">
            <a:off x="4077049" y="2912761"/>
            <a:ext cx="253941" cy="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288633" y="3111014"/>
            <a:ext cx="1221121" cy="289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RATEBITS[10:0]</a:t>
            </a:r>
          </a:p>
        </p:txBody>
      </p:sp>
      <p:cxnSp>
        <p:nvCxnSpPr>
          <p:cNvPr id="121" name="Connector: Elbow 120"/>
          <p:cNvCxnSpPr>
            <a:cxnSpLocks/>
          </p:cNvCxnSpPr>
          <p:nvPr/>
        </p:nvCxnSpPr>
        <p:spPr>
          <a:xfrm rot="10800000">
            <a:off x="6258189" y="2421361"/>
            <a:ext cx="1864686" cy="1449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149486" y="3226989"/>
            <a:ext cx="109537" cy="6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3077"/>
              </p:ext>
            </p:extLst>
          </p:nvPr>
        </p:nvGraphicFramePr>
        <p:xfrm>
          <a:off x="733425" y="619125"/>
          <a:ext cx="10715625" cy="5908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048">
                  <a:extLst>
                    <a:ext uri="{9D8B030D-6E8A-4147-A177-3AD203B41FA5}">
                      <a16:colId xmlns:a16="http://schemas.microsoft.com/office/drawing/2014/main" xmlns="" val="823140955"/>
                    </a:ext>
                  </a:extLst>
                </a:gridCol>
                <a:gridCol w="953670">
                  <a:extLst>
                    <a:ext uri="{9D8B030D-6E8A-4147-A177-3AD203B41FA5}">
                      <a16:colId xmlns:a16="http://schemas.microsoft.com/office/drawing/2014/main" xmlns="" val="2774544083"/>
                    </a:ext>
                  </a:extLst>
                </a:gridCol>
                <a:gridCol w="806385">
                  <a:extLst>
                    <a:ext uri="{9D8B030D-6E8A-4147-A177-3AD203B41FA5}">
                      <a16:colId xmlns:a16="http://schemas.microsoft.com/office/drawing/2014/main" xmlns="" val="1965256735"/>
                    </a:ext>
                  </a:extLst>
                </a:gridCol>
                <a:gridCol w="7885522">
                  <a:extLst>
                    <a:ext uri="{9D8B030D-6E8A-4147-A177-3AD203B41FA5}">
                      <a16:colId xmlns:a16="http://schemas.microsoft.com/office/drawing/2014/main" xmlns="" val="785540124"/>
                    </a:ext>
                  </a:extLst>
                </a:gridCol>
              </a:tblGrid>
              <a:tr h="190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Width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744731972"/>
                  </a:ext>
                </a:extLst>
              </a:tr>
              <a:tr h="190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clk_i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Global system clock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157451412"/>
                  </a:ext>
                </a:extLst>
              </a:tr>
              <a:tr h="190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reset_i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Global asynchronous active high reset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44720136"/>
                  </a:ext>
                </a:extLst>
              </a:tr>
              <a:tr h="133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mode_sel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[2:0]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mode SHA3.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0=shake128 (RATEBITS=1344)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1=shake256 (RATEBITS=1088)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2=sha3512 (RATEBITS=576)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3=sha3384 (RATEBITS=832)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4=sha3256 (RATEBITS=1088)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5=sha3224 (RATEBITS=1152)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850072419"/>
                  </a:ext>
                </a:extLst>
              </a:tr>
              <a:tr h="1281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bitlen_i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[11:0]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 of message on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 to be hashed in bit count.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Messages to be hashed can be an arbitrary long message.  For messages &gt;= RATEBITS which is selected by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, the messages are fed into SHA3.data_i in sections of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=RATEBITS.  Each section is hashed with a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 pulse but no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 until the last section is hashed.  When the last remaining section of the message is reached such that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 &lt; RATEBITS, then the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=remainder of message length and the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 goes active after the last section.  For new messages that are less than the RATEBITS from the beginning, the </a:t>
                      </a:r>
                      <a:r>
                        <a:rPr lang="en-US" sz="1200" dirty="0" err="1">
                          <a:effectLst/>
                        </a:rPr>
                        <a:t>bitlen</a:t>
                      </a:r>
                      <a:r>
                        <a:rPr lang="en-US" sz="1200" dirty="0">
                          <a:effectLst/>
                        </a:rPr>
                        <a:t>=message length.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301074222"/>
                  </a:ext>
                </a:extLst>
              </a:tr>
              <a:tr h="64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1=Start pulse to start SHA3 hashing. After receiving a valid start_i pulse, the ready_o goes low =0.  The start pulse is ignored while ready_o=0 to ensure the current hash sequence is not disturbed.  A start_i pulse is required to hash the next data_i even if the data_i is part of a multi-section message.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090192184"/>
                  </a:ext>
                </a:extLst>
              </a:tr>
              <a:tr h="64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squeeze_i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1=squeeze additional md_data_o from the current data_i without re-issuing the start_i pulse.  After 1 clock cycle of squeeze, md_data_o will  be valid with md_valid_o=1.  The squeeze pulse is ignored while ready_o=0 to ensure the current hash sequence is not disturbed.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779432426"/>
                  </a:ext>
                </a:extLst>
              </a:tr>
              <a:tr h="1121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[0:1599]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Width 1600 matches with the width of the KECCAK-p permutation bits in sha3.  But the actual valid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 used is the size specified by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 starting from the left-most bit position of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; any remaining unused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[x] should be 0.  Data to be hashed must be connected left-justified.  For example, a message[0:23] (with </a:t>
                      </a:r>
                      <a:r>
                        <a:rPr lang="en-US" sz="1200" dirty="0" err="1">
                          <a:effectLst/>
                        </a:rPr>
                        <a:t>bitlen</a:t>
                      </a:r>
                      <a:r>
                        <a:rPr lang="en-US" sz="1200" dirty="0">
                          <a:effectLst/>
                        </a:rPr>
                        <a:t>=24) must be connected to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[0:23] and the rest of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[bitlen:1599]=0.  </a:t>
                      </a:r>
                      <a:r>
                        <a:rPr lang="en-US" sz="1200" dirty="0" err="1">
                          <a:effectLst/>
                        </a:rPr>
                        <a:t>Data_i</a:t>
                      </a:r>
                      <a:r>
                        <a:rPr lang="en-US" sz="1200" dirty="0">
                          <a:effectLst/>
                        </a:rPr>
                        <a:t> must be valid and stable at the time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puse</a:t>
                      </a:r>
                      <a:r>
                        <a:rPr lang="en-US" sz="1200" dirty="0">
                          <a:effectLst/>
                        </a:rPr>
                        <a:t> is received and must hold its value until </a:t>
                      </a:r>
                      <a:r>
                        <a:rPr lang="en-US" sz="1200" dirty="0" err="1">
                          <a:effectLst/>
                        </a:rPr>
                        <a:t>ready_o</a:t>
                      </a:r>
                      <a:r>
                        <a:rPr lang="en-US" sz="1200" dirty="0">
                          <a:effectLst/>
                        </a:rPr>
                        <a:t>=0.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204074478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md_ack_i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Can be used as handshake with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 to throttle data output.  If not used, connect to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xmlns="" val="150376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40119"/>
              </p:ext>
            </p:extLst>
          </p:nvPr>
        </p:nvGraphicFramePr>
        <p:xfrm>
          <a:off x="469784" y="727553"/>
          <a:ext cx="11241248" cy="308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536">
                  <a:extLst>
                    <a:ext uri="{9D8B030D-6E8A-4147-A177-3AD203B41FA5}">
                      <a16:colId xmlns:a16="http://schemas.microsoft.com/office/drawing/2014/main" xmlns="" val="3082578649"/>
                    </a:ext>
                  </a:extLst>
                </a:gridCol>
                <a:gridCol w="1558843">
                  <a:extLst>
                    <a:ext uri="{9D8B030D-6E8A-4147-A177-3AD203B41FA5}">
                      <a16:colId xmlns:a16="http://schemas.microsoft.com/office/drawing/2014/main" xmlns="" val="3707448330"/>
                    </a:ext>
                  </a:extLst>
                </a:gridCol>
                <a:gridCol w="953097">
                  <a:extLst>
                    <a:ext uri="{9D8B030D-6E8A-4147-A177-3AD203B41FA5}">
                      <a16:colId xmlns:a16="http://schemas.microsoft.com/office/drawing/2014/main" xmlns="" val="2419955599"/>
                    </a:ext>
                  </a:extLst>
                </a:gridCol>
                <a:gridCol w="7606772">
                  <a:extLst>
                    <a:ext uri="{9D8B030D-6E8A-4147-A177-3AD203B41FA5}">
                      <a16:colId xmlns:a16="http://schemas.microsoft.com/office/drawing/2014/main" xmlns="" val="1591597430"/>
                    </a:ext>
                  </a:extLst>
                </a:gridCol>
              </a:tblGrid>
              <a:tr h="3080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Width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952801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3491"/>
              </p:ext>
            </p:extLst>
          </p:nvPr>
        </p:nvGraphicFramePr>
        <p:xfrm>
          <a:off x="469783" y="1022147"/>
          <a:ext cx="11241248" cy="5092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536">
                  <a:extLst>
                    <a:ext uri="{9D8B030D-6E8A-4147-A177-3AD203B41FA5}">
                      <a16:colId xmlns:a16="http://schemas.microsoft.com/office/drawing/2014/main" xmlns="" val="3919546192"/>
                    </a:ext>
                  </a:extLst>
                </a:gridCol>
                <a:gridCol w="1558843">
                  <a:extLst>
                    <a:ext uri="{9D8B030D-6E8A-4147-A177-3AD203B41FA5}">
                      <a16:colId xmlns:a16="http://schemas.microsoft.com/office/drawing/2014/main" xmlns="" val="1156352286"/>
                    </a:ext>
                  </a:extLst>
                </a:gridCol>
                <a:gridCol w="953097">
                  <a:extLst>
                    <a:ext uri="{9D8B030D-6E8A-4147-A177-3AD203B41FA5}">
                      <a16:colId xmlns:a16="http://schemas.microsoft.com/office/drawing/2014/main" xmlns="" val="1160500915"/>
                    </a:ext>
                  </a:extLst>
                </a:gridCol>
                <a:gridCol w="7606772">
                  <a:extLst>
                    <a:ext uri="{9D8B030D-6E8A-4147-A177-3AD203B41FA5}">
                      <a16:colId xmlns:a16="http://schemas.microsoft.com/office/drawing/2014/main" xmlns="" val="2513439124"/>
                    </a:ext>
                  </a:extLst>
                </a:gridCol>
              </a:tblGrid>
              <a:tr h="16976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md_valid_o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1=valid Message Digest. Will remain active high until </a:t>
                      </a:r>
                      <a:r>
                        <a:rPr lang="en-US" sz="1200" dirty="0" err="1">
                          <a:effectLst/>
                        </a:rPr>
                        <a:t>md_ack_i</a:t>
                      </a:r>
                      <a:r>
                        <a:rPr lang="en-US" sz="1200" dirty="0">
                          <a:effectLst/>
                        </a:rPr>
                        <a:t>=1 or a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=1 pulse is received.  A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=1 will occur 25 clocks after a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 pulse when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 &lt; RATEBITS as specified by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.  At the time of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 pulse when </a:t>
                      </a:r>
                      <a:r>
                        <a:rPr lang="en-US" sz="1200" dirty="0" err="1">
                          <a:effectLst/>
                        </a:rPr>
                        <a:t>bitlen_i</a:t>
                      </a:r>
                      <a:r>
                        <a:rPr lang="en-US" sz="1200" dirty="0">
                          <a:effectLst/>
                        </a:rPr>
                        <a:t> = RATEBITS which indicates a multi-section message, the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 will not go active =1 after 25 clocks.  The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 will go active only after the last section of the multi-section message when </a:t>
                      </a:r>
                      <a:r>
                        <a:rPr lang="en-US" sz="1200" dirty="0" err="1">
                          <a:effectLst/>
                        </a:rPr>
                        <a:t>bitlen</a:t>
                      </a:r>
                      <a:r>
                        <a:rPr lang="en-US" sz="1200" dirty="0">
                          <a:effectLst/>
                        </a:rPr>
                        <a:t>&lt;RATEBITS.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8372056"/>
                  </a:ext>
                </a:extLst>
              </a:tr>
              <a:tr h="848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ready_o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1=sha3 module is ready for next message.  Can be used as handshake with start_i pulse to help throttle input data_i.  While ready_o=0, the start_i and squeeze_i are ignored.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3750577"/>
                  </a:ext>
                </a:extLst>
              </a:tr>
              <a:tr h="25464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md_data_o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[0:511]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is valid when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=1.  The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will remain valid even after </a:t>
                      </a:r>
                      <a:r>
                        <a:rPr lang="en-US" sz="1200" dirty="0" err="1">
                          <a:effectLst/>
                        </a:rPr>
                        <a:t>md_valid_o</a:t>
                      </a:r>
                      <a:r>
                        <a:rPr lang="en-US" sz="1200" dirty="0">
                          <a:effectLst/>
                        </a:rPr>
                        <a:t>=1 but before a </a:t>
                      </a:r>
                      <a:r>
                        <a:rPr lang="en-US" sz="1200" dirty="0" err="1">
                          <a:effectLst/>
                        </a:rPr>
                        <a:t>start_i</a:t>
                      </a:r>
                      <a:r>
                        <a:rPr lang="en-US" sz="1200" dirty="0">
                          <a:effectLst/>
                        </a:rPr>
                        <a:t> pulse.  Depending on the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, the valid MD data will be left-justified of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as indicated below.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shake128,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[0:127]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shake256,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[0:255]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sha3512,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[0:511]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sha3384,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[0:383]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sha3256,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[0:255]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</a:t>
                      </a:r>
                      <a:r>
                        <a:rPr lang="en-US" sz="1200" dirty="0" err="1">
                          <a:effectLst/>
                        </a:rPr>
                        <a:t>mode_sel</a:t>
                      </a:r>
                      <a:r>
                        <a:rPr lang="en-US" sz="1200" dirty="0">
                          <a:effectLst/>
                        </a:rPr>
                        <a:t> = sha3224, valid MD = </a:t>
                      </a:r>
                      <a:r>
                        <a:rPr lang="en-US" sz="1200" dirty="0" err="1">
                          <a:effectLst/>
                        </a:rPr>
                        <a:t>md_data_o</a:t>
                      </a:r>
                      <a:r>
                        <a:rPr lang="en-US" sz="1200" dirty="0">
                          <a:effectLst/>
                        </a:rPr>
                        <a:t> [0:223]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453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101"/>
            <a:ext cx="12192000" cy="160679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100506" y="2390862"/>
            <a:ext cx="394283" cy="9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5901" y="2088858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Len=512, RATEBITS=1088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7647" y="2088858"/>
            <a:ext cx="48795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Start pulse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663232" y="2239860"/>
            <a:ext cx="343600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4077050" y="2390862"/>
            <a:ext cx="195746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373302" y="2088858"/>
            <a:ext cx="734036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</a:t>
            </a:r>
            <a:endParaRPr lang="en-US" sz="900" dirty="0"/>
          </a:p>
        </p:txBody>
      </p:sp>
      <p:cxnSp>
        <p:nvCxnSpPr>
          <p:cNvPr id="21" name="Straight Arrow Connector 20"/>
          <p:cNvCxnSpPr>
            <a:cxnSpLocks/>
            <a:stCxn id="19" idx="2"/>
          </p:cNvCxnSpPr>
          <p:nvPr/>
        </p:nvCxnSpPr>
        <p:spPr>
          <a:xfrm>
            <a:off x="9740320" y="2390862"/>
            <a:ext cx="687196" cy="118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4396" y="4232399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554748" y="4235971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38237" y="4241247"/>
            <a:ext cx="862670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 clock cycles</a:t>
            </a:r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5184396" y="4358693"/>
            <a:ext cx="225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</p:cNvCxnSpPr>
          <p:nvPr/>
        </p:nvCxnSpPr>
        <p:spPr>
          <a:xfrm flipV="1">
            <a:off x="8300907" y="4347671"/>
            <a:ext cx="2253841" cy="1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053516" y="42563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Case 1:  Len &lt; RATEBITS</a:t>
            </a:r>
            <a:br>
              <a:rPr lang="en-US" dirty="0"/>
            </a:br>
            <a:r>
              <a:rPr lang="en-US" sz="1200" dirty="0"/>
              <a:t>(for SHA3256, RATEBITS = 1088; Len is length of input message to hash)</a:t>
            </a:r>
            <a:br>
              <a:rPr lang="en-US" sz="1200" dirty="0"/>
            </a:br>
            <a:r>
              <a:rPr lang="en-US" sz="1200" dirty="0"/>
              <a:t>Example below, </a:t>
            </a:r>
            <a:r>
              <a:rPr lang="en-US" sz="1200" b="1" dirty="0"/>
              <a:t>Len = </a:t>
            </a:r>
            <a:r>
              <a:rPr lang="en-US" sz="1200" b="1" dirty="0" err="1"/>
              <a:t>bitlen</a:t>
            </a:r>
            <a:r>
              <a:rPr lang="en-US" sz="1200" b="1" dirty="0"/>
              <a:t> = 512; RATEBITS = 1088</a:t>
            </a:r>
            <a:endParaRPr lang="en-US" b="1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809691" y="3914775"/>
            <a:ext cx="197141" cy="59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0159" y="4501051"/>
            <a:ext cx="189034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 &lt; RATEBITS, so</a:t>
            </a:r>
          </a:p>
          <a:p>
            <a:pPr algn="ctr"/>
            <a:r>
              <a:rPr lang="en-US" sz="900" dirty="0" err="1"/>
              <a:t>Bitlen_i</a:t>
            </a:r>
            <a:r>
              <a:rPr lang="en-US" sz="900" dirty="0"/>
              <a:t> = Len = 512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838200" y="4902742"/>
            <a:ext cx="10515600" cy="1821907"/>
          </a:xfrm>
        </p:spPr>
        <p:txBody>
          <a:bodyPr/>
          <a:lstStyle/>
          <a:p>
            <a:r>
              <a:rPr lang="en-US" dirty="0"/>
              <a:t>Since Len of message &lt; RATEBITS  (512 &lt; 1088), </a:t>
            </a:r>
            <a:r>
              <a:rPr lang="en-US" dirty="0" err="1"/>
              <a:t>md_valid_o</a:t>
            </a:r>
            <a:r>
              <a:rPr lang="en-US" dirty="0"/>
              <a:t> is valid after </a:t>
            </a:r>
            <a:r>
              <a:rPr lang="en-US" dirty="0" err="1"/>
              <a:t>start_i</a:t>
            </a:r>
            <a:r>
              <a:rPr lang="en-US" dirty="0"/>
              <a:t> pulse and 25 clock cycles.</a:t>
            </a:r>
          </a:p>
          <a:p>
            <a:r>
              <a:rPr lang="en-US" dirty="0"/>
              <a:t>25 clocks cycles consist of 24 rounds + 1 cycle load.</a:t>
            </a:r>
          </a:p>
        </p:txBody>
      </p:sp>
    </p:spTree>
    <p:extLst>
      <p:ext uri="{BB962C8B-B14F-4D97-AF65-F5344CB8AC3E}">
        <p14:creationId xmlns:p14="http://schemas.microsoft.com/office/powerpoint/2010/main" val="110040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Case 2a:  Len = RATEBITS</a:t>
            </a:r>
            <a:br>
              <a:rPr lang="en-US" dirty="0"/>
            </a:br>
            <a:r>
              <a:rPr lang="en-US" sz="1200" dirty="0"/>
              <a:t>(for SHA3256, RATEBITS = 1088; Len is length of input message to hash)</a:t>
            </a:r>
            <a:br>
              <a:rPr lang="en-US" sz="1200" dirty="0"/>
            </a:br>
            <a:r>
              <a:rPr lang="en-US" sz="1300" dirty="0"/>
              <a:t>Example below, </a:t>
            </a:r>
            <a:r>
              <a:rPr lang="en-US" sz="1300" b="1" dirty="0"/>
              <a:t>Len = 1088; RATEBITS = 1088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0781"/>
            <a:ext cx="12192000" cy="161643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63611" y="2362287"/>
            <a:ext cx="931179" cy="8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5901" y="2060283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Len=1088, RATEBITS=1088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7647" y="2060283"/>
            <a:ext cx="48795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Start pulse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639814" y="2211285"/>
            <a:ext cx="23418" cy="57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077050" y="2362287"/>
            <a:ext cx="195746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183976" y="2164665"/>
            <a:ext cx="734036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md_valid_o</a:t>
            </a:r>
            <a:endParaRPr lang="en-US" sz="900" dirty="0"/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>
            <a:off x="10550994" y="2466669"/>
            <a:ext cx="469431" cy="110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4796" y="4203824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26248" y="4207396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5650" y="4212672"/>
            <a:ext cx="1195257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2x25=50 clock cycles</a:t>
            </a:r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4563612" y="4330118"/>
            <a:ext cx="25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6" idx="3"/>
          </p:cNvCxnSpPr>
          <p:nvPr/>
        </p:nvCxnSpPr>
        <p:spPr>
          <a:xfrm flipV="1">
            <a:off x="8300907" y="4319244"/>
            <a:ext cx="2825341" cy="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272796" y="3909060"/>
            <a:ext cx="290815" cy="5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00906" y="4495713"/>
            <a:ext cx="168531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Bitlen_i</a:t>
            </a:r>
            <a:r>
              <a:rPr lang="en-US" sz="900" dirty="0"/>
              <a:t> = Len-RATEBITS = 0</a:t>
            </a:r>
          </a:p>
        </p:txBody>
      </p:sp>
      <p:cxnSp>
        <p:nvCxnSpPr>
          <p:cNvPr id="23" name="Straight Arrow Connector 22"/>
          <p:cNvCxnSpPr>
            <a:cxnSpLocks/>
            <a:stCxn id="21" idx="0"/>
          </p:cNvCxnSpPr>
          <p:nvPr/>
        </p:nvCxnSpPr>
        <p:spPr>
          <a:xfrm flipH="1" flipV="1">
            <a:off x="8069580" y="3909060"/>
            <a:ext cx="1073983" cy="58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62750" y="2189530"/>
            <a:ext cx="1538156" cy="38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md_valid_o</a:t>
            </a:r>
            <a:r>
              <a:rPr lang="en-US" sz="900" dirty="0"/>
              <a:t> ,</a:t>
            </a:r>
          </a:p>
          <a:p>
            <a:pPr algn="ctr"/>
            <a:r>
              <a:rPr lang="en-US" sz="900" dirty="0"/>
              <a:t>Start pulse for next data of same message</a:t>
            </a:r>
          </a:p>
        </p:txBody>
      </p:sp>
      <p:sp>
        <p:nvSpPr>
          <p:cNvPr id="38" name="Oval 37"/>
          <p:cNvSpPr/>
          <p:nvPr/>
        </p:nvSpPr>
        <p:spPr>
          <a:xfrm>
            <a:off x="7428871" y="3087926"/>
            <a:ext cx="914400" cy="10427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cxnSpLocks/>
            <a:stCxn id="37" idx="2"/>
          </p:cNvCxnSpPr>
          <p:nvPr/>
        </p:nvCxnSpPr>
        <p:spPr>
          <a:xfrm>
            <a:off x="7531828" y="2572632"/>
            <a:ext cx="354243" cy="68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01149" y="4451680"/>
            <a:ext cx="189034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 = RATEBITS, so</a:t>
            </a:r>
          </a:p>
          <a:p>
            <a:pPr algn="ctr"/>
            <a:r>
              <a:rPr lang="en-US" sz="900" dirty="0" err="1"/>
              <a:t>Bitlen_i</a:t>
            </a:r>
            <a:r>
              <a:rPr lang="en-US" sz="900" dirty="0"/>
              <a:t> = Len = 1088 (max)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838200" y="4902742"/>
            <a:ext cx="10515600" cy="1821907"/>
          </a:xfrm>
        </p:spPr>
        <p:txBody>
          <a:bodyPr/>
          <a:lstStyle/>
          <a:p>
            <a:r>
              <a:rPr lang="en-US" dirty="0"/>
              <a:t>Since Len of message = RATEBITS  (1088 = 1088), </a:t>
            </a:r>
            <a:r>
              <a:rPr lang="en-US" dirty="0" err="1"/>
              <a:t>md_valid_o</a:t>
            </a:r>
            <a:r>
              <a:rPr lang="en-US" dirty="0"/>
              <a:t> is valid after </a:t>
            </a:r>
            <a:r>
              <a:rPr lang="en-US" dirty="0" err="1"/>
              <a:t>start_i</a:t>
            </a:r>
            <a:r>
              <a:rPr lang="en-US" dirty="0"/>
              <a:t> pulse and 50 clock cycles.</a:t>
            </a:r>
          </a:p>
          <a:p>
            <a:r>
              <a:rPr lang="en-US" dirty="0"/>
              <a:t>50 clocks cycles consist of 2x of (24 rounds + 1 cycle load).</a:t>
            </a:r>
          </a:p>
        </p:txBody>
      </p:sp>
    </p:spTree>
    <p:extLst>
      <p:ext uri="{BB962C8B-B14F-4D97-AF65-F5344CB8AC3E}">
        <p14:creationId xmlns:p14="http://schemas.microsoft.com/office/powerpoint/2010/main" val="326056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7578"/>
            <a:ext cx="12192000" cy="166284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Case 2b:  Len &gt; RATEBITS</a:t>
            </a:r>
            <a:br>
              <a:rPr lang="en-US" dirty="0"/>
            </a:br>
            <a:r>
              <a:rPr lang="en-US" sz="1200" dirty="0"/>
              <a:t>(for SHA3256, RATEBITS = 1088; Len is length of input message to hash)</a:t>
            </a:r>
            <a:br>
              <a:rPr lang="en-US" sz="1200" dirty="0"/>
            </a:br>
            <a:r>
              <a:rPr lang="en-US" sz="1300" dirty="0"/>
              <a:t>Example below, </a:t>
            </a:r>
            <a:r>
              <a:rPr lang="en-US" sz="1300" b="1" dirty="0"/>
              <a:t>Len = 2184; RATEBITS = 1088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63611" y="2362287"/>
            <a:ext cx="931179" cy="8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5901" y="2060283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Len=2184, RATEBITS=1088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7647" y="2060283"/>
            <a:ext cx="48795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Start pulse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639814" y="2211285"/>
            <a:ext cx="23418" cy="57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077050" y="2362287"/>
            <a:ext cx="195746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45813" y="2164665"/>
            <a:ext cx="734036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md_valid_o</a:t>
            </a:r>
            <a:endParaRPr lang="en-US" sz="900" dirty="0"/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>
            <a:off x="10012831" y="2466669"/>
            <a:ext cx="469431" cy="110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03374" y="4251454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35706" y="4250263"/>
            <a:ext cx="0" cy="23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64091" y="4212672"/>
            <a:ext cx="1336816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3x25=75 clock cycles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4603374" y="4330118"/>
            <a:ext cx="241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6" idx="3"/>
          </p:cNvCxnSpPr>
          <p:nvPr/>
        </p:nvCxnSpPr>
        <p:spPr>
          <a:xfrm flipV="1">
            <a:off x="8300907" y="4322174"/>
            <a:ext cx="2243268" cy="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99006" y="4296562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Len&gt;RATEBITS, so </a:t>
            </a:r>
            <a:r>
              <a:rPr lang="en-US" sz="900" dirty="0" err="1"/>
              <a:t>Bitlen_i</a:t>
            </a:r>
            <a:r>
              <a:rPr lang="en-US" sz="900" dirty="0"/>
              <a:t> = 1088</a:t>
            </a:r>
          </a:p>
        </p:txBody>
      </p:sp>
      <p:cxnSp>
        <p:nvCxnSpPr>
          <p:cNvPr id="20" name="Straight Arrow Connector 19"/>
          <p:cNvCxnSpPr>
            <a:cxnSpLocks/>
            <a:stCxn id="19" idx="3"/>
          </p:cNvCxnSpPr>
          <p:nvPr/>
        </p:nvCxnSpPr>
        <p:spPr>
          <a:xfrm flipV="1">
            <a:off x="4272796" y="3909060"/>
            <a:ext cx="290815" cy="5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8620384" y="3909060"/>
            <a:ext cx="523180" cy="5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62750" y="2189530"/>
            <a:ext cx="1538156" cy="38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md_valid_o</a:t>
            </a:r>
            <a:r>
              <a:rPr lang="en-US" sz="900" dirty="0"/>
              <a:t> ,</a:t>
            </a:r>
          </a:p>
          <a:p>
            <a:pPr algn="ctr"/>
            <a:r>
              <a:rPr lang="en-US" sz="900" dirty="0"/>
              <a:t>Start pulse for next data of same message</a:t>
            </a:r>
          </a:p>
        </p:txBody>
      </p:sp>
      <p:sp>
        <p:nvSpPr>
          <p:cNvPr id="38" name="Oval 37"/>
          <p:cNvSpPr/>
          <p:nvPr/>
        </p:nvSpPr>
        <p:spPr>
          <a:xfrm>
            <a:off x="6104608" y="3018892"/>
            <a:ext cx="914400" cy="10427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cxnSpLocks/>
            <a:stCxn id="37" idx="2"/>
          </p:cNvCxnSpPr>
          <p:nvPr/>
        </p:nvCxnSpPr>
        <p:spPr>
          <a:xfrm>
            <a:off x="7531828" y="2572632"/>
            <a:ext cx="1074743" cy="68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112376" y="3035571"/>
            <a:ext cx="914400" cy="10427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7" idx="2"/>
          </p:cNvCxnSpPr>
          <p:nvPr/>
        </p:nvCxnSpPr>
        <p:spPr>
          <a:xfrm flipH="1">
            <a:off x="6588158" y="2572632"/>
            <a:ext cx="943670" cy="68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7647" y="4508292"/>
            <a:ext cx="224664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Len 2184 – 1088 = 1096 (&gt; RATEBITS), so</a:t>
            </a:r>
          </a:p>
          <a:p>
            <a:pPr algn="ctr"/>
            <a:r>
              <a:rPr lang="en-US" sz="900" dirty="0" err="1"/>
              <a:t>Bitlen_i</a:t>
            </a:r>
            <a:r>
              <a:rPr lang="en-US" sz="900" dirty="0"/>
              <a:t> = 1088 again</a:t>
            </a:r>
          </a:p>
        </p:txBody>
      </p:sp>
      <p:cxnSp>
        <p:nvCxnSpPr>
          <p:cNvPr id="28" name="Straight Arrow Connector 27"/>
          <p:cNvCxnSpPr>
            <a:cxnSpLocks/>
            <a:stCxn id="30" idx="0"/>
          </p:cNvCxnSpPr>
          <p:nvPr/>
        </p:nvCxnSpPr>
        <p:spPr>
          <a:xfrm flipV="1">
            <a:off x="6420971" y="3909032"/>
            <a:ext cx="178150" cy="59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194784" y="4510002"/>
            <a:ext cx="189034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1096 – 1088 = 8 (&lt; RATEBITS), so</a:t>
            </a:r>
          </a:p>
          <a:p>
            <a:pPr algn="ctr"/>
            <a:r>
              <a:rPr lang="en-US" sz="900" dirty="0" err="1"/>
              <a:t>Bitlen_i</a:t>
            </a:r>
            <a:r>
              <a:rPr lang="en-US" sz="900" dirty="0"/>
              <a:t> = 8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38200" y="4902742"/>
            <a:ext cx="10515600" cy="1821907"/>
          </a:xfrm>
        </p:spPr>
        <p:txBody>
          <a:bodyPr/>
          <a:lstStyle/>
          <a:p>
            <a:r>
              <a:rPr lang="en-US" dirty="0"/>
              <a:t>Since Len of message &gt; RATEBITS  (2184 &gt; 1088), </a:t>
            </a:r>
            <a:r>
              <a:rPr lang="en-US" dirty="0" err="1"/>
              <a:t>md_valid_o</a:t>
            </a:r>
            <a:r>
              <a:rPr lang="en-US" dirty="0"/>
              <a:t> is valid after </a:t>
            </a:r>
            <a:r>
              <a:rPr lang="en-US" dirty="0" err="1"/>
              <a:t>start_i</a:t>
            </a:r>
            <a:r>
              <a:rPr lang="en-US" dirty="0"/>
              <a:t> pulse and 75 (3x25) clock cycles.</a:t>
            </a:r>
          </a:p>
          <a:p>
            <a:r>
              <a:rPr lang="en-US" dirty="0"/>
              <a:t>3x25 clocks cycles consist of </a:t>
            </a:r>
            <a:r>
              <a:rPr lang="en-US" dirty="0" err="1"/>
              <a:t>RoundUp</a:t>
            </a:r>
            <a:r>
              <a:rPr lang="en-US" dirty="0"/>
              <a:t>(Len/RATEBITS) x (24 rounds + 1 cycle load). 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RoundUp</a:t>
            </a:r>
            <a:r>
              <a:rPr lang="en-US" dirty="0"/>
              <a:t>(2184/1088)=3.    x 25clocks).</a:t>
            </a:r>
          </a:p>
        </p:txBody>
      </p:sp>
    </p:spTree>
    <p:extLst>
      <p:ext uri="{BB962C8B-B14F-4D97-AF65-F5344CB8AC3E}">
        <p14:creationId xmlns:p14="http://schemas.microsoft.com/office/powerpoint/2010/main" val="58306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874"/>
            <a:ext cx="12192000" cy="1686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00851"/>
            <a:ext cx="10515600" cy="1325563"/>
          </a:xfrm>
        </p:spPr>
        <p:txBody>
          <a:bodyPr/>
          <a:lstStyle/>
          <a:p>
            <a:r>
              <a:rPr lang="en-US" dirty="0"/>
              <a:t>Squeeze additional </a:t>
            </a:r>
            <a:r>
              <a:rPr lang="en-US" dirty="0" err="1"/>
              <a:t>md_data_o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(without </a:t>
            </a:r>
            <a:r>
              <a:rPr lang="en-US" sz="1600" dirty="0" err="1"/>
              <a:t>start_i</a:t>
            </a:r>
            <a:r>
              <a:rPr lang="en-US" sz="1600" dirty="0"/>
              <a:t> pulse)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1476" y="1632180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squeeze_i</a:t>
            </a:r>
            <a:r>
              <a:rPr lang="en-US" sz="900" dirty="0"/>
              <a:t>=1</a:t>
            </a:r>
          </a:p>
        </p:txBody>
      </p:sp>
      <p:cxnSp>
        <p:nvCxnSpPr>
          <p:cNvPr id="7" name="Straight Arrow Connector 6"/>
          <p:cNvCxnSpPr>
            <a:cxnSpLocks/>
            <a:stCxn id="6" idx="2"/>
          </p:cNvCxnSpPr>
          <p:nvPr/>
        </p:nvCxnSpPr>
        <p:spPr>
          <a:xfrm>
            <a:off x="6968371" y="1934184"/>
            <a:ext cx="451604" cy="9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31651" y="1588314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md_valid_o</a:t>
            </a:r>
            <a:r>
              <a:rPr lang="en-US" sz="900" dirty="0"/>
              <a:t>=1</a:t>
            </a:r>
          </a:p>
          <a:p>
            <a:pPr algn="ctr"/>
            <a:r>
              <a:rPr lang="en-US" sz="900" dirty="0"/>
              <a:t>(from squeeze)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368546" y="1890318"/>
            <a:ext cx="80129" cy="126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44245" y="4360089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md_data_o</a:t>
            </a:r>
            <a:r>
              <a:rPr lang="en-US" sz="900" dirty="0"/>
              <a:t> valid</a:t>
            </a:r>
          </a:p>
        </p:txBody>
      </p:sp>
      <p:cxnSp>
        <p:nvCxnSpPr>
          <p:cNvPr id="20" name="Straight Arrow Connector 19"/>
          <p:cNvCxnSpPr>
            <a:cxnSpLocks/>
            <a:stCxn id="18" idx="0"/>
          </p:cNvCxnSpPr>
          <p:nvPr/>
        </p:nvCxnSpPr>
        <p:spPr>
          <a:xfrm flipH="1" flipV="1">
            <a:off x="7505266" y="3705225"/>
            <a:ext cx="1675874" cy="6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81140" y="1632180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squeeze_i</a:t>
            </a:r>
            <a:r>
              <a:rPr lang="en-US" sz="900" dirty="0"/>
              <a:t>=1</a:t>
            </a:r>
          </a:p>
        </p:txBody>
      </p:sp>
      <p:cxnSp>
        <p:nvCxnSpPr>
          <p:cNvPr id="24" name="Straight Arrow Connector 23"/>
          <p:cNvCxnSpPr>
            <a:cxnSpLocks/>
            <a:stCxn id="23" idx="2"/>
          </p:cNvCxnSpPr>
          <p:nvPr/>
        </p:nvCxnSpPr>
        <p:spPr>
          <a:xfrm>
            <a:off x="9718035" y="1934184"/>
            <a:ext cx="451604" cy="98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81315" y="1588314"/>
            <a:ext cx="107379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md_valid_o</a:t>
            </a:r>
            <a:r>
              <a:rPr lang="en-US" sz="900" dirty="0"/>
              <a:t>=1</a:t>
            </a:r>
          </a:p>
          <a:p>
            <a:pPr algn="ctr"/>
            <a:r>
              <a:rPr lang="en-US" sz="900" dirty="0"/>
              <a:t>(from squeeze)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11118210" y="1890318"/>
            <a:ext cx="80129" cy="126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31301" y="1382429"/>
            <a:ext cx="1073790" cy="50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md_valid_o</a:t>
            </a:r>
            <a:r>
              <a:rPr lang="en-US" sz="900" dirty="0"/>
              <a:t>=1</a:t>
            </a:r>
          </a:p>
          <a:p>
            <a:pPr algn="ctr"/>
            <a:r>
              <a:rPr lang="en-US" sz="900" dirty="0"/>
              <a:t>From data case Len=2176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568196" y="1890318"/>
            <a:ext cx="80129" cy="126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</p:cNvCxnSpPr>
          <p:nvPr/>
        </p:nvCxnSpPr>
        <p:spPr>
          <a:xfrm flipV="1">
            <a:off x="9181140" y="3705225"/>
            <a:ext cx="2096460" cy="6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838200" y="4902742"/>
            <a:ext cx="10515600" cy="18219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Squeeze_i</a:t>
            </a:r>
            <a:r>
              <a:rPr lang="en-US" dirty="0"/>
              <a:t> is only valid while </a:t>
            </a:r>
            <a:r>
              <a:rPr lang="en-US" dirty="0" err="1"/>
              <a:t>ready_o</a:t>
            </a:r>
            <a:r>
              <a:rPr lang="en-US" dirty="0"/>
              <a:t>=1.</a:t>
            </a:r>
          </a:p>
          <a:p>
            <a:r>
              <a:rPr lang="en-US" dirty="0" err="1"/>
              <a:t>Squeeze_i</a:t>
            </a:r>
            <a:r>
              <a:rPr lang="en-US" dirty="0"/>
              <a:t> should only be used after the first message has been hashed.</a:t>
            </a:r>
          </a:p>
          <a:p>
            <a:r>
              <a:rPr lang="en-US" dirty="0" err="1"/>
              <a:t>md_valid_o</a:t>
            </a:r>
            <a:r>
              <a:rPr lang="en-US" dirty="0"/>
              <a:t>=1 on next clock cycle after a valid </a:t>
            </a:r>
            <a:r>
              <a:rPr lang="en-US" dirty="0" err="1"/>
              <a:t>squeeze_i</a:t>
            </a:r>
            <a:r>
              <a:rPr lang="en-US" dirty="0"/>
              <a:t>.</a:t>
            </a:r>
          </a:p>
          <a:p>
            <a:r>
              <a:rPr lang="en-US" dirty="0"/>
              <a:t>Does not require a </a:t>
            </a:r>
            <a:r>
              <a:rPr lang="en-US" dirty="0" err="1"/>
              <a:t>start_i</a:t>
            </a:r>
            <a:r>
              <a:rPr lang="en-US" dirty="0"/>
              <a:t> pulse.</a:t>
            </a:r>
          </a:p>
        </p:txBody>
      </p:sp>
    </p:spTree>
    <p:extLst>
      <p:ext uri="{BB962C8B-B14F-4D97-AF65-F5344CB8AC3E}">
        <p14:creationId xmlns:p14="http://schemas.microsoft.com/office/powerpoint/2010/main" val="13152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1418</Words>
  <Application>Microsoft Macintosh PowerPoint</Application>
  <PresentationFormat>Custom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SHA-3  version 1.0</vt:lpstr>
      <vt:lpstr>PowerPoint Presentation</vt:lpstr>
      <vt:lpstr>PowerPoint Presentation</vt:lpstr>
      <vt:lpstr>PowerPoint Presentation</vt:lpstr>
      <vt:lpstr>PowerPoint Presentation</vt:lpstr>
      <vt:lpstr>Case 1:  Len &lt; RATEBITS (for SHA3256, RATEBITS = 1088; Len is length of input message to hash) Example below, Len = bitlen = 512; RATEBITS = 1088</vt:lpstr>
      <vt:lpstr>Case 2a:  Len = RATEBITS (for SHA3256, RATEBITS = 1088; Len is length of input message to hash) Example below, Len = 1088; RATEBITS = 1088</vt:lpstr>
      <vt:lpstr>Case 2b:  Len &gt; RATEBITS (for SHA3256, RATEBITS = 1088; Len is length of input message to hash) Example below, Len = 2184; RATEBITS = 1088</vt:lpstr>
      <vt:lpstr>Squeeze additional md_data_o (without start_i pulse)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</dc:creator>
  <cp:lastModifiedBy>Andy Oldewurtel-Ilioff</cp:lastModifiedBy>
  <cp:revision>35</cp:revision>
  <dcterms:created xsi:type="dcterms:W3CDTF">2017-03-15T23:28:42Z</dcterms:created>
  <dcterms:modified xsi:type="dcterms:W3CDTF">2018-05-23T15:11:20Z</dcterms:modified>
</cp:coreProperties>
</file>