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88" r:id="rId5"/>
    <p:sldId id="289" r:id="rId6"/>
    <p:sldId id="340" r:id="rId7"/>
    <p:sldId id="292" r:id="rId8"/>
    <p:sldId id="312" r:id="rId9"/>
    <p:sldId id="310" r:id="rId10"/>
    <p:sldId id="314" r:id="rId11"/>
    <p:sldId id="315" r:id="rId12"/>
    <p:sldId id="317" r:id="rId13"/>
    <p:sldId id="316" r:id="rId14"/>
    <p:sldId id="318" r:id="rId15"/>
    <p:sldId id="319" r:id="rId16"/>
    <p:sldId id="320" r:id="rId17"/>
    <p:sldId id="296" r:id="rId18"/>
    <p:sldId id="328" r:id="rId19"/>
    <p:sldId id="324" r:id="rId20"/>
    <p:sldId id="327" r:id="rId21"/>
    <p:sldId id="329" r:id="rId22"/>
    <p:sldId id="330" r:id="rId23"/>
    <p:sldId id="326" r:id="rId24"/>
    <p:sldId id="332" r:id="rId25"/>
    <p:sldId id="331" r:id="rId26"/>
    <p:sldId id="333" r:id="rId27"/>
    <p:sldId id="294" r:id="rId28"/>
    <p:sldId id="295" r:id="rId29"/>
    <p:sldId id="334" r:id="rId30"/>
    <p:sldId id="335" r:id="rId31"/>
    <p:sldId id="336" r:id="rId32"/>
    <p:sldId id="339" r:id="rId33"/>
    <p:sldId id="307" r:id="rId34"/>
    <p:sldId id="308" r:id="rId35"/>
    <p:sldId id="34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shm" initials="k" lastIdx="1" clrIdx="0">
    <p:extLst>
      <p:ext uri="{19B8F6BF-5375-455C-9EA6-DF929625EA0E}">
        <p15:presenceInfo xmlns="" xmlns:p15="http://schemas.microsoft.com/office/powerpoint/2012/main" userId="kash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58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370E0-0F0D-4E56-8A63-D2172E2F0F55}" type="datetimeFigureOut">
              <a:rPr lang="en-IN" smtClean="0"/>
              <a:pPr/>
              <a:t>12-09-2022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97505-7922-41B7-A3FA-EC73552CFBF3}" type="slidenum">
              <a:rPr lang="en-IN" smtClean="0"/>
              <a:pPr/>
              <a:t>‹#›</a:t>
            </a:fld>
            <a:endParaRPr lang="en-IN"/>
          </a:p>
        </p:txBody>
      </p:sp>
    </p:spTree>
    <p:extLst>
      <p:ext uri="{BB962C8B-B14F-4D97-AF65-F5344CB8AC3E}">
        <p14:creationId xmlns="" xmlns:p14="http://schemas.microsoft.com/office/powerpoint/2010/main" val="195985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F97505-7922-41B7-A3FA-EC73552CFBF3}" type="slidenum">
              <a:rPr lang="en-IN" smtClean="0"/>
              <a:pPr/>
              <a:t>7</a:t>
            </a:fld>
            <a:endParaRPr lang="en-IN"/>
          </a:p>
        </p:txBody>
      </p:sp>
    </p:spTree>
    <p:extLst>
      <p:ext uri="{BB962C8B-B14F-4D97-AF65-F5344CB8AC3E}">
        <p14:creationId xmlns="" xmlns:p14="http://schemas.microsoft.com/office/powerpoint/2010/main" val="44940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F97505-7922-41B7-A3FA-EC73552CFBF3}" type="slidenum">
              <a:rPr lang="en-IN" smtClean="0"/>
              <a:pPr/>
              <a:t>8</a:t>
            </a:fld>
            <a:endParaRPr lang="en-IN"/>
          </a:p>
        </p:txBody>
      </p:sp>
    </p:spTree>
    <p:extLst>
      <p:ext uri="{BB962C8B-B14F-4D97-AF65-F5344CB8AC3E}">
        <p14:creationId xmlns="" xmlns:p14="http://schemas.microsoft.com/office/powerpoint/2010/main" val="44940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F97505-7922-41B7-A3FA-EC73552CFBF3}" type="slidenum">
              <a:rPr lang="en-IN" smtClean="0"/>
              <a:pPr/>
              <a:t>9</a:t>
            </a:fld>
            <a:endParaRPr lang="en-IN"/>
          </a:p>
        </p:txBody>
      </p:sp>
    </p:spTree>
    <p:extLst>
      <p:ext uri="{BB962C8B-B14F-4D97-AF65-F5344CB8AC3E}">
        <p14:creationId xmlns="" xmlns:p14="http://schemas.microsoft.com/office/powerpoint/2010/main" val="44940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44236-CBB8-4AA4-B2E2-2EED3CEDD4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CF6360C5-9892-4E40-B5CA-BECD06712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38A6C16-44ED-4E89-8942-E58D1418C0A9}"/>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5" name="Footer Placeholder 4">
            <a:extLst>
              <a:ext uri="{FF2B5EF4-FFF2-40B4-BE49-F238E27FC236}">
                <a16:creationId xmlns="" xmlns:a16="http://schemas.microsoft.com/office/drawing/2014/main" id="{9594D7D5-12B8-4D1A-9237-4E3E9E86D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C41E642-D979-43AC-AF35-0D3429E4F8A7}"/>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32299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0509AA-F2F4-4DA9-8E7F-63BB560531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696816E-A11A-47EC-A615-5311CAE3E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932B6AC-CDB3-4926-AE73-53A298C1839A}"/>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5" name="Footer Placeholder 4">
            <a:extLst>
              <a:ext uri="{FF2B5EF4-FFF2-40B4-BE49-F238E27FC236}">
                <a16:creationId xmlns="" xmlns:a16="http://schemas.microsoft.com/office/drawing/2014/main" id="{E749A5D6-E05B-4D8C-AB77-F2698B4B5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16A63AA-9D7A-4EDB-9F0A-6BDB532D7A02}"/>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178881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C1E0F4C-54BC-47C7-87E9-836EABF0D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41B91D9-3E8B-4FAC-9F66-253686EAD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3543CF3-0C2A-4438-8387-AB079B7321F6}"/>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5" name="Footer Placeholder 4">
            <a:extLst>
              <a:ext uri="{FF2B5EF4-FFF2-40B4-BE49-F238E27FC236}">
                <a16:creationId xmlns="" xmlns:a16="http://schemas.microsoft.com/office/drawing/2014/main" id="{F9D2C847-BB9C-4EAF-B6C9-3B991B188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20E0D47-949C-4D60-B3C2-3FEF402CE654}"/>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189858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7E2B6-399A-436B-9A57-DEDB40C388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8E12B45-579B-463C-86CA-3504ECFF9F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52BA24E-BDFC-4E9A-932E-E008B1F6C04C}"/>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5" name="Footer Placeholder 4">
            <a:extLst>
              <a:ext uri="{FF2B5EF4-FFF2-40B4-BE49-F238E27FC236}">
                <a16:creationId xmlns="" xmlns:a16="http://schemas.microsoft.com/office/drawing/2014/main" id="{26CB6A29-C907-425D-9B0B-C4F64D0FE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4F8B686-E34F-4283-8095-4C03AEE2F70C}"/>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337244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367560-5FD4-4EB7-9C57-98CC155175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D60C64E-8F9E-4BFD-9647-F38797A60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4D4C671-6029-482D-83A8-02B751C0FD7F}"/>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5" name="Footer Placeholder 4">
            <a:extLst>
              <a:ext uri="{FF2B5EF4-FFF2-40B4-BE49-F238E27FC236}">
                <a16:creationId xmlns="" xmlns:a16="http://schemas.microsoft.com/office/drawing/2014/main" id="{EF2018D2-C7AE-413F-AA1A-AE2BD25C1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0C28918-A5FC-4C5D-9EC1-8A946A92539D}"/>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7789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C6EA49-8782-4931-8EBE-CAFA129C2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4FD3F8B-64E3-49CE-95EB-C2D536A33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F77875D-2D52-4ED5-8873-5F68A3937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615BCD0-FCFB-4852-B77E-E8F70BAC9EBB}"/>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6" name="Footer Placeholder 5">
            <a:extLst>
              <a:ext uri="{FF2B5EF4-FFF2-40B4-BE49-F238E27FC236}">
                <a16:creationId xmlns="" xmlns:a16="http://schemas.microsoft.com/office/drawing/2014/main" id="{138CA093-7374-41ED-BC61-D67CE5E3FD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4821B51-4F79-42E1-8845-E6F1054A0606}"/>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26982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5E4E6E-4FF1-4B23-A449-97B160094C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5735A43-CF3E-4C48-A4E7-D733DD7CD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7F63C6B-9D80-4904-B479-3FC710C6E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BA6737C-7C5B-4ABA-B7B3-84BBE2BBF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28AB286-23BA-4930-B380-AE6B909AE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C061648-1626-4068-8F57-A573299EFB9A}"/>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8" name="Footer Placeholder 7">
            <a:extLst>
              <a:ext uri="{FF2B5EF4-FFF2-40B4-BE49-F238E27FC236}">
                <a16:creationId xmlns="" xmlns:a16="http://schemas.microsoft.com/office/drawing/2014/main" id="{E6116786-FA74-4196-A1CC-67AE2810CD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5023D0A-B4B5-4EE7-A609-6BD3511C9AC5}"/>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49481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AD5970-DEB2-4948-93E9-2C4CA8A2BD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D671AD02-DBAE-42F0-8A20-BB29E9F0308F}"/>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4" name="Footer Placeholder 3">
            <a:extLst>
              <a:ext uri="{FF2B5EF4-FFF2-40B4-BE49-F238E27FC236}">
                <a16:creationId xmlns="" xmlns:a16="http://schemas.microsoft.com/office/drawing/2014/main" id="{C87293D7-4563-40D3-A02A-9ED2D0885C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4D7CD92-86EE-44E2-8295-82E288B381F0}"/>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149489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11FE0A0-59F5-4E2D-9E7C-41CFA4121B18}"/>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3" name="Footer Placeholder 2">
            <a:extLst>
              <a:ext uri="{FF2B5EF4-FFF2-40B4-BE49-F238E27FC236}">
                <a16:creationId xmlns="" xmlns:a16="http://schemas.microsoft.com/office/drawing/2014/main" id="{3C925846-37D1-45FC-BC77-77A3ECA0F9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1E209EF-EEFF-4721-B8E8-F4FBB981AAC0}"/>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343899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1179BD-0945-4069-82A2-D504D84F4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16A2BA5-1D02-4B22-AEBA-F1D0DBC45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1D8C684-D455-4C3D-96E6-DDBAC4D7E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8170966-192C-40E5-BB39-AFB90ADD7137}"/>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6" name="Footer Placeholder 5">
            <a:extLst>
              <a:ext uri="{FF2B5EF4-FFF2-40B4-BE49-F238E27FC236}">
                <a16:creationId xmlns="" xmlns:a16="http://schemas.microsoft.com/office/drawing/2014/main" id="{2ED8DF5E-DD78-4D62-B422-E17175A42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F63BF73-2AAA-416C-915B-D2648E5833E8}"/>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211672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1FA716-C6F8-477D-A08E-3D0A5A455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A910541-5A71-4350-ACA2-83E264791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AAE961C-735A-4ADB-BA4B-6442B03E4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9F2F37E-24DB-4E7E-AA7A-B015DEAD88D4}"/>
              </a:ext>
            </a:extLst>
          </p:cNvPr>
          <p:cNvSpPr>
            <a:spLocks noGrp="1"/>
          </p:cNvSpPr>
          <p:nvPr>
            <p:ph type="dt" sz="half" idx="10"/>
          </p:nvPr>
        </p:nvSpPr>
        <p:spPr/>
        <p:txBody>
          <a:bodyPr/>
          <a:lstStyle/>
          <a:p>
            <a:fld id="{C3FB4E11-E6D7-4389-89B4-1A3ECD6AD02F}" type="datetimeFigureOut">
              <a:rPr lang="en-IN" smtClean="0"/>
              <a:pPr/>
              <a:t>12-09-2022</a:t>
            </a:fld>
            <a:endParaRPr lang="en-IN"/>
          </a:p>
        </p:txBody>
      </p:sp>
      <p:sp>
        <p:nvSpPr>
          <p:cNvPr id="6" name="Footer Placeholder 5">
            <a:extLst>
              <a:ext uri="{FF2B5EF4-FFF2-40B4-BE49-F238E27FC236}">
                <a16:creationId xmlns="" xmlns:a16="http://schemas.microsoft.com/office/drawing/2014/main" id="{AA4F0534-014C-443A-851F-3189AB22E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FD66A6B-7DF9-44A7-BC33-751924AF92E8}"/>
              </a:ext>
            </a:extLst>
          </p:cNvPr>
          <p:cNvSpPr>
            <a:spLocks noGrp="1"/>
          </p:cNvSpPr>
          <p:nvPr>
            <p:ph type="sldNum" sz="quarter" idx="12"/>
          </p:nvPr>
        </p:nvSpPr>
        <p:spPr/>
        <p:txBody>
          <a:body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107291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BD7E6CD-770B-44AC-899B-FBD1430E0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D05D551-6B27-4845-9E24-885926D39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C69A493-790D-4775-A78B-D27473627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B4E11-E6D7-4389-89B4-1A3ECD6AD02F}" type="datetimeFigureOut">
              <a:rPr lang="en-IN" smtClean="0"/>
              <a:pPr/>
              <a:t>12-09-2022</a:t>
            </a:fld>
            <a:endParaRPr lang="en-IN"/>
          </a:p>
        </p:txBody>
      </p:sp>
      <p:sp>
        <p:nvSpPr>
          <p:cNvPr id="5" name="Footer Placeholder 4">
            <a:extLst>
              <a:ext uri="{FF2B5EF4-FFF2-40B4-BE49-F238E27FC236}">
                <a16:creationId xmlns="" xmlns:a16="http://schemas.microsoft.com/office/drawing/2014/main" id="{5F1BC7D0-FD4D-462A-8F94-4C91143A2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D65E097-DB25-49C5-B75C-05A17DA37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66F5B-25D8-4A5B-8DA1-7224DC9021C4}" type="slidenum">
              <a:rPr lang="en-IN" smtClean="0"/>
              <a:pPr/>
              <a:t>‹#›</a:t>
            </a:fld>
            <a:endParaRPr lang="en-IN"/>
          </a:p>
        </p:txBody>
      </p:sp>
    </p:spTree>
    <p:extLst>
      <p:ext uri="{BB962C8B-B14F-4D97-AF65-F5344CB8AC3E}">
        <p14:creationId xmlns="" xmlns:p14="http://schemas.microsoft.com/office/powerpoint/2010/main" val="190922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5.pn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39D6C-5BDB-4628-9034-5BE9EBDC6A4D}"/>
              </a:ext>
            </a:extLst>
          </p:cNvPr>
          <p:cNvSpPr>
            <a:spLocks noGrp="1"/>
          </p:cNvSpPr>
          <p:nvPr>
            <p:ph type="ctrTitle"/>
          </p:nvPr>
        </p:nvSpPr>
        <p:spPr>
          <a:xfrm>
            <a:off x="277402" y="533400"/>
            <a:ext cx="11620072" cy="5257800"/>
          </a:xfrm>
        </p:spPr>
        <p:txBody>
          <a:bodyPr>
            <a:normAutofit fontScale="90000"/>
          </a:bodyPr>
          <a:lstStyle/>
          <a:p>
            <a:r>
              <a:rPr lang="en-US" sz="6600" b="1" dirty="0" smtClean="0">
                <a:solidFill>
                  <a:srgbClr val="C00000"/>
                </a:solidFill>
              </a:rPr>
              <a:t/>
            </a:r>
            <a:br>
              <a:rPr lang="en-US" sz="6600" b="1" dirty="0" smtClean="0">
                <a:solidFill>
                  <a:srgbClr val="C00000"/>
                </a:solidFill>
              </a:rPr>
            </a:br>
            <a:r>
              <a:rPr lang="en-US" sz="6600" dirty="0" smtClean="0"/>
              <a:t/>
            </a:r>
            <a:br>
              <a:rPr lang="en-US" sz="6600" dirty="0" smtClean="0"/>
            </a:br>
            <a:r>
              <a:rPr lang="en-US" sz="6600" dirty="0" smtClean="0"/>
              <a:t/>
            </a:r>
            <a:br>
              <a:rPr lang="en-US" sz="6600" dirty="0" smtClean="0"/>
            </a:br>
            <a:r>
              <a:rPr lang="en-US" dirty="0" smtClean="0"/>
              <a:t/>
            </a:r>
            <a:br>
              <a:rPr lang="en-US" dirty="0" smtClean="0"/>
            </a:br>
            <a:r>
              <a:rPr lang="en-US" dirty="0" smtClean="0"/>
              <a:t/>
            </a:r>
            <a:br>
              <a:rPr lang="en-US" dirty="0" smtClean="0"/>
            </a:br>
            <a:r>
              <a:rPr lang="en-US" b="1" dirty="0" smtClean="0">
                <a:solidFill>
                  <a:srgbClr val="C00000"/>
                </a:solidFill>
              </a:rPr>
              <a:t> Capstone Project </a:t>
            </a:r>
            <a:r>
              <a:rPr lang="en-US" b="1" dirty="0" smtClean="0"/>
              <a:t/>
            </a:r>
            <a:br>
              <a:rPr lang="en-US" b="1" dirty="0" smtClean="0"/>
            </a:br>
            <a:r>
              <a:rPr lang="en-US" b="1" dirty="0" smtClean="0">
                <a:solidFill>
                  <a:srgbClr val="C00000"/>
                </a:solidFill>
              </a:rPr>
              <a:t> </a:t>
            </a:r>
            <a:r>
              <a:rPr lang="en-US" dirty="0" smtClean="0"/>
              <a:t/>
            </a:r>
            <a:br>
              <a:rPr lang="en-US" dirty="0" smtClean="0"/>
            </a:br>
            <a:r>
              <a:rPr lang="en-US" dirty="0" smtClean="0">
                <a:solidFill>
                  <a:srgbClr val="FF0000"/>
                </a:solidFill>
              </a:rPr>
              <a:t> </a:t>
            </a:r>
            <a:r>
              <a:rPr lang="en-US" b="1" dirty="0" smtClean="0">
                <a:solidFill>
                  <a:srgbClr val="C00000"/>
                </a:solidFill>
              </a:rPr>
              <a:t>Netflix Movies and TV-Show </a:t>
            </a:r>
            <a:br>
              <a:rPr lang="en-US" b="1" dirty="0" smtClean="0">
                <a:solidFill>
                  <a:srgbClr val="C00000"/>
                </a:solidFill>
              </a:rPr>
            </a:br>
            <a:r>
              <a:rPr lang="en-US" b="1" dirty="0" smtClean="0">
                <a:solidFill>
                  <a:srgbClr val="C00000"/>
                </a:solidFill>
              </a:rPr>
              <a:t> Clustering </a:t>
            </a:r>
            <a:r>
              <a:rPr lang="en-US" sz="6600" b="1" dirty="0"/>
              <a:t/>
            </a:r>
            <a:br>
              <a:rPr lang="en-US" sz="6600" b="1" dirty="0"/>
            </a:br>
            <a:r>
              <a:rPr lang="en-US" sz="2700" b="1" dirty="0" smtClean="0">
                <a:latin typeface="+mn-lt"/>
              </a:rPr>
              <a:t>by</a:t>
            </a:r>
            <a:r>
              <a:rPr lang="en-US" sz="2700" b="1" dirty="0">
                <a:latin typeface="+mn-lt"/>
              </a:rPr>
              <a:t/>
            </a:r>
            <a:br>
              <a:rPr lang="en-US" sz="2700" b="1" dirty="0">
                <a:latin typeface="+mn-lt"/>
              </a:rPr>
            </a:br>
            <a:r>
              <a:rPr lang="en-US" sz="2700" b="1" dirty="0" err="1" smtClean="0">
                <a:latin typeface="+mn-lt"/>
              </a:rPr>
              <a:t>Aashish</a:t>
            </a:r>
            <a:r>
              <a:rPr lang="en-US" sz="2700" b="1" dirty="0" smtClean="0">
                <a:latin typeface="+mn-lt"/>
              </a:rPr>
              <a:t> </a:t>
            </a:r>
            <a:r>
              <a:rPr lang="en-US" sz="2700" b="1" dirty="0" err="1" smtClean="0">
                <a:latin typeface="+mn-lt"/>
              </a:rPr>
              <a:t>Thakur</a:t>
            </a:r>
            <a:r>
              <a:rPr lang="en-US" sz="2700" b="1" dirty="0" smtClean="0">
                <a:latin typeface="+mn-lt"/>
              </a:rPr>
              <a:t/>
            </a:r>
            <a:br>
              <a:rPr lang="en-US" sz="2700" b="1" dirty="0" smtClean="0">
                <a:latin typeface="+mn-lt"/>
              </a:rPr>
            </a:br>
            <a:r>
              <a:rPr lang="en-US" sz="2700" b="1" dirty="0" err="1" smtClean="0">
                <a:latin typeface="+mn-lt"/>
              </a:rPr>
              <a:t>Mrityunjay</a:t>
            </a:r>
            <a:r>
              <a:rPr lang="en-US" sz="2700" b="1" dirty="0" smtClean="0">
                <a:latin typeface="+mn-lt"/>
              </a:rPr>
              <a:t> </a:t>
            </a:r>
            <a:r>
              <a:rPr lang="en-US" sz="2700" b="1" dirty="0" err="1" smtClean="0">
                <a:latin typeface="+mn-lt"/>
              </a:rPr>
              <a:t>Dubey</a:t>
            </a:r>
            <a:r>
              <a:rPr lang="en-US" sz="2700" b="1" dirty="0" smtClean="0">
                <a:latin typeface="+mn-lt"/>
              </a:rPr>
              <a:t/>
            </a:r>
            <a:br>
              <a:rPr lang="en-US" sz="2700" b="1" dirty="0" smtClean="0">
                <a:latin typeface="+mn-lt"/>
              </a:rPr>
            </a:br>
            <a:r>
              <a:rPr lang="en-US" sz="2700" b="1" dirty="0" err="1" smtClean="0">
                <a:latin typeface="+mn-lt"/>
              </a:rPr>
              <a:t>Satyajit</a:t>
            </a:r>
            <a:r>
              <a:rPr lang="en-US" sz="2700" b="1" dirty="0" smtClean="0">
                <a:latin typeface="+mn-lt"/>
              </a:rPr>
              <a:t> </a:t>
            </a:r>
            <a:r>
              <a:rPr lang="en-US" sz="2700" b="1" dirty="0" err="1" smtClean="0">
                <a:latin typeface="+mn-lt"/>
              </a:rPr>
              <a:t>Sahoo</a:t>
            </a:r>
            <a:r>
              <a:rPr lang="en-US" sz="2700" b="1" dirty="0" smtClean="0">
                <a:latin typeface="+mn-lt"/>
              </a:rPr>
              <a:t/>
            </a:r>
            <a:br>
              <a:rPr lang="en-US" sz="2700" b="1" dirty="0" smtClean="0">
                <a:latin typeface="+mn-lt"/>
              </a:rPr>
            </a:br>
            <a:r>
              <a:rPr lang="en-US" sz="2700" b="1" dirty="0" smtClean="0">
                <a:latin typeface="+mn-lt"/>
              </a:rPr>
              <a:t>Manish </a:t>
            </a:r>
            <a:r>
              <a:rPr lang="en-US" sz="2700" b="1" dirty="0" err="1" smtClean="0">
                <a:latin typeface="+mn-lt"/>
              </a:rPr>
              <a:t>Jha</a:t>
            </a:r>
            <a:r>
              <a:rPr lang="en-US" sz="2700" b="1" dirty="0">
                <a:latin typeface="+mn-lt"/>
              </a:rPr>
              <a:t/>
            </a:r>
            <a:br>
              <a:rPr lang="en-US" sz="2700" b="1" dirty="0">
                <a:latin typeface="+mn-lt"/>
              </a:rPr>
            </a:br>
            <a:endParaRPr lang="en-IN" sz="2700" b="1" dirty="0">
              <a:latin typeface="+mn-lt"/>
            </a:endParaRPr>
          </a:p>
        </p:txBody>
      </p:sp>
      <p:pic>
        <p:nvPicPr>
          <p:cNvPr id="4" name="Picture 2" descr="See the source image">
            <a:extLst>
              <a:ext uri="{FF2B5EF4-FFF2-40B4-BE49-F238E27FC236}">
                <a16:creationId xmlns="" xmlns:a16="http://schemas.microsoft.com/office/drawing/2014/main" id="{546316B9-7520-4B50-A5E1-5D72524D62AF}"/>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0329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Top 10 countries which produces most number of content.</a:t>
            </a:r>
          </a:p>
          <a:p>
            <a:pPr>
              <a:buNone/>
            </a:pPr>
            <a:endParaRPr lang="en-US" dirty="0" smtClean="0"/>
          </a:p>
          <a:p>
            <a:pPr>
              <a:buNone/>
            </a:pPr>
            <a:endParaRPr lang="en-US" dirty="0" smtClean="0"/>
          </a:p>
          <a:p>
            <a:pPr>
              <a:buNone/>
            </a:pPr>
            <a:endParaRPr lang="en-US" dirty="0"/>
          </a:p>
        </p:txBody>
      </p:sp>
      <p:sp>
        <p:nvSpPr>
          <p:cNvPr id="4" name="Title 1">
            <a:extLst>
              <a:ext uri="{FF2B5EF4-FFF2-40B4-BE49-F238E27FC236}">
                <a16:creationId xmlns="" xmlns:a16="http://schemas.microsoft.com/office/drawing/2014/main" id="{7F67E781-8784-4A42-BC25-359236B48684}"/>
              </a:ext>
            </a:extLst>
          </p:cNvPr>
          <p:cNvSpPr>
            <a:spLocks noGrp="1"/>
          </p:cNvSpPr>
          <p:nvPr>
            <p:ph type="title"/>
          </p:nvPr>
        </p:nvSpPr>
        <p:spPr>
          <a:xfrm>
            <a:off x="838200" y="365126"/>
            <a:ext cx="10515600" cy="971306"/>
          </a:xfrm>
          <a:solidFill>
            <a:schemeClr val="accent1"/>
          </a:solidFill>
        </p:spPr>
        <p:txBody>
          <a:bodyPr>
            <a:normAutofit/>
          </a:bodyPr>
          <a:lstStyle/>
          <a:p>
            <a:pPr algn="ctr"/>
            <a:r>
              <a:rPr lang="en-IN" b="1" dirty="0" smtClean="0">
                <a:solidFill>
                  <a:schemeClr val="bg1"/>
                </a:solidFill>
              </a:rPr>
              <a:t>Exploratory Data Analysis</a:t>
            </a:r>
            <a:endParaRPr lang="en-IN" b="1" dirty="0">
              <a:solidFill>
                <a:schemeClr val="bg1"/>
              </a:solidFill>
            </a:endParaRPr>
          </a:p>
        </p:txBody>
      </p:sp>
      <p:pic>
        <p:nvPicPr>
          <p:cNvPr id="5" name="Picture 8"/>
          <p:cNvPicPr>
            <a:picLocks noChangeAspect="1" noChangeArrowheads="1"/>
          </p:cNvPicPr>
          <p:nvPr/>
        </p:nvPicPr>
        <p:blipFill>
          <a:blip r:embed="rId2"/>
          <a:srcRect/>
          <a:stretch>
            <a:fillRect/>
          </a:stretch>
        </p:blipFill>
        <p:spPr bwMode="auto">
          <a:xfrm>
            <a:off x="824132" y="2644726"/>
            <a:ext cx="10515600" cy="421327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F67E781-8784-4A42-BC25-359236B48684}"/>
              </a:ext>
            </a:extLst>
          </p:cNvPr>
          <p:cNvSpPr>
            <a:spLocks noGrp="1"/>
          </p:cNvSpPr>
          <p:nvPr>
            <p:ph type="title"/>
          </p:nvPr>
        </p:nvSpPr>
        <p:spPr>
          <a:xfrm>
            <a:off x="838200" y="365125"/>
            <a:ext cx="10515600" cy="1083847"/>
          </a:xfrm>
          <a:solidFill>
            <a:schemeClr val="accent1"/>
          </a:solidFill>
        </p:spPr>
        <p:txBody>
          <a:bodyPr>
            <a:normAutofit/>
          </a:bodyPr>
          <a:lstStyle/>
          <a:p>
            <a:pPr algn="ctr"/>
            <a:r>
              <a:rPr lang="en-IN" b="1" smtClean="0">
                <a:solidFill>
                  <a:schemeClr val="bg1"/>
                </a:solidFill>
              </a:rPr>
              <a:t>Exploratory Data Analysis</a:t>
            </a:r>
            <a:endParaRPr lang="en-IN" b="1" dirty="0">
              <a:solidFill>
                <a:schemeClr val="bg1"/>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703385" y="1908209"/>
            <a:ext cx="10650415" cy="418616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F67E781-8784-4A42-BC25-359236B48684}"/>
              </a:ext>
            </a:extLst>
          </p:cNvPr>
          <p:cNvSpPr>
            <a:spLocks noGrp="1"/>
          </p:cNvSpPr>
          <p:nvPr>
            <p:ph type="title"/>
          </p:nvPr>
        </p:nvSpPr>
        <p:spPr>
          <a:xfrm>
            <a:off x="838200" y="365125"/>
            <a:ext cx="10515600" cy="1083847"/>
          </a:xfrm>
          <a:solidFill>
            <a:schemeClr val="accent1"/>
          </a:solidFill>
        </p:spPr>
        <p:txBody>
          <a:bodyPr>
            <a:normAutofit/>
          </a:bodyPr>
          <a:lstStyle/>
          <a:p>
            <a:pPr algn="ctr"/>
            <a:r>
              <a:rPr lang="en-IN" b="1" dirty="0" smtClean="0">
                <a:solidFill>
                  <a:schemeClr val="bg1"/>
                </a:solidFill>
              </a:rPr>
              <a:t>Exploratory Data Analysis</a:t>
            </a:r>
            <a:endParaRPr lang="en-IN" b="1" dirty="0">
              <a:solidFill>
                <a:schemeClr val="bg1"/>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838200" y="1898174"/>
            <a:ext cx="10515600" cy="420624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Top 10 actors</a:t>
            </a:r>
          </a:p>
          <a:p>
            <a:pPr>
              <a:buNone/>
            </a:pPr>
            <a:endParaRPr lang="en-US" dirty="0" smtClean="0"/>
          </a:p>
          <a:p>
            <a:pPr>
              <a:buNone/>
            </a:pPr>
            <a:endParaRPr lang="en-US" dirty="0" smtClean="0"/>
          </a:p>
        </p:txBody>
      </p:sp>
      <p:sp>
        <p:nvSpPr>
          <p:cNvPr id="4" name="Title 1">
            <a:extLst>
              <a:ext uri="{FF2B5EF4-FFF2-40B4-BE49-F238E27FC236}">
                <a16:creationId xmlns="" xmlns:a16="http://schemas.microsoft.com/office/drawing/2014/main" id="{7F67E781-8784-4A42-BC25-359236B48684}"/>
              </a:ext>
            </a:extLst>
          </p:cNvPr>
          <p:cNvSpPr>
            <a:spLocks noGrp="1"/>
          </p:cNvSpPr>
          <p:nvPr>
            <p:ph type="title"/>
          </p:nvPr>
        </p:nvSpPr>
        <p:spPr>
          <a:xfrm>
            <a:off x="838200" y="365125"/>
            <a:ext cx="10515600" cy="1083847"/>
          </a:xfrm>
          <a:solidFill>
            <a:schemeClr val="accent1"/>
          </a:solidFill>
        </p:spPr>
        <p:txBody>
          <a:bodyPr>
            <a:normAutofit/>
          </a:bodyPr>
          <a:lstStyle/>
          <a:p>
            <a:pPr algn="ctr"/>
            <a:r>
              <a:rPr lang="en-IN" b="1" dirty="0" smtClean="0">
                <a:solidFill>
                  <a:schemeClr val="bg1"/>
                </a:solidFill>
              </a:rPr>
              <a:t>Exploratory Data Analysis</a:t>
            </a:r>
            <a:endParaRPr lang="en-IN" b="1" dirty="0">
              <a:solidFill>
                <a:schemeClr val="bg1"/>
              </a:solidFill>
            </a:endParaRPr>
          </a:p>
        </p:txBody>
      </p:sp>
      <p:pic>
        <p:nvPicPr>
          <p:cNvPr id="8" name="Picture 7" descr="top 10 actors.png"/>
          <p:cNvPicPr>
            <a:picLocks noChangeAspect="1"/>
          </p:cNvPicPr>
          <p:nvPr/>
        </p:nvPicPr>
        <p:blipFill>
          <a:blip r:embed="rId2"/>
          <a:stretch>
            <a:fillRect/>
          </a:stretch>
        </p:blipFill>
        <p:spPr>
          <a:xfrm>
            <a:off x="654899" y="2280238"/>
            <a:ext cx="10650836" cy="43175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When movies are added to Netflix</a:t>
            </a:r>
          </a:p>
          <a:p>
            <a:pPr>
              <a:buNone/>
            </a:pPr>
            <a:endParaRPr lang="en-US" dirty="0" smtClean="0"/>
          </a:p>
        </p:txBody>
      </p:sp>
      <p:sp>
        <p:nvSpPr>
          <p:cNvPr id="4" name="Title 1">
            <a:extLst>
              <a:ext uri="{FF2B5EF4-FFF2-40B4-BE49-F238E27FC236}">
                <a16:creationId xmlns="" xmlns:a16="http://schemas.microsoft.com/office/drawing/2014/main" id="{7F67E781-8784-4A42-BC25-359236B48684}"/>
              </a:ext>
            </a:extLst>
          </p:cNvPr>
          <p:cNvSpPr>
            <a:spLocks noGrp="1"/>
          </p:cNvSpPr>
          <p:nvPr>
            <p:ph type="title"/>
          </p:nvPr>
        </p:nvSpPr>
        <p:spPr>
          <a:xfrm>
            <a:off x="838200" y="365125"/>
            <a:ext cx="10515600" cy="1083847"/>
          </a:xfrm>
          <a:solidFill>
            <a:schemeClr val="accent1"/>
          </a:solidFill>
        </p:spPr>
        <p:txBody>
          <a:bodyPr>
            <a:normAutofit/>
          </a:bodyPr>
          <a:lstStyle/>
          <a:p>
            <a:pPr algn="ctr"/>
            <a:r>
              <a:rPr lang="en-IN" b="1" dirty="0" smtClean="0">
                <a:solidFill>
                  <a:schemeClr val="bg1"/>
                </a:solidFill>
              </a:rPr>
              <a:t>Exploratory Data Analysis</a:t>
            </a:r>
            <a:endParaRPr lang="en-IN" b="1" dirty="0">
              <a:solidFill>
                <a:schemeClr val="bg1"/>
              </a:solidFill>
            </a:endParaRPr>
          </a:p>
        </p:txBody>
      </p:sp>
      <p:pic>
        <p:nvPicPr>
          <p:cNvPr id="7170" name="Picture 2"/>
          <p:cNvPicPr>
            <a:picLocks noChangeAspect="1" noChangeArrowheads="1"/>
          </p:cNvPicPr>
          <p:nvPr/>
        </p:nvPicPr>
        <p:blipFill>
          <a:blip r:embed="rId2"/>
          <a:srcRect/>
          <a:stretch>
            <a:fillRect/>
          </a:stretch>
        </p:blipFill>
        <p:spPr bwMode="auto">
          <a:xfrm>
            <a:off x="731520" y="2405575"/>
            <a:ext cx="10691446" cy="40936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How rating has changed over the years.</a:t>
            </a:r>
          </a:p>
          <a:p>
            <a:pPr>
              <a:buNone/>
            </a:pPr>
            <a:endParaRPr lang="en-US" dirty="0" smtClean="0"/>
          </a:p>
          <a:p>
            <a:pPr>
              <a:buNone/>
            </a:pPr>
            <a:endParaRPr lang="en-US" dirty="0" smtClean="0"/>
          </a:p>
        </p:txBody>
      </p:sp>
      <p:sp>
        <p:nvSpPr>
          <p:cNvPr id="4" name="Title 1">
            <a:extLst>
              <a:ext uri="{FF2B5EF4-FFF2-40B4-BE49-F238E27FC236}">
                <a16:creationId xmlns="" xmlns:a16="http://schemas.microsoft.com/office/drawing/2014/main" id="{7F67E781-8784-4A42-BC25-359236B48684}"/>
              </a:ext>
            </a:extLst>
          </p:cNvPr>
          <p:cNvSpPr>
            <a:spLocks noGrp="1"/>
          </p:cNvSpPr>
          <p:nvPr>
            <p:ph type="title"/>
          </p:nvPr>
        </p:nvSpPr>
        <p:spPr>
          <a:xfrm>
            <a:off x="838200" y="365125"/>
            <a:ext cx="10515600" cy="1083847"/>
          </a:xfrm>
          <a:solidFill>
            <a:schemeClr val="accent1"/>
          </a:solidFill>
        </p:spPr>
        <p:txBody>
          <a:bodyPr>
            <a:normAutofit/>
          </a:bodyPr>
          <a:lstStyle/>
          <a:p>
            <a:pPr algn="ctr"/>
            <a:r>
              <a:rPr lang="en-IN" b="1" dirty="0" smtClean="0">
                <a:solidFill>
                  <a:schemeClr val="bg1"/>
                </a:solidFill>
              </a:rPr>
              <a:t>Exploratory Data Analysis</a:t>
            </a:r>
            <a:endParaRPr lang="en-IN" b="1" dirty="0">
              <a:solidFill>
                <a:schemeClr val="bg1"/>
              </a:solidFill>
            </a:endParaRPr>
          </a:p>
        </p:txBody>
      </p:sp>
      <p:pic>
        <p:nvPicPr>
          <p:cNvPr id="8194" name="Picture 2"/>
          <p:cNvPicPr>
            <a:picLocks noChangeAspect="1" noChangeArrowheads="1"/>
          </p:cNvPicPr>
          <p:nvPr/>
        </p:nvPicPr>
        <p:blipFill>
          <a:blip r:embed="rId2"/>
          <a:srcRect/>
          <a:stretch>
            <a:fillRect/>
          </a:stretch>
        </p:blipFill>
        <p:spPr bwMode="auto">
          <a:xfrm>
            <a:off x="759655" y="2377441"/>
            <a:ext cx="10691447" cy="426786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831" y="1910031"/>
            <a:ext cx="10515600" cy="4351338"/>
          </a:xfrm>
        </p:spPr>
        <p:txBody>
          <a:bodyPr/>
          <a:lstStyle/>
          <a:p>
            <a:pPr>
              <a:buNone/>
            </a:pPr>
            <a:endParaRPr lang="en-US" dirty="0" smtClean="0"/>
          </a:p>
          <a:p>
            <a:pPr>
              <a:buNone/>
            </a:pPr>
            <a:endParaRPr lang="en-US" dirty="0" smtClean="0"/>
          </a:p>
        </p:txBody>
      </p:sp>
      <p:pic>
        <p:nvPicPr>
          <p:cNvPr id="9218" name="Picture 2"/>
          <p:cNvPicPr>
            <a:picLocks noChangeAspect="1" noChangeArrowheads="1"/>
          </p:cNvPicPr>
          <p:nvPr/>
        </p:nvPicPr>
        <p:blipFill>
          <a:blip r:embed="rId2"/>
          <a:srcRect/>
          <a:stretch>
            <a:fillRect/>
          </a:stretch>
        </p:blipFill>
        <p:spPr bwMode="auto">
          <a:xfrm>
            <a:off x="689318" y="492369"/>
            <a:ext cx="10016196" cy="601225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smtClean="0">
                <a:latin typeface="Comic Sans MS" panose="030F0702030302020204" pitchFamily="66" charset="0"/>
              </a:rPr>
              <a:t>Rating </a:t>
            </a:r>
            <a:r>
              <a:rPr lang="en-IN" sz="2400" dirty="0" err="1" smtClean="0">
                <a:latin typeface="Comic Sans MS" panose="030F0702030302020204" pitchFamily="66" charset="0"/>
              </a:rPr>
              <a:t>vs</a:t>
            </a:r>
            <a:r>
              <a:rPr lang="en-IN" sz="2400" dirty="0" smtClean="0">
                <a:latin typeface="Comic Sans MS" panose="030F0702030302020204" pitchFamily="66" charset="0"/>
              </a:rPr>
              <a:t> countries</a:t>
            </a: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16" descr="download 1.png"/>
          <p:cNvPicPr>
            <a:picLocks noChangeAspect="1"/>
          </p:cNvPicPr>
          <p:nvPr/>
        </p:nvPicPr>
        <p:blipFill>
          <a:blip r:embed="rId3"/>
          <a:stretch>
            <a:fillRect/>
          </a:stretch>
        </p:blipFill>
        <p:spPr>
          <a:xfrm>
            <a:off x="277550" y="1993497"/>
            <a:ext cx="4589872" cy="4175653"/>
          </a:xfrm>
          <a:prstGeom prst="rect">
            <a:avLst/>
          </a:prstGeom>
          <a:ln>
            <a:solidFill>
              <a:schemeClr val="accent1"/>
            </a:solidFill>
          </a:ln>
        </p:spPr>
      </p:pic>
      <p:pic>
        <p:nvPicPr>
          <p:cNvPr id="18" name="Picture 17" descr="download 2.png"/>
          <p:cNvPicPr>
            <a:picLocks noChangeAspect="1"/>
          </p:cNvPicPr>
          <p:nvPr/>
        </p:nvPicPr>
        <p:blipFill>
          <a:blip r:embed="rId4"/>
          <a:stretch>
            <a:fillRect/>
          </a:stretch>
        </p:blipFill>
        <p:spPr>
          <a:xfrm>
            <a:off x="5766678" y="2082018"/>
            <a:ext cx="5951709" cy="4107767"/>
          </a:xfrm>
          <a:prstGeom prst="rect">
            <a:avLst/>
          </a:prstGeom>
          <a:ln>
            <a:solidFill>
              <a:schemeClr val="accent1"/>
            </a:solidFill>
          </a:ln>
        </p:spPr>
      </p:pic>
    </p:spTree>
    <p:extLst>
      <p:ext uri="{BB962C8B-B14F-4D97-AF65-F5344CB8AC3E}">
        <p14:creationId xmlns="" xmlns:p14="http://schemas.microsoft.com/office/powerpoint/2010/main" val="377292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smtClean="0">
                <a:latin typeface="Comic Sans MS" panose="030F0702030302020204" pitchFamily="66" charset="0"/>
              </a:rPr>
              <a:t>Rating </a:t>
            </a:r>
            <a:r>
              <a:rPr lang="en-IN" sz="2400" dirty="0" err="1" smtClean="0">
                <a:latin typeface="Comic Sans MS" panose="030F0702030302020204" pitchFamily="66" charset="0"/>
              </a:rPr>
              <a:t>vs</a:t>
            </a:r>
            <a:r>
              <a:rPr lang="en-IN" sz="2400" dirty="0" smtClean="0">
                <a:latin typeface="Comic Sans MS" panose="030F0702030302020204" pitchFamily="66" charset="0"/>
              </a:rPr>
              <a:t> countries</a:t>
            </a:r>
          </a:p>
          <a:p>
            <a:pPr marL="0" indent="0">
              <a:buNone/>
            </a:pPr>
            <a:endParaRPr lang="en-IN" sz="2400" dirty="0" smtClean="0">
              <a:latin typeface="Comic Sans MS" panose="030F0702030302020204" pitchFamily="66" charset="0"/>
            </a:endParaRP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download3.png"/>
          <p:cNvPicPr>
            <a:picLocks noChangeAspect="1"/>
          </p:cNvPicPr>
          <p:nvPr/>
        </p:nvPicPr>
        <p:blipFill>
          <a:blip r:embed="rId3"/>
          <a:stretch>
            <a:fillRect/>
          </a:stretch>
        </p:blipFill>
        <p:spPr>
          <a:xfrm>
            <a:off x="0" y="2039815"/>
            <a:ext cx="5110015" cy="4304714"/>
          </a:xfrm>
          <a:prstGeom prst="rect">
            <a:avLst/>
          </a:prstGeom>
          <a:ln>
            <a:solidFill>
              <a:schemeClr val="accent1"/>
            </a:solidFill>
          </a:ln>
        </p:spPr>
      </p:pic>
      <p:pic>
        <p:nvPicPr>
          <p:cNvPr id="6" name="Picture 5" descr="download4.png"/>
          <p:cNvPicPr>
            <a:picLocks noChangeAspect="1"/>
          </p:cNvPicPr>
          <p:nvPr/>
        </p:nvPicPr>
        <p:blipFill>
          <a:blip r:embed="rId4"/>
          <a:stretch>
            <a:fillRect/>
          </a:stretch>
        </p:blipFill>
        <p:spPr>
          <a:xfrm>
            <a:off x="5528603" y="2138289"/>
            <a:ext cx="6358597" cy="4051496"/>
          </a:xfrm>
          <a:prstGeom prst="rect">
            <a:avLst/>
          </a:prstGeom>
          <a:ln>
            <a:solidFill>
              <a:schemeClr val="accent1"/>
            </a:solidFill>
          </a:ln>
        </p:spPr>
      </p:pic>
    </p:spTree>
    <p:extLst>
      <p:ext uri="{BB962C8B-B14F-4D97-AF65-F5344CB8AC3E}">
        <p14:creationId xmlns="" xmlns:p14="http://schemas.microsoft.com/office/powerpoint/2010/main" val="3772922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smtClean="0">
                <a:latin typeface="Comic Sans MS" panose="030F0702030302020204" pitchFamily="66" charset="0"/>
              </a:rPr>
              <a:t>Rating </a:t>
            </a:r>
            <a:r>
              <a:rPr lang="en-IN" sz="2400" dirty="0" err="1" smtClean="0">
                <a:latin typeface="Comic Sans MS" panose="030F0702030302020204" pitchFamily="66" charset="0"/>
              </a:rPr>
              <a:t>vs</a:t>
            </a:r>
            <a:r>
              <a:rPr lang="en-IN" sz="2400" dirty="0" smtClean="0">
                <a:latin typeface="Comic Sans MS" panose="030F0702030302020204" pitchFamily="66" charset="0"/>
              </a:rPr>
              <a:t> countries</a:t>
            </a: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download5.png"/>
          <p:cNvPicPr>
            <a:picLocks noChangeAspect="1"/>
          </p:cNvPicPr>
          <p:nvPr/>
        </p:nvPicPr>
        <p:blipFill>
          <a:blip r:embed="rId3"/>
          <a:stretch>
            <a:fillRect/>
          </a:stretch>
        </p:blipFill>
        <p:spPr>
          <a:xfrm>
            <a:off x="0" y="2541294"/>
            <a:ext cx="6344529" cy="3597884"/>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6" name="Picture 5" descr="download6.png"/>
          <p:cNvPicPr>
            <a:picLocks noChangeAspect="1"/>
          </p:cNvPicPr>
          <p:nvPr/>
        </p:nvPicPr>
        <p:blipFill>
          <a:blip r:embed="rId4"/>
          <a:stretch>
            <a:fillRect/>
          </a:stretch>
        </p:blipFill>
        <p:spPr>
          <a:xfrm>
            <a:off x="6649695" y="2630658"/>
            <a:ext cx="5364113" cy="3516924"/>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 xmlns:p14="http://schemas.microsoft.com/office/powerpoint/2010/main" val="377292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5F005-64DC-4BF0-A22C-037B5F1B8493}"/>
              </a:ext>
            </a:extLst>
          </p:cNvPr>
          <p:cNvSpPr>
            <a:spLocks noGrp="1"/>
          </p:cNvSpPr>
          <p:nvPr>
            <p:ph type="title"/>
          </p:nvPr>
        </p:nvSpPr>
        <p:spPr>
          <a:xfrm>
            <a:off x="595901" y="482884"/>
            <a:ext cx="10757899" cy="780837"/>
          </a:xfrm>
          <a:solidFill>
            <a:schemeClr val="accent1"/>
          </a:solidFill>
        </p:spPr>
        <p:txBody>
          <a:bodyPr>
            <a:normAutofit/>
          </a:bodyPr>
          <a:lstStyle/>
          <a:p>
            <a:pPr algn="ctr"/>
            <a:r>
              <a:rPr lang="en-IN" b="1" dirty="0">
                <a:solidFill>
                  <a:schemeClr val="bg1"/>
                </a:solidFill>
                <a:latin typeface="Arial" panose="020B0604020202020204" pitchFamily="34" charset="0"/>
                <a:cs typeface="Arial" panose="020B0604020202020204" pitchFamily="34" charset="0"/>
              </a:rPr>
              <a:t>Content</a:t>
            </a:r>
          </a:p>
        </p:txBody>
      </p:sp>
      <p:sp>
        <p:nvSpPr>
          <p:cNvPr id="3" name="Content Placeholder 2">
            <a:extLst>
              <a:ext uri="{FF2B5EF4-FFF2-40B4-BE49-F238E27FC236}">
                <a16:creationId xmlns="" xmlns:a16="http://schemas.microsoft.com/office/drawing/2014/main" id="{040D1E08-4BCD-47D2-BC77-B6825A947865}"/>
              </a:ext>
            </a:extLst>
          </p:cNvPr>
          <p:cNvSpPr>
            <a:spLocks noGrp="1"/>
          </p:cNvSpPr>
          <p:nvPr>
            <p:ph idx="1"/>
          </p:nvPr>
        </p:nvSpPr>
        <p:spPr/>
        <p:txBody>
          <a:bodyPr>
            <a:normAutofit lnSpcReduction="10000"/>
          </a:bodyPr>
          <a:lstStyle/>
          <a:p>
            <a:r>
              <a:rPr lang="en-IN" sz="2400" dirty="0"/>
              <a:t>About </a:t>
            </a:r>
            <a:r>
              <a:rPr lang="en-IN" sz="2400" dirty="0" smtClean="0"/>
              <a:t>the dataset</a:t>
            </a:r>
            <a:endParaRPr lang="en-IN" sz="2400" dirty="0"/>
          </a:p>
          <a:p>
            <a:r>
              <a:rPr lang="en-IN" sz="2400" dirty="0"/>
              <a:t>Agenda</a:t>
            </a:r>
          </a:p>
          <a:p>
            <a:r>
              <a:rPr lang="en-IN" sz="2400" dirty="0"/>
              <a:t>Dataset Summary</a:t>
            </a:r>
          </a:p>
          <a:p>
            <a:r>
              <a:rPr lang="en-IN" sz="2400" dirty="0"/>
              <a:t>Data Cleaning</a:t>
            </a:r>
          </a:p>
          <a:p>
            <a:r>
              <a:rPr lang="en-IN" sz="2400" dirty="0"/>
              <a:t>Distinguishing </a:t>
            </a:r>
            <a:r>
              <a:rPr lang="en-IN" sz="2400" dirty="0" smtClean="0"/>
              <a:t>Features</a:t>
            </a:r>
            <a:endParaRPr lang="en-IN" sz="2400" dirty="0"/>
          </a:p>
          <a:p>
            <a:r>
              <a:rPr lang="en-IN" sz="2400" dirty="0"/>
              <a:t>Analysis of </a:t>
            </a:r>
            <a:r>
              <a:rPr lang="en-IN" sz="2400" dirty="0" smtClean="0"/>
              <a:t>dataset</a:t>
            </a:r>
          </a:p>
          <a:p>
            <a:r>
              <a:rPr lang="en-IN" sz="2400" dirty="0" smtClean="0"/>
              <a:t>EDA</a:t>
            </a:r>
          </a:p>
          <a:p>
            <a:r>
              <a:rPr lang="en-IN" sz="2400" dirty="0" smtClean="0"/>
              <a:t>Recommender Systems and Clustering</a:t>
            </a:r>
            <a:endParaRPr lang="en-IN" sz="2400" dirty="0"/>
          </a:p>
          <a:p>
            <a:r>
              <a:rPr lang="en-IN" sz="2400" dirty="0"/>
              <a:t>Conclusion</a:t>
            </a:r>
          </a:p>
          <a:p>
            <a:r>
              <a:rPr lang="en-IN" sz="2400" dirty="0"/>
              <a:t>Tools Used</a:t>
            </a:r>
          </a:p>
          <a:p>
            <a:endParaRPr lang="en-IN" sz="2400" dirty="0"/>
          </a:p>
        </p:txBody>
      </p:sp>
      <p:pic>
        <p:nvPicPr>
          <p:cNvPr id="5" name="Picture 2" descr="See the source image">
            <a:extLst>
              <a:ext uri="{FF2B5EF4-FFF2-40B4-BE49-F238E27FC236}">
                <a16:creationId xmlns="" xmlns:a16="http://schemas.microsoft.com/office/drawing/2014/main" id="{6BBD64DC-B8C4-4781-A1AC-6223C7DDEF3B}"/>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38916" name="Picture 4" descr="black flat screen tv turned on displaying x"/>
          <p:cNvPicPr>
            <a:picLocks noChangeAspect="1" noChangeArrowheads="1"/>
          </p:cNvPicPr>
          <p:nvPr/>
        </p:nvPicPr>
        <p:blipFill>
          <a:blip r:embed="rId3"/>
          <a:srcRect/>
          <a:stretch>
            <a:fillRect/>
          </a:stretch>
        </p:blipFill>
        <p:spPr bwMode="auto">
          <a:xfrm>
            <a:off x="6184900" y="1282700"/>
            <a:ext cx="5803900" cy="5575300"/>
          </a:xfrm>
          <a:prstGeom prst="rect">
            <a:avLst/>
          </a:prstGeom>
          <a:noFill/>
        </p:spPr>
      </p:pic>
    </p:spTree>
    <p:extLst>
      <p:ext uri="{BB962C8B-B14F-4D97-AF65-F5344CB8AC3E}">
        <p14:creationId xmlns="" xmlns:p14="http://schemas.microsoft.com/office/powerpoint/2010/main" val="376253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smtClean="0">
                <a:latin typeface="Comic Sans MS" panose="030F0702030302020204" pitchFamily="66" charset="0"/>
              </a:rPr>
              <a:t>Rating </a:t>
            </a:r>
            <a:r>
              <a:rPr lang="en-IN" sz="2400" dirty="0" err="1" smtClean="0">
                <a:latin typeface="Comic Sans MS" panose="030F0702030302020204" pitchFamily="66" charset="0"/>
              </a:rPr>
              <a:t>vs</a:t>
            </a:r>
            <a:r>
              <a:rPr lang="en-IN" sz="2400" dirty="0" smtClean="0">
                <a:latin typeface="Comic Sans MS" panose="030F0702030302020204" pitchFamily="66" charset="0"/>
              </a:rPr>
              <a:t> countries</a:t>
            </a:r>
          </a:p>
          <a:p>
            <a:pPr marL="0" indent="0">
              <a:buNone/>
            </a:pPr>
            <a:endParaRPr lang="en-IN" sz="2400" dirty="0" smtClean="0">
              <a:latin typeface="Comic Sans MS" panose="030F0702030302020204" pitchFamily="66" charset="0"/>
            </a:endParaRP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download14.png"/>
          <p:cNvPicPr>
            <a:picLocks noChangeAspect="1"/>
          </p:cNvPicPr>
          <p:nvPr/>
        </p:nvPicPr>
        <p:blipFill>
          <a:blip r:embed="rId3"/>
          <a:stretch>
            <a:fillRect/>
          </a:stretch>
        </p:blipFill>
        <p:spPr>
          <a:xfrm>
            <a:off x="5978768" y="2293034"/>
            <a:ext cx="6213231" cy="4178104"/>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6" name="Picture 5" descr="download13.png"/>
          <p:cNvPicPr>
            <a:picLocks noChangeAspect="1"/>
          </p:cNvPicPr>
          <p:nvPr/>
        </p:nvPicPr>
        <p:blipFill>
          <a:blip r:embed="rId4"/>
          <a:stretch>
            <a:fillRect/>
          </a:stretch>
        </p:blipFill>
        <p:spPr>
          <a:xfrm>
            <a:off x="0" y="2363373"/>
            <a:ext cx="5888045" cy="4107766"/>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 xmlns:p14="http://schemas.microsoft.com/office/powerpoint/2010/main" val="377292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smtClean="0">
                <a:latin typeface="Comic Sans MS" panose="030F0702030302020204" pitchFamily="66" charset="0"/>
              </a:rPr>
              <a:t>Rating </a:t>
            </a:r>
            <a:r>
              <a:rPr lang="en-IN" sz="2400" dirty="0" err="1" smtClean="0">
                <a:latin typeface="Comic Sans MS" panose="030F0702030302020204" pitchFamily="66" charset="0"/>
              </a:rPr>
              <a:t>vs</a:t>
            </a:r>
            <a:r>
              <a:rPr lang="en-IN" sz="2400" dirty="0" smtClean="0">
                <a:latin typeface="Comic Sans MS" panose="030F0702030302020204" pitchFamily="66" charset="0"/>
              </a:rPr>
              <a:t> countries</a:t>
            </a: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download12.png"/>
          <p:cNvPicPr>
            <a:picLocks noChangeAspect="1"/>
          </p:cNvPicPr>
          <p:nvPr/>
        </p:nvPicPr>
        <p:blipFill>
          <a:blip r:embed="rId3"/>
          <a:stretch>
            <a:fillRect/>
          </a:stretch>
        </p:blipFill>
        <p:spPr>
          <a:xfrm>
            <a:off x="0" y="2377440"/>
            <a:ext cx="5922500" cy="4192172"/>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6" name="Picture 5" descr="download11.png"/>
          <p:cNvPicPr>
            <a:picLocks noChangeAspect="1"/>
          </p:cNvPicPr>
          <p:nvPr/>
        </p:nvPicPr>
        <p:blipFill>
          <a:blip r:embed="rId4"/>
          <a:stretch>
            <a:fillRect/>
          </a:stretch>
        </p:blipFill>
        <p:spPr>
          <a:xfrm>
            <a:off x="6344529" y="2307100"/>
            <a:ext cx="5655213" cy="4550899"/>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 xmlns:p14="http://schemas.microsoft.com/office/powerpoint/2010/main" val="3772922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smtClean="0">
                <a:latin typeface="Comic Sans MS" panose="030F0702030302020204" pitchFamily="66" charset="0"/>
              </a:rPr>
              <a:t>Rating </a:t>
            </a:r>
            <a:r>
              <a:rPr lang="en-IN" sz="2400" dirty="0" err="1" smtClean="0">
                <a:latin typeface="Comic Sans MS" panose="030F0702030302020204" pitchFamily="66" charset="0"/>
              </a:rPr>
              <a:t>vs</a:t>
            </a:r>
            <a:r>
              <a:rPr lang="en-IN" sz="2400" dirty="0" smtClean="0">
                <a:latin typeface="Comic Sans MS" panose="030F0702030302020204" pitchFamily="66" charset="0"/>
              </a:rPr>
              <a:t> countries</a:t>
            </a: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download10.png"/>
          <p:cNvPicPr>
            <a:picLocks noChangeAspect="1"/>
          </p:cNvPicPr>
          <p:nvPr/>
        </p:nvPicPr>
        <p:blipFill>
          <a:blip r:embed="rId3"/>
          <a:stretch>
            <a:fillRect/>
          </a:stretch>
        </p:blipFill>
        <p:spPr>
          <a:xfrm>
            <a:off x="5490535" y="2391507"/>
            <a:ext cx="6257361" cy="4107026"/>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6" name="Picture 5" descr="download9.png"/>
          <p:cNvPicPr>
            <a:picLocks noChangeAspect="1"/>
          </p:cNvPicPr>
          <p:nvPr/>
        </p:nvPicPr>
        <p:blipFill>
          <a:blip r:embed="rId4"/>
          <a:stretch>
            <a:fillRect/>
          </a:stretch>
        </p:blipFill>
        <p:spPr>
          <a:xfrm>
            <a:off x="155602" y="2391508"/>
            <a:ext cx="5197043" cy="4029023"/>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 xmlns:p14="http://schemas.microsoft.com/office/powerpoint/2010/main" val="3772922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smtClean="0">
                <a:latin typeface="Comic Sans MS" panose="030F0702030302020204" pitchFamily="66" charset="0"/>
              </a:rPr>
              <a:t>Rating </a:t>
            </a:r>
            <a:r>
              <a:rPr lang="en-IN" sz="2400" dirty="0" err="1" smtClean="0">
                <a:latin typeface="Comic Sans MS" panose="030F0702030302020204" pitchFamily="66" charset="0"/>
              </a:rPr>
              <a:t>vs</a:t>
            </a:r>
            <a:r>
              <a:rPr lang="en-IN" sz="2400" dirty="0" smtClean="0">
                <a:latin typeface="Comic Sans MS" panose="030F0702030302020204" pitchFamily="66" charset="0"/>
              </a:rPr>
              <a:t> countries</a:t>
            </a: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download8.png"/>
          <p:cNvPicPr>
            <a:picLocks noChangeAspect="1"/>
          </p:cNvPicPr>
          <p:nvPr/>
        </p:nvPicPr>
        <p:blipFill>
          <a:blip r:embed="rId3"/>
          <a:stretch>
            <a:fillRect/>
          </a:stretch>
        </p:blipFill>
        <p:spPr>
          <a:xfrm>
            <a:off x="196947" y="2025749"/>
            <a:ext cx="5446863" cy="4303972"/>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6" name="Picture 5" descr="download7.png"/>
          <p:cNvPicPr>
            <a:picLocks noChangeAspect="1"/>
          </p:cNvPicPr>
          <p:nvPr/>
        </p:nvPicPr>
        <p:blipFill>
          <a:blip r:embed="rId4"/>
          <a:stretch>
            <a:fillRect/>
          </a:stretch>
        </p:blipFill>
        <p:spPr>
          <a:xfrm>
            <a:off x="5725483" y="2025746"/>
            <a:ext cx="6078683" cy="4276579"/>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 xmlns:p14="http://schemas.microsoft.com/office/powerpoint/2010/main" val="3772922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err="1" smtClean="0">
                <a:latin typeface="Comic Sans MS" panose="030F0702030302020204" pitchFamily="66" charset="0"/>
              </a:rPr>
              <a:t>Tv</a:t>
            </a:r>
            <a:r>
              <a:rPr lang="en-IN" sz="2400" dirty="0" smtClean="0">
                <a:latin typeface="Comic Sans MS" panose="030F0702030302020204" pitchFamily="66" charset="0"/>
              </a:rPr>
              <a:t> shows and movies</a:t>
            </a: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type.png"/>
          <p:cNvPicPr>
            <a:picLocks noChangeAspect="1"/>
          </p:cNvPicPr>
          <p:nvPr/>
        </p:nvPicPr>
        <p:blipFill>
          <a:blip r:embed="rId3"/>
          <a:stretch>
            <a:fillRect/>
          </a:stretch>
        </p:blipFill>
        <p:spPr>
          <a:xfrm>
            <a:off x="455915" y="2067952"/>
            <a:ext cx="11280170" cy="4441500"/>
          </a:xfrm>
          <a:prstGeom prst="rect">
            <a:avLst/>
          </a:prstGeom>
          <a:ln>
            <a:solidFill>
              <a:schemeClr val="accent1"/>
            </a:solidFill>
          </a:ln>
        </p:spPr>
      </p:pic>
    </p:spTree>
    <p:extLst>
      <p:ext uri="{BB962C8B-B14F-4D97-AF65-F5344CB8AC3E}">
        <p14:creationId xmlns="" xmlns:p14="http://schemas.microsoft.com/office/powerpoint/2010/main" val="377292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Type of Contents in different countries</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err="1" smtClean="0">
                <a:latin typeface="Comic Sans MS" panose="030F0702030302020204" pitchFamily="66" charset="0"/>
              </a:rPr>
              <a:t>Tv</a:t>
            </a:r>
            <a:r>
              <a:rPr lang="en-IN" sz="2400" dirty="0" smtClean="0">
                <a:latin typeface="Comic Sans MS" panose="030F0702030302020204" pitchFamily="66" charset="0"/>
              </a:rPr>
              <a:t> shows and Movies</a:t>
            </a: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type2.png"/>
          <p:cNvPicPr>
            <a:picLocks noChangeAspect="1"/>
          </p:cNvPicPr>
          <p:nvPr/>
        </p:nvPicPr>
        <p:blipFill>
          <a:blip r:embed="rId3"/>
          <a:stretch>
            <a:fillRect/>
          </a:stretch>
        </p:blipFill>
        <p:spPr>
          <a:xfrm>
            <a:off x="558903" y="2011680"/>
            <a:ext cx="11102329" cy="4596246"/>
          </a:xfrm>
          <a:prstGeom prst="rect">
            <a:avLst/>
          </a:prstGeom>
          <a:ln>
            <a:solidFill>
              <a:schemeClr val="accent1"/>
            </a:solidFill>
          </a:ln>
        </p:spPr>
      </p:pic>
    </p:spTree>
    <p:extLst>
      <p:ext uri="{BB962C8B-B14F-4D97-AF65-F5344CB8AC3E}">
        <p14:creationId xmlns="" xmlns:p14="http://schemas.microsoft.com/office/powerpoint/2010/main" val="3772922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7B5EC-EC07-4FD0-828B-2DF101D990BC}"/>
              </a:ext>
            </a:extLst>
          </p:cNvPr>
          <p:cNvSpPr>
            <a:spLocks noGrp="1"/>
          </p:cNvSpPr>
          <p:nvPr>
            <p:ph type="title"/>
          </p:nvPr>
        </p:nvSpPr>
        <p:spPr>
          <a:xfrm>
            <a:off x="838200" y="424674"/>
            <a:ext cx="10515600" cy="766264"/>
          </a:xfrm>
          <a:solidFill>
            <a:schemeClr val="accent1"/>
          </a:solidFill>
        </p:spPr>
        <p:txBody>
          <a:bodyPr>
            <a:normAutofit/>
          </a:bodyPr>
          <a:lstStyle/>
          <a:p>
            <a:pPr algn="ctr"/>
            <a:r>
              <a:rPr lang="en-IN" sz="3600" b="1" dirty="0" smtClean="0">
                <a:solidFill>
                  <a:schemeClr val="bg1"/>
                </a:solidFill>
                <a:latin typeface="Arial" panose="020B0604020202020204" pitchFamily="34" charset="0"/>
                <a:cs typeface="Arial" panose="020B0604020202020204" pitchFamily="34" charset="0"/>
              </a:rPr>
              <a:t>Content available by genre</a:t>
            </a:r>
            <a:endParaRPr lang="en-IN" sz="36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51AF0DF-D973-43FC-A43D-29FF07ACFDCF}"/>
              </a:ext>
            </a:extLst>
          </p:cNvPr>
          <p:cNvSpPr>
            <a:spLocks noGrp="1"/>
          </p:cNvSpPr>
          <p:nvPr>
            <p:ph idx="1"/>
          </p:nvPr>
        </p:nvSpPr>
        <p:spPr>
          <a:xfrm>
            <a:off x="838200" y="1433245"/>
            <a:ext cx="10515600" cy="4743718"/>
          </a:xfrm>
        </p:spPr>
        <p:txBody>
          <a:bodyPr>
            <a:normAutofit/>
          </a:bodyPr>
          <a:lstStyle/>
          <a:p>
            <a:pPr marL="0" indent="0">
              <a:buNone/>
            </a:pPr>
            <a:r>
              <a:rPr lang="en-IN" sz="2400" dirty="0" smtClean="0">
                <a:latin typeface="Comic Sans MS" panose="030F0702030302020204" pitchFamily="66" charset="0"/>
              </a:rPr>
              <a:t>Genre</a:t>
            </a:r>
          </a:p>
          <a:p>
            <a:pPr marL="0" indent="0">
              <a:buNone/>
            </a:pPr>
            <a:endParaRPr lang="en-IN" sz="4800" dirty="0">
              <a:latin typeface="Comic Sans MS" panose="030F0702030302020204" pitchFamily="66" charset="0"/>
            </a:endParaRPr>
          </a:p>
        </p:txBody>
      </p:sp>
      <p:pic>
        <p:nvPicPr>
          <p:cNvPr id="12" name="Picture 2" descr="See the source image">
            <a:extLst>
              <a:ext uri="{FF2B5EF4-FFF2-40B4-BE49-F238E27FC236}">
                <a16:creationId xmlns=""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genre.png"/>
          <p:cNvPicPr>
            <a:picLocks noChangeAspect="1"/>
          </p:cNvPicPr>
          <p:nvPr/>
        </p:nvPicPr>
        <p:blipFill>
          <a:blip r:embed="rId3"/>
          <a:stretch>
            <a:fillRect/>
          </a:stretch>
        </p:blipFill>
        <p:spPr>
          <a:xfrm rot="16200000">
            <a:off x="3842239" y="-1658231"/>
            <a:ext cx="4529797" cy="11757074"/>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 xmlns:p14="http://schemas.microsoft.com/office/powerpoint/2010/main" val="3772922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eople analyzing growth charts Free Vector">
            <a:extLst>
              <a:ext uri="{FF2B5EF4-FFF2-40B4-BE49-F238E27FC236}">
                <a16:creationId xmlns="" xmlns:a16="http://schemas.microsoft.com/office/drawing/2014/main" id="{1CDCBCDC-A814-44F1-AF67-EC7384AAF79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963417" y="2247900"/>
            <a:ext cx="6923783" cy="346538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31EABCB1-A939-4F9E-8D4D-73A5FF6DD1EB}"/>
              </a:ext>
            </a:extLst>
          </p:cNvPr>
          <p:cNvSpPr>
            <a:spLocks noGrp="1"/>
          </p:cNvSpPr>
          <p:nvPr>
            <p:ph type="title"/>
          </p:nvPr>
        </p:nvSpPr>
        <p:spPr>
          <a:xfrm>
            <a:off x="940942" y="355600"/>
            <a:ext cx="10515600" cy="1130300"/>
          </a:xfrm>
          <a:solidFill>
            <a:schemeClr val="accent1"/>
          </a:solidFill>
        </p:spPr>
        <p:txBody>
          <a:bodyPr>
            <a:normAutofit fontScale="90000"/>
          </a:bodyPr>
          <a:lstStyle/>
          <a:p>
            <a:pPr algn="ctr"/>
            <a:r>
              <a:rPr lang="en-IN" b="1" dirty="0" smtClean="0">
                <a:solidFill>
                  <a:schemeClr val="bg1"/>
                </a:solidFill>
              </a:rPr>
              <a:t>Has Netflix been focussing more on TV-Shows rather than Movies</a:t>
            </a:r>
            <a:endParaRPr lang="en-IN" b="1" dirty="0">
              <a:solidFill>
                <a:schemeClr val="bg1"/>
              </a:solidFill>
            </a:endParaRPr>
          </a:p>
        </p:txBody>
      </p:sp>
      <p:pic>
        <p:nvPicPr>
          <p:cNvPr id="6" name="Picture 2" descr="See the source image">
            <a:extLst>
              <a:ext uri="{FF2B5EF4-FFF2-40B4-BE49-F238E27FC236}">
                <a16:creationId xmlns="" xmlns:a16="http://schemas.microsoft.com/office/drawing/2014/main" id="{5BB1BF10-7E11-4FA2-97F1-C63FBF207298}"/>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11266" name="Picture 2"/>
          <p:cNvPicPr>
            <a:picLocks noGrp="1" noChangeAspect="1" noChangeArrowheads="1"/>
          </p:cNvPicPr>
          <p:nvPr>
            <p:ph idx="1"/>
          </p:nvPr>
        </p:nvPicPr>
        <p:blipFill>
          <a:blip r:embed="rId4"/>
          <a:srcRect/>
          <a:stretch>
            <a:fillRect/>
          </a:stretch>
        </p:blipFill>
        <p:spPr bwMode="auto">
          <a:xfrm>
            <a:off x="889000" y="1596154"/>
            <a:ext cx="10515600" cy="79708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5"/>
          <a:srcRect/>
          <a:stretch>
            <a:fillRect/>
          </a:stretch>
        </p:blipFill>
        <p:spPr bwMode="auto">
          <a:xfrm>
            <a:off x="684213" y="2552700"/>
            <a:ext cx="1552575" cy="6096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6"/>
          <a:srcRect/>
          <a:stretch>
            <a:fillRect/>
          </a:stretch>
        </p:blipFill>
        <p:spPr bwMode="auto">
          <a:xfrm>
            <a:off x="2238375" y="2593378"/>
            <a:ext cx="2917825" cy="1273771"/>
          </a:xfrm>
          <a:prstGeom prst="rect">
            <a:avLst/>
          </a:prstGeom>
          <a:noFill/>
          <a:ln w="9525">
            <a:solidFill>
              <a:schemeClr val="accent1"/>
            </a:solidFill>
            <a:miter lim="800000"/>
            <a:headEnd/>
            <a:tailEnd/>
          </a:ln>
          <a:effectLst/>
        </p:spPr>
      </p:pic>
      <p:pic>
        <p:nvPicPr>
          <p:cNvPr id="11269" name="Picture 5"/>
          <p:cNvPicPr>
            <a:picLocks noChangeAspect="1" noChangeArrowheads="1"/>
          </p:cNvPicPr>
          <p:nvPr/>
        </p:nvPicPr>
        <p:blipFill>
          <a:blip r:embed="rId7"/>
          <a:srcRect/>
          <a:stretch>
            <a:fillRect/>
          </a:stretch>
        </p:blipFill>
        <p:spPr bwMode="auto">
          <a:xfrm>
            <a:off x="812800" y="4019550"/>
            <a:ext cx="4381500" cy="2838450"/>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3493605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03A0FB-3001-40C5-9986-D679A4D62ECC}"/>
              </a:ext>
            </a:extLst>
          </p:cNvPr>
          <p:cNvSpPr>
            <a:spLocks noGrp="1"/>
          </p:cNvSpPr>
          <p:nvPr>
            <p:ph type="title"/>
          </p:nvPr>
        </p:nvSpPr>
        <p:spPr>
          <a:xfrm>
            <a:off x="831850" y="99229"/>
            <a:ext cx="10515600" cy="534256"/>
          </a:xfrm>
          <a:solidFill>
            <a:schemeClr val="accent1"/>
          </a:solidFill>
        </p:spPr>
        <p:txBody>
          <a:bodyPr>
            <a:normAutofit fontScale="90000"/>
          </a:bodyPr>
          <a:lstStyle/>
          <a:p>
            <a:pPr algn="ctr"/>
            <a:r>
              <a:rPr lang="en-IN" sz="4000" b="1" dirty="0" smtClean="0">
                <a:solidFill>
                  <a:schemeClr val="bg1"/>
                </a:solidFill>
              </a:rPr>
              <a:t>Recommender systems and Clustering</a:t>
            </a:r>
            <a:endParaRPr lang="en-IN" sz="4000" b="1" dirty="0">
              <a:solidFill>
                <a:schemeClr val="bg1"/>
              </a:solidFill>
            </a:endParaRPr>
          </a:p>
        </p:txBody>
      </p:sp>
      <p:sp>
        <p:nvSpPr>
          <p:cNvPr id="3" name="Text Placeholder 2">
            <a:extLst>
              <a:ext uri="{FF2B5EF4-FFF2-40B4-BE49-F238E27FC236}">
                <a16:creationId xmlns="" xmlns:a16="http://schemas.microsoft.com/office/drawing/2014/main" id="{CFE84FC3-046D-42F9-A403-17506E521F58}"/>
              </a:ext>
            </a:extLst>
          </p:cNvPr>
          <p:cNvSpPr>
            <a:spLocks noGrp="1"/>
          </p:cNvSpPr>
          <p:nvPr>
            <p:ph type="body" idx="1"/>
          </p:nvPr>
        </p:nvSpPr>
        <p:spPr>
          <a:xfrm>
            <a:off x="831850" y="1263740"/>
            <a:ext cx="10515600" cy="5075415"/>
          </a:xfrm>
        </p:spPr>
        <p:txBody>
          <a:bodyPr>
            <a:normAutofit/>
          </a:bodyPr>
          <a:lstStyle/>
          <a:p>
            <a:r>
              <a:rPr lang="en-US" sz="3200" b="1" dirty="0" smtClean="0"/>
              <a:t>K-Nearest </a:t>
            </a:r>
            <a:r>
              <a:rPr lang="en-US" sz="3200" b="1" dirty="0" err="1" smtClean="0"/>
              <a:t>Neighbours</a:t>
            </a:r>
            <a:r>
              <a:rPr lang="en-US" sz="3200" b="1" dirty="0" smtClean="0"/>
              <a:t> approach based on content type and genres only.</a:t>
            </a:r>
            <a:endParaRPr lang="en-IN" sz="3200" b="1" dirty="0">
              <a:solidFill>
                <a:srgbClr val="C00000"/>
              </a:solidFill>
              <a:latin typeface="Comic Sans MS" panose="030F0702030302020204" pitchFamily="66" charset="0"/>
            </a:endParaRPr>
          </a:p>
          <a:p>
            <a:endParaRPr lang="en-IN" b="1" dirty="0">
              <a:solidFill>
                <a:srgbClr val="C00000"/>
              </a:solidFill>
            </a:endParaRPr>
          </a:p>
        </p:txBody>
      </p:sp>
      <p:pic>
        <p:nvPicPr>
          <p:cNvPr id="6" name="Picture 2" descr="See the source image">
            <a:extLst>
              <a:ext uri="{FF2B5EF4-FFF2-40B4-BE49-F238E27FC236}">
                <a16:creationId xmlns="" xmlns:a16="http://schemas.microsoft.com/office/drawing/2014/main" id="{3D6D1CCF-7A75-483C-8CAE-C4C4A72ED48B}"/>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10274"/>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3"/>
          <a:srcRect/>
          <a:stretch>
            <a:fillRect/>
          </a:stretch>
        </p:blipFill>
        <p:spPr bwMode="auto">
          <a:xfrm>
            <a:off x="557213" y="2544763"/>
            <a:ext cx="4067175" cy="3348037"/>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5720330" y="2578100"/>
            <a:ext cx="5390583" cy="3251200"/>
          </a:xfrm>
          <a:prstGeom prst="rect">
            <a:avLst/>
          </a:prstGeom>
          <a:noFill/>
          <a:ln w="9525">
            <a:noFill/>
            <a:miter lim="800000"/>
            <a:headEnd/>
            <a:tailEnd/>
          </a:ln>
          <a:effectLst/>
        </p:spPr>
      </p:pic>
    </p:spTree>
    <p:extLst>
      <p:ext uri="{BB962C8B-B14F-4D97-AF65-F5344CB8AC3E}">
        <p14:creationId xmlns="" xmlns:p14="http://schemas.microsoft.com/office/powerpoint/2010/main" val="816574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03A0FB-3001-40C5-9986-D679A4D62ECC}"/>
              </a:ext>
            </a:extLst>
          </p:cNvPr>
          <p:cNvSpPr>
            <a:spLocks noGrp="1"/>
          </p:cNvSpPr>
          <p:nvPr>
            <p:ph type="title"/>
          </p:nvPr>
        </p:nvSpPr>
        <p:spPr>
          <a:xfrm>
            <a:off x="831850" y="99229"/>
            <a:ext cx="10515600" cy="534256"/>
          </a:xfrm>
          <a:solidFill>
            <a:schemeClr val="accent1"/>
          </a:solidFill>
        </p:spPr>
        <p:txBody>
          <a:bodyPr>
            <a:normAutofit fontScale="90000"/>
          </a:bodyPr>
          <a:lstStyle/>
          <a:p>
            <a:pPr algn="ctr"/>
            <a:r>
              <a:rPr lang="en-IN" sz="4000" b="1" dirty="0" smtClean="0">
                <a:solidFill>
                  <a:schemeClr val="bg1"/>
                </a:solidFill>
              </a:rPr>
              <a:t>Recommender systems and Clustering</a:t>
            </a:r>
            <a:endParaRPr lang="en-IN" sz="4000" b="1" dirty="0">
              <a:solidFill>
                <a:schemeClr val="bg1"/>
              </a:solidFill>
            </a:endParaRPr>
          </a:p>
        </p:txBody>
      </p:sp>
      <p:sp>
        <p:nvSpPr>
          <p:cNvPr id="3" name="Text Placeholder 2">
            <a:extLst>
              <a:ext uri="{FF2B5EF4-FFF2-40B4-BE49-F238E27FC236}">
                <a16:creationId xmlns="" xmlns:a16="http://schemas.microsoft.com/office/drawing/2014/main" id="{CFE84FC3-046D-42F9-A403-17506E521F58}"/>
              </a:ext>
            </a:extLst>
          </p:cNvPr>
          <p:cNvSpPr>
            <a:spLocks noGrp="1"/>
          </p:cNvSpPr>
          <p:nvPr>
            <p:ph type="body" idx="1"/>
          </p:nvPr>
        </p:nvSpPr>
        <p:spPr>
          <a:xfrm>
            <a:off x="831850" y="1263740"/>
            <a:ext cx="10515600" cy="5075415"/>
          </a:xfrm>
        </p:spPr>
        <p:txBody>
          <a:bodyPr>
            <a:normAutofit/>
          </a:bodyPr>
          <a:lstStyle/>
          <a:p>
            <a:r>
              <a:rPr lang="en-US" b="1" dirty="0" smtClean="0"/>
              <a:t>Text pre-processing</a:t>
            </a:r>
          </a:p>
          <a:p>
            <a:endParaRPr lang="en-US" b="1" dirty="0" smtClean="0">
              <a:solidFill>
                <a:srgbClr val="C00000"/>
              </a:solidFill>
            </a:endParaRPr>
          </a:p>
          <a:p>
            <a:endParaRPr lang="en-IN" b="1" dirty="0">
              <a:solidFill>
                <a:srgbClr val="C00000"/>
              </a:solidFill>
            </a:endParaRPr>
          </a:p>
        </p:txBody>
      </p:sp>
      <p:pic>
        <p:nvPicPr>
          <p:cNvPr id="6" name="Picture 2" descr="See the source image">
            <a:extLst>
              <a:ext uri="{FF2B5EF4-FFF2-40B4-BE49-F238E27FC236}">
                <a16:creationId xmlns="" xmlns:a16="http://schemas.microsoft.com/office/drawing/2014/main" id="{3D6D1CCF-7A75-483C-8CAE-C4C4A72ED48B}"/>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10274"/>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srcRect/>
          <a:stretch>
            <a:fillRect/>
          </a:stretch>
        </p:blipFill>
        <p:spPr bwMode="auto">
          <a:xfrm>
            <a:off x="882650" y="1920875"/>
            <a:ext cx="4000500" cy="421005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6515100" y="1978025"/>
            <a:ext cx="3810000" cy="3409950"/>
          </a:xfrm>
          <a:prstGeom prst="rect">
            <a:avLst/>
          </a:prstGeom>
          <a:noFill/>
          <a:ln w="9525">
            <a:noFill/>
            <a:miter lim="800000"/>
            <a:headEnd/>
            <a:tailEnd/>
          </a:ln>
          <a:effectLst/>
        </p:spPr>
      </p:pic>
    </p:spTree>
    <p:extLst>
      <p:ext uri="{BB962C8B-B14F-4D97-AF65-F5344CB8AC3E}">
        <p14:creationId xmlns="" xmlns:p14="http://schemas.microsoft.com/office/powerpoint/2010/main" val="81657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48640-F76F-4D1C-859C-4F25A0F360C7}"/>
              </a:ext>
            </a:extLst>
          </p:cNvPr>
          <p:cNvSpPr>
            <a:spLocks noGrp="1"/>
          </p:cNvSpPr>
          <p:nvPr>
            <p:ph type="title"/>
          </p:nvPr>
        </p:nvSpPr>
        <p:spPr>
          <a:xfrm>
            <a:off x="920393" y="2667891"/>
            <a:ext cx="10515600" cy="1325563"/>
          </a:xfrm>
        </p:spPr>
        <p:txBody>
          <a:bodyPr/>
          <a:lstStyle/>
          <a:p>
            <a:r>
              <a:rPr lang="en-IN" sz="4400" dirty="0"/>
              <a:t/>
            </a:r>
            <a:br>
              <a:rPr lang="en-IN" sz="4400" dirty="0"/>
            </a:br>
            <a:endParaRPr lang="en-IN" dirty="0"/>
          </a:p>
        </p:txBody>
      </p:sp>
      <p:sp>
        <p:nvSpPr>
          <p:cNvPr id="5" name="Rectangle 4">
            <a:extLst>
              <a:ext uri="{FF2B5EF4-FFF2-40B4-BE49-F238E27FC236}">
                <a16:creationId xmlns="" xmlns:a16="http://schemas.microsoft.com/office/drawing/2014/main" id="{15465778-6EBC-421A-98F2-F9A509C60B8B}"/>
              </a:ext>
            </a:extLst>
          </p:cNvPr>
          <p:cNvSpPr/>
          <p:nvPr/>
        </p:nvSpPr>
        <p:spPr>
          <a:xfrm>
            <a:off x="4027898" y="1172949"/>
            <a:ext cx="4136204" cy="636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t>About </a:t>
            </a:r>
            <a:r>
              <a:rPr lang="en-IN" sz="4400" b="1" dirty="0" smtClean="0"/>
              <a:t>the data</a:t>
            </a:r>
            <a:endParaRPr lang="en-IN" sz="4400" b="1" dirty="0"/>
          </a:p>
        </p:txBody>
      </p:sp>
      <p:sp>
        <p:nvSpPr>
          <p:cNvPr id="12" name="TextBox 11">
            <a:extLst>
              <a:ext uri="{FF2B5EF4-FFF2-40B4-BE49-F238E27FC236}">
                <a16:creationId xmlns="" xmlns:a16="http://schemas.microsoft.com/office/drawing/2014/main" id="{632866B1-A34B-473A-AC99-BA5E9EF50238}"/>
              </a:ext>
            </a:extLst>
          </p:cNvPr>
          <p:cNvSpPr txBox="1"/>
          <p:nvPr/>
        </p:nvSpPr>
        <p:spPr>
          <a:xfrm>
            <a:off x="756006" y="2239128"/>
            <a:ext cx="11120919" cy="2831544"/>
          </a:xfrm>
          <a:prstGeom prst="rect">
            <a:avLst/>
          </a:prstGeom>
          <a:noFill/>
        </p:spPr>
        <p:txBody>
          <a:bodyPr wrap="square" rtlCol="0">
            <a:spAutoFit/>
          </a:bodyPr>
          <a:lstStyle/>
          <a:p>
            <a:r>
              <a:rPr lang="en-US" sz="2000" i="1" dirty="0" smtClean="0">
                <a:latin typeface="Cambria" pitchFamily="18" charset="0"/>
                <a:ea typeface="Cambria" pitchFamily="18" charset="0"/>
              </a:rPr>
              <a:t>This dataset consists of </a:t>
            </a:r>
            <a:r>
              <a:rPr lang="en-US" sz="2000" i="1" dirty="0" err="1" smtClean="0">
                <a:latin typeface="Cambria" pitchFamily="18" charset="0"/>
                <a:ea typeface="Cambria" pitchFamily="18" charset="0"/>
              </a:rPr>
              <a:t>tv</a:t>
            </a:r>
            <a:r>
              <a:rPr lang="en-US" sz="2000" i="1" dirty="0" smtClean="0">
                <a:latin typeface="Cambria" pitchFamily="18" charset="0"/>
                <a:ea typeface="Cambria" pitchFamily="18" charset="0"/>
              </a:rPr>
              <a:t> shows and movies available on Netflix as of 2019. The dataset is collected from </a:t>
            </a:r>
            <a:r>
              <a:rPr lang="en-US" sz="2000" i="1" dirty="0" err="1" smtClean="0">
                <a:latin typeface="Cambria" pitchFamily="18" charset="0"/>
                <a:ea typeface="Cambria" pitchFamily="18" charset="0"/>
              </a:rPr>
              <a:t>Flixable</a:t>
            </a:r>
            <a:r>
              <a:rPr lang="en-US" sz="2000" i="1" dirty="0" smtClean="0">
                <a:latin typeface="Cambria" pitchFamily="18" charset="0"/>
                <a:ea typeface="Cambria" pitchFamily="18" charset="0"/>
              </a:rPr>
              <a:t> which is a third-party Netflix search engine.</a:t>
            </a:r>
          </a:p>
          <a:p>
            <a:r>
              <a:rPr lang="en-US" sz="2000" i="1" dirty="0" smtClean="0">
                <a:latin typeface="Cambria" pitchFamily="18" charset="0"/>
                <a:ea typeface="Cambria" pitchFamily="18" charset="0"/>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r>
              <a:rPr lang="en-US" sz="2000" i="1" dirty="0" smtClean="0">
                <a:latin typeface="Cambria" pitchFamily="18" charset="0"/>
                <a:ea typeface="Cambria" pitchFamily="18" charset="0"/>
              </a:rPr>
              <a:t>Integrating this dataset with other external datasets such as IMDB ratings, rotten tomatoes can also provide many interesting findings</a:t>
            </a:r>
            <a:r>
              <a:rPr lang="en-US" sz="2000" i="1" dirty="0" smtClean="0">
                <a:latin typeface="Bahnschrift" pitchFamily="34" charset="0"/>
              </a:rPr>
              <a:t>.</a:t>
            </a:r>
          </a:p>
          <a:p>
            <a:endParaRPr lang="en-IN" dirty="0">
              <a:latin typeface="Comic Sans MS" panose="030F0702030302020204" pitchFamily="66" charset="0"/>
            </a:endParaRPr>
          </a:p>
        </p:txBody>
      </p:sp>
      <p:pic>
        <p:nvPicPr>
          <p:cNvPr id="8" name="Picture 2" descr="See the source image">
            <a:extLst>
              <a:ext uri="{FF2B5EF4-FFF2-40B4-BE49-F238E27FC236}">
                <a16:creationId xmlns="" xmlns:a16="http://schemas.microsoft.com/office/drawing/2014/main" id="{3FC8544E-2DFE-48A1-AE85-56C0586C3099}"/>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37892" name="Picture 4" descr="Netflix 'Shuffle Play' Feature Randomly Streams Selected Titles - Variety"/>
          <p:cNvPicPr>
            <a:picLocks noChangeAspect="1" noChangeArrowheads="1"/>
          </p:cNvPicPr>
          <p:nvPr/>
        </p:nvPicPr>
        <p:blipFill>
          <a:blip r:embed="rId3"/>
          <a:srcRect/>
          <a:stretch>
            <a:fillRect/>
          </a:stretch>
        </p:blipFill>
        <p:spPr bwMode="auto">
          <a:xfrm>
            <a:off x="546100" y="4970462"/>
            <a:ext cx="11353799" cy="1697038"/>
          </a:xfrm>
          <a:prstGeom prst="rect">
            <a:avLst/>
          </a:prstGeom>
          <a:noFill/>
        </p:spPr>
      </p:pic>
    </p:spTree>
    <p:extLst>
      <p:ext uri="{BB962C8B-B14F-4D97-AF65-F5344CB8AC3E}">
        <p14:creationId xmlns="" xmlns:p14="http://schemas.microsoft.com/office/powerpoint/2010/main" val="140126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03A0FB-3001-40C5-9986-D679A4D62ECC}"/>
              </a:ext>
            </a:extLst>
          </p:cNvPr>
          <p:cNvSpPr>
            <a:spLocks noGrp="1"/>
          </p:cNvSpPr>
          <p:nvPr>
            <p:ph type="title"/>
          </p:nvPr>
        </p:nvSpPr>
        <p:spPr>
          <a:xfrm>
            <a:off x="831850" y="99229"/>
            <a:ext cx="10515600" cy="534256"/>
          </a:xfrm>
          <a:solidFill>
            <a:schemeClr val="accent1"/>
          </a:solidFill>
        </p:spPr>
        <p:txBody>
          <a:bodyPr>
            <a:normAutofit fontScale="90000"/>
          </a:bodyPr>
          <a:lstStyle/>
          <a:p>
            <a:pPr algn="ctr"/>
            <a:r>
              <a:rPr lang="en-IN" sz="4000" b="1" dirty="0" smtClean="0">
                <a:solidFill>
                  <a:schemeClr val="bg1"/>
                </a:solidFill>
              </a:rPr>
              <a:t>Recommender systems and Clustering</a:t>
            </a:r>
            <a:endParaRPr lang="en-IN" sz="4000" b="1" dirty="0">
              <a:solidFill>
                <a:schemeClr val="bg1"/>
              </a:solidFill>
            </a:endParaRPr>
          </a:p>
        </p:txBody>
      </p:sp>
      <p:sp>
        <p:nvSpPr>
          <p:cNvPr id="3" name="Text Placeholder 2">
            <a:extLst>
              <a:ext uri="{FF2B5EF4-FFF2-40B4-BE49-F238E27FC236}">
                <a16:creationId xmlns="" xmlns:a16="http://schemas.microsoft.com/office/drawing/2014/main" id="{CFE84FC3-046D-42F9-A403-17506E521F58}"/>
              </a:ext>
            </a:extLst>
          </p:cNvPr>
          <p:cNvSpPr>
            <a:spLocks noGrp="1"/>
          </p:cNvSpPr>
          <p:nvPr>
            <p:ph type="body" idx="1"/>
          </p:nvPr>
        </p:nvSpPr>
        <p:spPr>
          <a:xfrm>
            <a:off x="749300" y="1263740"/>
            <a:ext cx="10598150" cy="5075415"/>
          </a:xfrm>
        </p:spPr>
        <p:txBody>
          <a:bodyPr>
            <a:normAutofit/>
          </a:bodyPr>
          <a:lstStyle/>
          <a:p>
            <a:r>
              <a:rPr lang="en-US" dirty="0" err="1" smtClean="0">
                <a:solidFill>
                  <a:schemeClr val="tx1"/>
                </a:solidFill>
              </a:rPr>
              <a:t>DBScanand</a:t>
            </a:r>
            <a:r>
              <a:rPr lang="en-US" dirty="0" smtClean="0">
                <a:solidFill>
                  <a:schemeClr val="tx1"/>
                </a:solidFill>
              </a:rPr>
              <a:t> K-Means Clustering</a:t>
            </a:r>
            <a:endParaRPr lang="en-US" dirty="0" smtClean="0"/>
          </a:p>
          <a:p>
            <a:pPr>
              <a:lnSpc>
                <a:spcPct val="110000"/>
              </a:lnSpc>
              <a:buFont typeface="Arial" pitchFamily="34" charset="0"/>
              <a:buChar char="•"/>
            </a:pPr>
            <a:r>
              <a:rPr lang="en-US" dirty="0" smtClean="0">
                <a:solidFill>
                  <a:schemeClr val="tx1"/>
                </a:solidFill>
              </a:rPr>
              <a:t>After processing the text columns we get 5788 columns, so we avoid applying any of the hierarchical clustering algorithms as most of the observations will form their own cluster.</a:t>
            </a:r>
          </a:p>
          <a:p>
            <a:pPr>
              <a:lnSpc>
                <a:spcPct val="110000"/>
              </a:lnSpc>
              <a:buFont typeface="Arial" pitchFamily="34" charset="0"/>
              <a:buChar char="•"/>
            </a:pPr>
            <a:r>
              <a:rPr lang="en-US" dirty="0" smtClean="0">
                <a:solidFill>
                  <a:schemeClr val="tx1"/>
                </a:solidFill>
              </a:rPr>
              <a:t>We implement </a:t>
            </a:r>
            <a:r>
              <a:rPr lang="en-US" dirty="0" err="1" smtClean="0">
                <a:solidFill>
                  <a:schemeClr val="tx1"/>
                </a:solidFill>
              </a:rPr>
              <a:t>DBScan</a:t>
            </a:r>
            <a:r>
              <a:rPr lang="en-US" dirty="0" smtClean="0">
                <a:solidFill>
                  <a:schemeClr val="tx1"/>
                </a:solidFill>
              </a:rPr>
              <a:t> but due to high dimensionality most of the observations are marked as outliers.</a:t>
            </a:r>
          </a:p>
          <a:p>
            <a:pPr>
              <a:lnSpc>
                <a:spcPct val="110000"/>
              </a:lnSpc>
              <a:buFont typeface="Arial" pitchFamily="34" charset="0"/>
              <a:buChar char="•"/>
            </a:pPr>
            <a:r>
              <a:rPr lang="en-US" dirty="0" smtClean="0">
                <a:solidFill>
                  <a:schemeClr val="tx1"/>
                </a:solidFill>
              </a:rPr>
              <a:t>We apply K-Means clustering with k=175, the results are good but R-Rated and G-Rated contents were in the same cluster. Moreover, there is no ranking, we are just clubbing similar content together, but many times the content don't turn out to be similar.</a:t>
            </a:r>
          </a:p>
          <a:p>
            <a:endParaRPr lang="en-US" dirty="0" smtClean="0">
              <a:solidFill>
                <a:schemeClr val="tx1"/>
              </a:solidFill>
            </a:endParaRPr>
          </a:p>
          <a:p>
            <a:endParaRPr lang="en-US" dirty="0" smtClean="0">
              <a:solidFill>
                <a:schemeClr val="tx1"/>
              </a:solidFill>
            </a:endParaRPr>
          </a:p>
          <a:p>
            <a:endParaRPr lang="en-US" dirty="0" smtClean="0"/>
          </a:p>
        </p:txBody>
      </p:sp>
      <p:pic>
        <p:nvPicPr>
          <p:cNvPr id="6" name="Picture 2" descr="See the source image">
            <a:extLst>
              <a:ext uri="{FF2B5EF4-FFF2-40B4-BE49-F238E27FC236}">
                <a16:creationId xmlns="" xmlns:a16="http://schemas.microsoft.com/office/drawing/2014/main" id="{3D6D1CCF-7A75-483C-8CAE-C4C4A72ED48B}"/>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10274"/>
            <a:ext cx="458911" cy="595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16574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03A0FB-3001-40C5-9986-D679A4D62ECC}"/>
              </a:ext>
            </a:extLst>
          </p:cNvPr>
          <p:cNvSpPr>
            <a:spLocks noGrp="1"/>
          </p:cNvSpPr>
          <p:nvPr>
            <p:ph type="title"/>
          </p:nvPr>
        </p:nvSpPr>
        <p:spPr>
          <a:xfrm>
            <a:off x="831850" y="99229"/>
            <a:ext cx="10515600" cy="534256"/>
          </a:xfrm>
          <a:solidFill>
            <a:schemeClr val="accent1"/>
          </a:solidFill>
        </p:spPr>
        <p:txBody>
          <a:bodyPr>
            <a:normAutofit fontScale="90000"/>
          </a:bodyPr>
          <a:lstStyle/>
          <a:p>
            <a:pPr algn="ctr"/>
            <a:r>
              <a:rPr lang="en-IN" sz="4000" b="1" dirty="0" smtClean="0">
                <a:solidFill>
                  <a:schemeClr val="bg1"/>
                </a:solidFill>
              </a:rPr>
              <a:t>Recommender systems and Clustering</a:t>
            </a:r>
            <a:endParaRPr lang="en-IN" sz="4000" b="1" dirty="0">
              <a:solidFill>
                <a:schemeClr val="bg1"/>
              </a:solidFill>
            </a:endParaRPr>
          </a:p>
        </p:txBody>
      </p:sp>
      <p:sp>
        <p:nvSpPr>
          <p:cNvPr id="3" name="Text Placeholder 2">
            <a:extLst>
              <a:ext uri="{FF2B5EF4-FFF2-40B4-BE49-F238E27FC236}">
                <a16:creationId xmlns="" xmlns:a16="http://schemas.microsoft.com/office/drawing/2014/main" id="{CFE84FC3-046D-42F9-A403-17506E521F58}"/>
              </a:ext>
            </a:extLst>
          </p:cNvPr>
          <p:cNvSpPr>
            <a:spLocks noGrp="1"/>
          </p:cNvSpPr>
          <p:nvPr>
            <p:ph type="body" idx="1"/>
          </p:nvPr>
        </p:nvSpPr>
        <p:spPr>
          <a:xfrm>
            <a:off x="749300" y="1263740"/>
            <a:ext cx="10598150" cy="5075415"/>
          </a:xfrm>
        </p:spPr>
        <p:txBody>
          <a:bodyPr>
            <a:normAutofit/>
          </a:bodyPr>
          <a:lstStyle/>
          <a:p>
            <a:r>
              <a:rPr lang="en-US" dirty="0" smtClean="0">
                <a:solidFill>
                  <a:schemeClr val="tx1"/>
                </a:solidFill>
              </a:rPr>
              <a:t>K-</a:t>
            </a:r>
            <a:r>
              <a:rPr lang="en-US" dirty="0" err="1" smtClean="0">
                <a:solidFill>
                  <a:schemeClr val="tx1"/>
                </a:solidFill>
              </a:rPr>
              <a:t>Neighbours</a:t>
            </a:r>
            <a:r>
              <a:rPr lang="en-US" dirty="0" smtClean="0">
                <a:solidFill>
                  <a:schemeClr val="tx1"/>
                </a:solidFill>
              </a:rPr>
              <a:t> on the improved dataset</a:t>
            </a:r>
          </a:p>
          <a:p>
            <a:pPr>
              <a:buFont typeface="Arial" pitchFamily="34" charset="0"/>
              <a:buChar char="•"/>
            </a:pPr>
            <a:r>
              <a:rPr lang="en-US" dirty="0" smtClean="0">
                <a:solidFill>
                  <a:schemeClr val="tx1"/>
                </a:solidFill>
              </a:rPr>
              <a:t>We applied k-Nearest </a:t>
            </a:r>
            <a:r>
              <a:rPr lang="en-US" dirty="0" err="1" smtClean="0">
                <a:solidFill>
                  <a:schemeClr val="tx1"/>
                </a:solidFill>
              </a:rPr>
              <a:t>Neighbours</a:t>
            </a:r>
            <a:r>
              <a:rPr lang="en-US" dirty="0" smtClean="0">
                <a:solidFill>
                  <a:schemeClr val="tx1"/>
                </a:solidFill>
              </a:rPr>
              <a:t> on the improved dataset and it works really well.</a:t>
            </a:r>
          </a:p>
          <a:p>
            <a:endParaRPr lang="en-US" dirty="0" smtClean="0">
              <a:solidFill>
                <a:schemeClr val="tx1"/>
              </a:solidFill>
            </a:endParaRPr>
          </a:p>
          <a:p>
            <a:endParaRPr lang="en-US" dirty="0" smtClean="0">
              <a:solidFill>
                <a:schemeClr val="tx1"/>
              </a:solidFill>
            </a:endParaRPr>
          </a:p>
          <a:p>
            <a:endParaRPr lang="en-US" dirty="0" smtClean="0"/>
          </a:p>
        </p:txBody>
      </p:sp>
      <p:pic>
        <p:nvPicPr>
          <p:cNvPr id="6" name="Picture 2" descr="See the source image">
            <a:extLst>
              <a:ext uri="{FF2B5EF4-FFF2-40B4-BE49-F238E27FC236}">
                <a16:creationId xmlns="" xmlns:a16="http://schemas.microsoft.com/office/drawing/2014/main" id="{3D6D1CCF-7A75-483C-8CAE-C4C4A72ED48B}"/>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10274"/>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14338" name="Picture 2"/>
          <p:cNvPicPr>
            <a:picLocks noChangeAspect="1" noChangeArrowheads="1"/>
          </p:cNvPicPr>
          <p:nvPr/>
        </p:nvPicPr>
        <p:blipFill>
          <a:blip r:embed="rId3"/>
          <a:srcRect/>
          <a:stretch>
            <a:fillRect/>
          </a:stretch>
        </p:blipFill>
        <p:spPr bwMode="auto">
          <a:xfrm>
            <a:off x="438150" y="2555875"/>
            <a:ext cx="4914900" cy="31432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4"/>
          <a:srcRect/>
          <a:stretch>
            <a:fillRect/>
          </a:stretch>
        </p:blipFill>
        <p:spPr bwMode="auto">
          <a:xfrm>
            <a:off x="5888038" y="2544763"/>
            <a:ext cx="4810125" cy="3114675"/>
          </a:xfrm>
          <a:prstGeom prst="rect">
            <a:avLst/>
          </a:prstGeom>
          <a:noFill/>
          <a:ln w="9525">
            <a:noFill/>
            <a:miter lim="800000"/>
            <a:headEnd/>
            <a:tailEnd/>
          </a:ln>
          <a:effectLst/>
        </p:spPr>
      </p:pic>
    </p:spTree>
    <p:extLst>
      <p:ext uri="{BB962C8B-B14F-4D97-AF65-F5344CB8AC3E}">
        <p14:creationId xmlns="" xmlns:p14="http://schemas.microsoft.com/office/powerpoint/2010/main" val="816574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03A0FB-3001-40C5-9986-D679A4D62ECC}"/>
              </a:ext>
            </a:extLst>
          </p:cNvPr>
          <p:cNvSpPr>
            <a:spLocks noGrp="1"/>
          </p:cNvSpPr>
          <p:nvPr>
            <p:ph type="title"/>
          </p:nvPr>
        </p:nvSpPr>
        <p:spPr>
          <a:xfrm>
            <a:off x="831850" y="99229"/>
            <a:ext cx="10515600" cy="534256"/>
          </a:xfrm>
          <a:solidFill>
            <a:schemeClr val="accent1"/>
          </a:solidFill>
        </p:spPr>
        <p:txBody>
          <a:bodyPr>
            <a:normAutofit fontScale="90000"/>
          </a:bodyPr>
          <a:lstStyle/>
          <a:p>
            <a:pPr algn="ctr"/>
            <a:r>
              <a:rPr lang="en-IN" sz="4000" b="1" dirty="0" smtClean="0">
                <a:solidFill>
                  <a:schemeClr val="bg1"/>
                </a:solidFill>
              </a:rPr>
              <a:t>Recommender systems and Clustering</a:t>
            </a:r>
            <a:endParaRPr lang="en-IN" sz="4000" b="1" dirty="0">
              <a:solidFill>
                <a:schemeClr val="bg1"/>
              </a:solidFill>
            </a:endParaRPr>
          </a:p>
        </p:txBody>
      </p:sp>
      <p:sp>
        <p:nvSpPr>
          <p:cNvPr id="3" name="Text Placeholder 2">
            <a:extLst>
              <a:ext uri="{FF2B5EF4-FFF2-40B4-BE49-F238E27FC236}">
                <a16:creationId xmlns="" xmlns:a16="http://schemas.microsoft.com/office/drawing/2014/main" id="{CFE84FC3-046D-42F9-A403-17506E521F58}"/>
              </a:ext>
            </a:extLst>
          </p:cNvPr>
          <p:cNvSpPr>
            <a:spLocks noGrp="1"/>
          </p:cNvSpPr>
          <p:nvPr>
            <p:ph type="body" idx="1"/>
          </p:nvPr>
        </p:nvSpPr>
        <p:spPr>
          <a:xfrm>
            <a:off x="749300" y="1263740"/>
            <a:ext cx="10598150" cy="5075415"/>
          </a:xfrm>
        </p:spPr>
        <p:txBody>
          <a:bodyPr>
            <a:normAutofit/>
          </a:bodyPr>
          <a:lstStyle/>
          <a:p>
            <a:endParaRPr lang="en-US" dirty="0" smtClean="0">
              <a:solidFill>
                <a:schemeClr val="tx1"/>
              </a:solidFill>
            </a:endParaRPr>
          </a:p>
          <a:p>
            <a:endParaRPr lang="en-US" dirty="0" smtClean="0">
              <a:solidFill>
                <a:schemeClr val="tx1"/>
              </a:solidFill>
            </a:endParaRPr>
          </a:p>
          <a:p>
            <a:endParaRPr lang="en-US" dirty="0" smtClean="0"/>
          </a:p>
        </p:txBody>
      </p:sp>
      <p:pic>
        <p:nvPicPr>
          <p:cNvPr id="6" name="Picture 2" descr="See the source image">
            <a:extLst>
              <a:ext uri="{FF2B5EF4-FFF2-40B4-BE49-F238E27FC236}">
                <a16:creationId xmlns="" xmlns:a16="http://schemas.microsoft.com/office/drawing/2014/main" id="{3D6D1CCF-7A75-483C-8CAE-C4C4A72ED48B}"/>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10274"/>
            <a:ext cx="458911" cy="595901"/>
          </a:xfrm>
          <a:prstGeom prst="rect">
            <a:avLst/>
          </a:prstGeom>
          <a:noFill/>
          <a:extLst>
            <a:ext uri="{909E8E84-426E-40DD-AFC4-6F175D3DCCD1}">
              <a14:hiddenFill xmlns=""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srcRect/>
          <a:stretch>
            <a:fillRect/>
          </a:stretch>
        </p:blipFill>
        <p:spPr bwMode="auto">
          <a:xfrm>
            <a:off x="611188" y="781050"/>
            <a:ext cx="4314825" cy="56007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5918200" y="736600"/>
            <a:ext cx="4978400" cy="298450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5"/>
          <a:srcRect/>
          <a:stretch>
            <a:fillRect/>
          </a:stretch>
        </p:blipFill>
        <p:spPr bwMode="auto">
          <a:xfrm>
            <a:off x="6057900" y="3949700"/>
            <a:ext cx="4826000" cy="2692400"/>
          </a:xfrm>
          <a:prstGeom prst="rect">
            <a:avLst/>
          </a:prstGeom>
          <a:noFill/>
          <a:ln w="9525">
            <a:noFill/>
            <a:miter lim="800000"/>
            <a:headEnd/>
            <a:tailEnd/>
          </a:ln>
          <a:effectLst/>
        </p:spPr>
      </p:pic>
    </p:spTree>
    <p:extLst>
      <p:ext uri="{BB962C8B-B14F-4D97-AF65-F5344CB8AC3E}">
        <p14:creationId xmlns="" xmlns:p14="http://schemas.microsoft.com/office/powerpoint/2010/main" val="81657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7BDFE-EB67-477D-89BB-717388263AA6}"/>
              </a:ext>
            </a:extLst>
          </p:cNvPr>
          <p:cNvSpPr>
            <a:spLocks noGrp="1"/>
          </p:cNvSpPr>
          <p:nvPr>
            <p:ph type="title"/>
          </p:nvPr>
        </p:nvSpPr>
        <p:spPr>
          <a:xfrm>
            <a:off x="838200" y="365126"/>
            <a:ext cx="10515600" cy="693112"/>
          </a:xfrm>
          <a:solidFill>
            <a:schemeClr val="accent1"/>
          </a:solidFill>
        </p:spPr>
        <p:txBody>
          <a:bodyPr>
            <a:normAutofit fontScale="90000"/>
          </a:bodyPr>
          <a:lstStyle/>
          <a:p>
            <a:pPr algn="ctr"/>
            <a:r>
              <a:rPr lang="en-IN" b="1" dirty="0">
                <a:solidFill>
                  <a:schemeClr val="bg1"/>
                </a:solidFill>
              </a:rPr>
              <a:t>Conclusion</a:t>
            </a:r>
          </a:p>
        </p:txBody>
      </p:sp>
      <p:sp>
        <p:nvSpPr>
          <p:cNvPr id="3" name="Content Placeholder 2">
            <a:extLst>
              <a:ext uri="{FF2B5EF4-FFF2-40B4-BE49-F238E27FC236}">
                <a16:creationId xmlns="" xmlns:a16="http://schemas.microsoft.com/office/drawing/2014/main" id="{839D869D-5055-4707-877C-78CBDBF7EE17}"/>
              </a:ext>
            </a:extLst>
          </p:cNvPr>
          <p:cNvSpPr>
            <a:spLocks noGrp="1"/>
          </p:cNvSpPr>
          <p:nvPr>
            <p:ph idx="1"/>
          </p:nvPr>
        </p:nvSpPr>
        <p:spPr>
          <a:xfrm>
            <a:off x="685800" y="1257300"/>
            <a:ext cx="10668000" cy="5270500"/>
          </a:xfrm>
        </p:spPr>
        <p:txBody>
          <a:bodyPr>
            <a:normAutofit fontScale="92500" lnSpcReduction="20000"/>
          </a:bodyPr>
          <a:lstStyle/>
          <a:p>
            <a:pPr marL="0" indent="0">
              <a:buNone/>
            </a:pPr>
            <a:r>
              <a:rPr lang="en-IN" sz="2600" b="1" dirty="0"/>
              <a:t>By exploring the </a:t>
            </a:r>
            <a:r>
              <a:rPr lang="en-IN" sz="2600" b="1" dirty="0" smtClean="0"/>
              <a:t>given Netflix </a:t>
            </a:r>
            <a:r>
              <a:rPr lang="en-IN" sz="2600" b="1" dirty="0"/>
              <a:t>dataset we have drawn many out many information. Some of them are listed below</a:t>
            </a:r>
            <a:r>
              <a:rPr lang="en-IN" sz="2600" b="1" dirty="0" smtClean="0"/>
              <a:t>:</a:t>
            </a:r>
          </a:p>
          <a:p>
            <a:pPr marL="0" indent="0">
              <a:buNone/>
            </a:pPr>
            <a:endParaRPr lang="en-US" sz="2600" b="1" dirty="0" smtClean="0"/>
          </a:p>
          <a:p>
            <a:r>
              <a:rPr lang="en-US" sz="2400" dirty="0" smtClean="0"/>
              <a:t>USA and India contribute for most of the content available in this dataset.</a:t>
            </a:r>
          </a:p>
          <a:p>
            <a:r>
              <a:rPr lang="en-US" sz="2400" dirty="0" smtClean="0"/>
              <a:t>The pair </a:t>
            </a:r>
            <a:r>
              <a:rPr lang="en-US" sz="2400" dirty="0" err="1" smtClean="0"/>
              <a:t>Raúl</a:t>
            </a:r>
            <a:r>
              <a:rPr lang="en-US" sz="2400" dirty="0" smtClean="0"/>
              <a:t> Campos, Jan </a:t>
            </a:r>
            <a:r>
              <a:rPr lang="en-US" sz="2400" dirty="0" err="1" smtClean="0"/>
              <a:t>Suter</a:t>
            </a:r>
            <a:r>
              <a:rPr lang="en-US" sz="2400" dirty="0" smtClean="0"/>
              <a:t> directed highest number of content available in this dataset. They have directed standup-comedy movies based out of south </a:t>
            </a:r>
            <a:r>
              <a:rPr lang="en-US" sz="2400" dirty="0" err="1" smtClean="0"/>
              <a:t>american</a:t>
            </a:r>
            <a:r>
              <a:rPr lang="en-US" sz="2400" dirty="0" smtClean="0"/>
              <a:t> countries like '</a:t>
            </a:r>
            <a:r>
              <a:rPr lang="en-US" sz="2400" dirty="0" err="1" smtClean="0"/>
              <a:t>Mexico','Colombia','Argentina','Chile</a:t>
            </a:r>
            <a:r>
              <a:rPr lang="en-US" sz="2400" dirty="0" smtClean="0"/>
              <a:t>.</a:t>
            </a:r>
          </a:p>
          <a:p>
            <a:pPr lvl="0"/>
            <a:r>
              <a:rPr lang="en-US" sz="2400" dirty="0" err="1" smtClean="0"/>
              <a:t>Anupam</a:t>
            </a:r>
            <a:r>
              <a:rPr lang="en-US" sz="2400" dirty="0" smtClean="0"/>
              <a:t> </a:t>
            </a:r>
            <a:r>
              <a:rPr lang="en-US" sz="2400" dirty="0" err="1" smtClean="0"/>
              <a:t>Kher</a:t>
            </a:r>
            <a:r>
              <a:rPr lang="en-US" sz="2400" dirty="0" smtClean="0"/>
              <a:t> and many other </a:t>
            </a:r>
            <a:r>
              <a:rPr lang="en-US" sz="2400" dirty="0" err="1" smtClean="0"/>
              <a:t>indian</a:t>
            </a:r>
            <a:r>
              <a:rPr lang="en-US" sz="2400" dirty="0" smtClean="0"/>
              <a:t> actors featured in a lot of movies in the </a:t>
            </a:r>
            <a:r>
              <a:rPr lang="en-US" sz="2400" dirty="0" err="1" smtClean="0"/>
              <a:t>dataframe</a:t>
            </a:r>
            <a:r>
              <a:rPr lang="en-US" sz="2400" dirty="0" smtClean="0"/>
              <a:t> but no </a:t>
            </a:r>
            <a:r>
              <a:rPr lang="en-US" sz="2400" dirty="0" err="1" smtClean="0"/>
              <a:t>indian</a:t>
            </a:r>
            <a:r>
              <a:rPr lang="en-US" sz="2400" dirty="0" smtClean="0"/>
              <a:t> director is present in the top director list. So, we may infer that a lot of missing entries in director column are regarding </a:t>
            </a:r>
            <a:r>
              <a:rPr lang="en-US" sz="2400" dirty="0" err="1" smtClean="0"/>
              <a:t>indian</a:t>
            </a:r>
            <a:r>
              <a:rPr lang="en-US" sz="2400" dirty="0" smtClean="0"/>
              <a:t> movies.</a:t>
            </a:r>
          </a:p>
          <a:p>
            <a:pPr lvl="0"/>
            <a:r>
              <a:rPr lang="en-US" sz="2400" dirty="0" smtClean="0"/>
              <a:t>From this data we see that by a small margin the number of content added in Netflix increases at the end of the year. Which is evident because of </a:t>
            </a:r>
            <a:r>
              <a:rPr lang="en-US" sz="2400" dirty="0" err="1" smtClean="0"/>
              <a:t>indian</a:t>
            </a:r>
            <a:r>
              <a:rPr lang="en-US" sz="2400" dirty="0" smtClean="0"/>
              <a:t> and western festivals and holidays around that time</a:t>
            </a:r>
          </a:p>
          <a:p>
            <a:r>
              <a:rPr lang="en-US" sz="2400" dirty="0" smtClean="0"/>
              <a:t>There is an increase of R-Rated movies and decrease in PG-13 movies between 2008 and 2021</a:t>
            </a:r>
          </a:p>
          <a:p>
            <a:pPr lvl="0"/>
            <a:r>
              <a:rPr lang="en-US" sz="2400" dirty="0" smtClean="0"/>
              <a:t>Adventure,  Drama, Comedy are the most famous genres.</a:t>
            </a:r>
          </a:p>
          <a:p>
            <a:endParaRPr lang="en-US" sz="2400" dirty="0" smtClean="0"/>
          </a:p>
          <a:p>
            <a:endParaRPr lang="en-IN" sz="2400" dirty="0"/>
          </a:p>
        </p:txBody>
      </p:sp>
      <p:pic>
        <p:nvPicPr>
          <p:cNvPr id="4" name="Picture 2" descr="See the source image">
            <a:extLst>
              <a:ext uri="{FF2B5EF4-FFF2-40B4-BE49-F238E27FC236}">
                <a16:creationId xmlns="" xmlns:a16="http://schemas.microsoft.com/office/drawing/2014/main" id="{3600A096-0EC2-4D19-AA51-5403349A067E}"/>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52010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33996C-E9D6-48DE-8CD2-9FB900919F42}"/>
              </a:ext>
            </a:extLst>
          </p:cNvPr>
          <p:cNvSpPr txBox="1"/>
          <p:nvPr/>
        </p:nvSpPr>
        <p:spPr>
          <a:xfrm>
            <a:off x="2034282" y="739739"/>
            <a:ext cx="8301520" cy="584775"/>
          </a:xfrm>
          <a:prstGeom prst="rect">
            <a:avLst/>
          </a:prstGeom>
          <a:solidFill>
            <a:schemeClr val="accent1"/>
          </a:solidFill>
        </p:spPr>
        <p:txBody>
          <a:bodyPr wrap="square" rtlCol="0">
            <a:spAutoFit/>
          </a:bodyPr>
          <a:lstStyle/>
          <a:p>
            <a:pPr algn="ctr"/>
            <a:r>
              <a:rPr lang="en-IN" sz="3200" b="1" dirty="0">
                <a:solidFill>
                  <a:schemeClr val="bg1"/>
                </a:solidFill>
              </a:rPr>
              <a:t>Tools Used</a:t>
            </a:r>
          </a:p>
        </p:txBody>
      </p:sp>
      <p:sp>
        <p:nvSpPr>
          <p:cNvPr id="3" name="TextBox 2">
            <a:extLst>
              <a:ext uri="{FF2B5EF4-FFF2-40B4-BE49-F238E27FC236}">
                <a16:creationId xmlns="" xmlns:a16="http://schemas.microsoft.com/office/drawing/2014/main" id="{4D794529-C907-4C99-9A53-0C1D60E3E186}"/>
              </a:ext>
            </a:extLst>
          </p:cNvPr>
          <p:cNvSpPr txBox="1"/>
          <p:nvPr/>
        </p:nvSpPr>
        <p:spPr>
          <a:xfrm>
            <a:off x="2224354" y="2024009"/>
            <a:ext cx="7921375"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t>Google </a:t>
            </a:r>
            <a:r>
              <a:rPr lang="en-IN" sz="2400" dirty="0" err="1"/>
              <a:t>Colaboratory</a:t>
            </a:r>
            <a:endParaRPr lang="en-IN" sz="2400" dirty="0"/>
          </a:p>
          <a:p>
            <a:pPr marL="342900" indent="-342900">
              <a:buFont typeface="Arial" panose="020B0604020202020204" pitchFamily="34" charset="0"/>
              <a:buChar char="•"/>
            </a:pPr>
            <a:r>
              <a:rPr lang="en-IN" sz="2400" dirty="0"/>
              <a:t>Python</a:t>
            </a:r>
          </a:p>
          <a:p>
            <a:pPr marL="342900" indent="-342900">
              <a:buFont typeface="Arial" panose="020B0604020202020204" pitchFamily="34" charset="0"/>
              <a:buChar char="•"/>
            </a:pPr>
            <a:r>
              <a:rPr lang="en-IN" sz="2400" dirty="0" err="1"/>
              <a:t>github</a:t>
            </a:r>
            <a:endParaRPr lang="en-IN" sz="2400" dirty="0"/>
          </a:p>
          <a:p>
            <a:endParaRPr lang="en-IN" sz="2400" dirty="0"/>
          </a:p>
          <a:p>
            <a:r>
              <a:rPr lang="en-IN" sz="2400" dirty="0">
                <a:solidFill>
                  <a:srgbClr val="C00000"/>
                </a:solidFill>
              </a:rPr>
              <a:t>Libraries imported:</a:t>
            </a:r>
          </a:p>
          <a:p>
            <a:pPr marL="342900" indent="-342900">
              <a:buFont typeface="Arial" panose="020B0604020202020204" pitchFamily="34" charset="0"/>
              <a:buChar char="•"/>
            </a:pPr>
            <a:r>
              <a:rPr lang="en-IN" sz="2400" dirty="0"/>
              <a:t>Pandas</a:t>
            </a:r>
          </a:p>
          <a:p>
            <a:pPr marL="342900" indent="-342900">
              <a:buFont typeface="Arial" panose="020B0604020202020204" pitchFamily="34" charset="0"/>
              <a:buChar char="•"/>
            </a:pPr>
            <a:r>
              <a:rPr lang="en-IN" sz="2400" dirty="0" err="1"/>
              <a:t>Numpy</a:t>
            </a:r>
            <a:endParaRPr lang="en-IN" sz="2400" dirty="0"/>
          </a:p>
          <a:p>
            <a:pPr marL="342900" indent="-342900">
              <a:buFont typeface="Arial" panose="020B0604020202020204" pitchFamily="34" charset="0"/>
              <a:buChar char="•"/>
            </a:pPr>
            <a:r>
              <a:rPr lang="en-IN" sz="2400" dirty="0"/>
              <a:t>Matplotlib</a:t>
            </a:r>
          </a:p>
          <a:p>
            <a:pPr marL="342900" indent="-342900">
              <a:buFont typeface="Arial" panose="020B0604020202020204" pitchFamily="34" charset="0"/>
              <a:buChar char="•"/>
            </a:pPr>
            <a:r>
              <a:rPr lang="en-IN" sz="2400" dirty="0" err="1" smtClean="0"/>
              <a:t>Seaborn</a:t>
            </a:r>
            <a:endParaRPr lang="en-IN" sz="2400" dirty="0" smtClean="0"/>
          </a:p>
          <a:p>
            <a:pPr marL="342900" indent="-342900">
              <a:buFont typeface="Arial" panose="020B0604020202020204" pitchFamily="34" charset="0"/>
              <a:buChar char="•"/>
            </a:pPr>
            <a:r>
              <a:rPr lang="en-IN" sz="2400" dirty="0" smtClean="0"/>
              <a:t>Various ML Libraries  like DBSCAN, </a:t>
            </a:r>
            <a:r>
              <a:rPr lang="en-IN" sz="2400" dirty="0" err="1" smtClean="0"/>
              <a:t>Kmeans</a:t>
            </a:r>
            <a:r>
              <a:rPr lang="en-IN" sz="2400" dirty="0" smtClean="0"/>
              <a:t>, etc..</a:t>
            </a:r>
            <a:endParaRPr lang="en-IN" sz="2400" dirty="0"/>
          </a:p>
        </p:txBody>
      </p:sp>
      <p:pic>
        <p:nvPicPr>
          <p:cNvPr id="4" name="Picture 2" descr="See the source image">
            <a:extLst>
              <a:ext uri="{FF2B5EF4-FFF2-40B4-BE49-F238E27FC236}">
                <a16:creationId xmlns="" xmlns:a16="http://schemas.microsoft.com/office/drawing/2014/main" id="{575F51E1-53AF-4E83-B1F3-03E7DE2794E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66169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See the source image">
            <a:extLst>
              <a:ext uri="{FF2B5EF4-FFF2-40B4-BE49-F238E27FC236}">
                <a16:creationId xmlns="" xmlns:a16="http://schemas.microsoft.com/office/drawing/2014/main" id="{575F51E1-53AF-4E83-B1F3-03E7DE2794E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3606800" y="2311400"/>
            <a:ext cx="4575996" cy="1323439"/>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8000" b="1" dirty="0" smtClean="0">
                <a:solidFill>
                  <a:srgbClr val="FF0000"/>
                </a:solidFill>
              </a:rPr>
              <a:t>Thank You</a:t>
            </a:r>
            <a:endParaRPr lang="en-US" sz="8000" b="1" dirty="0">
              <a:solidFill>
                <a:srgbClr val="FF0000"/>
              </a:solidFill>
            </a:endParaRPr>
          </a:p>
        </p:txBody>
      </p:sp>
    </p:spTree>
    <p:extLst>
      <p:ext uri="{BB962C8B-B14F-4D97-AF65-F5344CB8AC3E}">
        <p14:creationId xmlns="" xmlns:p14="http://schemas.microsoft.com/office/powerpoint/2010/main" val="226616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2F00D-0B5F-41FF-93D5-0576A0202D95}"/>
              </a:ext>
            </a:extLst>
          </p:cNvPr>
          <p:cNvSpPr>
            <a:spLocks noGrp="1"/>
          </p:cNvSpPr>
          <p:nvPr>
            <p:ph type="title"/>
          </p:nvPr>
        </p:nvSpPr>
        <p:spPr>
          <a:xfrm>
            <a:off x="729466" y="400692"/>
            <a:ext cx="10624334" cy="1006869"/>
          </a:xfrm>
          <a:solidFill>
            <a:srgbClr val="0070C0"/>
          </a:solidFill>
        </p:spPr>
        <p:txBody>
          <a:bodyPr/>
          <a:lstStyle/>
          <a:p>
            <a:pPr algn="ctr"/>
            <a:r>
              <a:rPr lang="en-IN" dirty="0">
                <a:solidFill>
                  <a:schemeClr val="bg1"/>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 xmlns:a16="http://schemas.microsoft.com/office/drawing/2014/main" id="{A19267AA-2B2F-4CF2-86B4-02056D643F9B}"/>
              </a:ext>
            </a:extLst>
          </p:cNvPr>
          <p:cNvSpPr>
            <a:spLocks noGrp="1"/>
          </p:cNvSpPr>
          <p:nvPr>
            <p:ph idx="1"/>
          </p:nvPr>
        </p:nvSpPr>
        <p:spPr/>
        <p:txBody>
          <a:bodyPr>
            <a:normAutofit/>
          </a:bodyPr>
          <a:lstStyle/>
          <a:p>
            <a:pPr marL="0" indent="0">
              <a:buNone/>
            </a:pPr>
            <a:r>
              <a:rPr lang="en-US" sz="2000" b="1" dirty="0" smtClean="0"/>
              <a:t>In this project, you are required to do</a:t>
            </a:r>
            <a:r>
              <a:rPr lang="en-IN" sz="2000" b="1" dirty="0" smtClean="0"/>
              <a:t>:-</a:t>
            </a:r>
          </a:p>
          <a:p>
            <a:pPr marL="0" indent="0">
              <a:buNone/>
            </a:pPr>
            <a:endParaRPr lang="en-IN" sz="2000" dirty="0" smtClean="0"/>
          </a:p>
          <a:p>
            <a:pPr marL="0" indent="0">
              <a:buFont typeface="Wingdings" pitchFamily="2" charset="2"/>
              <a:buChar char="§"/>
            </a:pPr>
            <a:r>
              <a:rPr lang="en-US" sz="2000" dirty="0" smtClean="0">
                <a:latin typeface="Bahnschrift" pitchFamily="34" charset="0"/>
              </a:rPr>
              <a:t>Exploratory Data Analysis</a:t>
            </a:r>
          </a:p>
          <a:p>
            <a:pPr marL="0" indent="0">
              <a:buFont typeface="Wingdings" pitchFamily="2" charset="2"/>
              <a:buChar char="§"/>
            </a:pPr>
            <a:r>
              <a:rPr lang="en-US" sz="2000" dirty="0" smtClean="0">
                <a:latin typeface="Bahnschrift" pitchFamily="34" charset="0"/>
              </a:rPr>
              <a:t>Understanding what type content is available in different countries</a:t>
            </a:r>
          </a:p>
          <a:p>
            <a:pPr marL="0" indent="0">
              <a:buFont typeface="Wingdings" pitchFamily="2" charset="2"/>
              <a:buChar char="§"/>
            </a:pPr>
            <a:r>
              <a:rPr lang="en-US" sz="2000" dirty="0" smtClean="0">
                <a:latin typeface="Bahnschrift" pitchFamily="34" charset="0"/>
              </a:rPr>
              <a:t>Is Netflix has increasingly focusing on TV rather than movies in recent years.</a:t>
            </a:r>
          </a:p>
          <a:p>
            <a:pPr marL="0" indent="0">
              <a:buFont typeface="Wingdings" pitchFamily="2" charset="2"/>
              <a:buChar char="§"/>
            </a:pPr>
            <a:r>
              <a:rPr lang="en-US" sz="2000" dirty="0" smtClean="0">
                <a:latin typeface="Bahnschrift" pitchFamily="34" charset="0"/>
              </a:rPr>
              <a:t>Clustering similar content by matching text-based features</a:t>
            </a:r>
          </a:p>
          <a:p>
            <a:pPr marL="0" indent="0">
              <a:buFont typeface="Wingdings" pitchFamily="2" charset="2"/>
              <a:buChar char="q"/>
            </a:pPr>
            <a:endParaRPr lang="en-US" sz="2000" dirty="0" smtClean="0"/>
          </a:p>
          <a:p>
            <a:pPr marL="0" indent="0">
              <a:buNone/>
            </a:pPr>
            <a:endParaRPr lang="en-US" sz="2000" dirty="0" smtClean="0"/>
          </a:p>
        </p:txBody>
      </p:sp>
      <p:pic>
        <p:nvPicPr>
          <p:cNvPr id="5" name="Picture 2" descr="See the source image">
            <a:extLst>
              <a:ext uri="{FF2B5EF4-FFF2-40B4-BE49-F238E27FC236}">
                <a16:creationId xmlns="" xmlns:a16="http://schemas.microsoft.com/office/drawing/2014/main" id="{EB0BE728-4CA1-4978-9ABD-17350B9E7035}"/>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4016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B2508-84C9-44F9-89DA-D42C465A1DA1}"/>
              </a:ext>
            </a:extLst>
          </p:cNvPr>
          <p:cNvSpPr>
            <a:spLocks noGrp="1"/>
          </p:cNvSpPr>
          <p:nvPr>
            <p:ph type="title"/>
          </p:nvPr>
        </p:nvSpPr>
        <p:spPr>
          <a:xfrm>
            <a:off x="636998" y="365126"/>
            <a:ext cx="10716802" cy="1155450"/>
          </a:xfrm>
          <a:solidFill>
            <a:srgbClr val="0070C0"/>
          </a:solidFill>
        </p:spPr>
        <p:txBody>
          <a:bodyPr/>
          <a:lstStyle/>
          <a:p>
            <a:pPr algn="ctr"/>
            <a:r>
              <a:rPr lang="en-IN" b="1" dirty="0">
                <a:solidFill>
                  <a:schemeClr val="bg1"/>
                </a:solidFill>
                <a:latin typeface="Arial" panose="020B0604020202020204" pitchFamily="34" charset="0"/>
                <a:cs typeface="Arial" panose="020B0604020202020204" pitchFamily="34" charset="0"/>
              </a:rPr>
              <a:t>Dataset Summary</a:t>
            </a:r>
          </a:p>
        </p:txBody>
      </p:sp>
      <p:sp>
        <p:nvSpPr>
          <p:cNvPr id="3" name="Content Placeholder 2">
            <a:extLst>
              <a:ext uri="{FF2B5EF4-FFF2-40B4-BE49-F238E27FC236}">
                <a16:creationId xmlns="" xmlns:a16="http://schemas.microsoft.com/office/drawing/2014/main" id="{86719ED2-216E-445B-8DBA-387855C76056}"/>
              </a:ext>
            </a:extLst>
          </p:cNvPr>
          <p:cNvSpPr>
            <a:spLocks noGrp="1"/>
          </p:cNvSpPr>
          <p:nvPr>
            <p:ph idx="1"/>
          </p:nvPr>
        </p:nvSpPr>
        <p:spPr/>
        <p:txBody>
          <a:bodyPr>
            <a:normAutofit lnSpcReduction="10000"/>
          </a:bodyPr>
          <a:lstStyle/>
          <a:p>
            <a:pPr>
              <a:buNone/>
            </a:pPr>
            <a:r>
              <a:rPr lang="en-US" sz="2400" dirty="0" smtClean="0"/>
              <a:t>Given dataset contains information </a:t>
            </a:r>
            <a:r>
              <a:rPr lang="en-US" sz="2400" dirty="0" err="1" smtClean="0"/>
              <a:t>regardingthe</a:t>
            </a:r>
            <a:r>
              <a:rPr lang="en-US" sz="2400" dirty="0" smtClean="0"/>
              <a:t> movies and TV-Shows uploaded</a:t>
            </a:r>
          </a:p>
          <a:p>
            <a:pPr>
              <a:buNone/>
            </a:pPr>
            <a:r>
              <a:rPr lang="en-US" sz="2400" dirty="0" smtClean="0"/>
              <a:t>by the streaming giant Netflix on their platform dataset has 7787 observation and</a:t>
            </a:r>
          </a:p>
          <a:p>
            <a:pPr>
              <a:buNone/>
            </a:pPr>
            <a:r>
              <a:rPr lang="en-US" sz="2400" dirty="0" smtClean="0"/>
              <a:t>12 variables.</a:t>
            </a:r>
          </a:p>
          <a:p>
            <a:pPr>
              <a:buNone/>
            </a:pPr>
            <a:endParaRPr lang="en-US" sz="2400" dirty="0" smtClean="0"/>
          </a:p>
          <a:p>
            <a:r>
              <a:rPr lang="en-US" sz="2400" dirty="0" err="1" smtClean="0"/>
              <a:t>Show_id</a:t>
            </a:r>
            <a:r>
              <a:rPr lang="en-US" sz="2400" dirty="0" smtClean="0"/>
              <a:t>  - Unique ID for every Movie / </a:t>
            </a:r>
            <a:r>
              <a:rPr lang="en-US" sz="2400" dirty="0" err="1" smtClean="0"/>
              <a:t>Tv</a:t>
            </a:r>
            <a:r>
              <a:rPr lang="en-US" sz="2400" dirty="0" smtClean="0"/>
              <a:t> Show</a:t>
            </a:r>
          </a:p>
          <a:p>
            <a:r>
              <a:rPr lang="en-US" sz="2400" dirty="0" smtClean="0"/>
              <a:t> Type - Identifier - A Movie or TV Show                                                                </a:t>
            </a:r>
          </a:p>
          <a:p>
            <a:r>
              <a:rPr lang="en-US" sz="2400" dirty="0" smtClean="0"/>
              <a:t>Title - Title of the Movie / </a:t>
            </a:r>
            <a:r>
              <a:rPr lang="en-US" sz="2400" dirty="0" err="1" smtClean="0"/>
              <a:t>Tv</a:t>
            </a:r>
            <a:r>
              <a:rPr lang="en-US" sz="2400" dirty="0" smtClean="0"/>
              <a:t> Show</a:t>
            </a:r>
          </a:p>
          <a:p>
            <a:r>
              <a:rPr lang="en-US" sz="2400" dirty="0" smtClean="0"/>
              <a:t>Director  - Director of the Movie</a:t>
            </a:r>
          </a:p>
          <a:p>
            <a:r>
              <a:rPr lang="en-US" sz="2400" dirty="0" smtClean="0"/>
              <a:t>Cast  - Actors involved in the movie / show                                                                </a:t>
            </a:r>
          </a:p>
          <a:p>
            <a:r>
              <a:rPr lang="en-US" sz="2400" dirty="0" smtClean="0"/>
              <a:t>Country  - Country where the movie / show was produced                                                            </a:t>
            </a:r>
          </a:p>
        </p:txBody>
      </p:sp>
      <p:pic>
        <p:nvPicPr>
          <p:cNvPr id="5" name="Picture 2" descr="See the source image">
            <a:extLst>
              <a:ext uri="{FF2B5EF4-FFF2-40B4-BE49-F238E27FC236}">
                <a16:creationId xmlns="" xmlns:a16="http://schemas.microsoft.com/office/drawing/2014/main" id="{9823CB85-0775-4CEC-93DA-3BF3054BABA5}"/>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916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B2508-84C9-44F9-89DA-D42C465A1DA1}"/>
              </a:ext>
            </a:extLst>
          </p:cNvPr>
          <p:cNvSpPr>
            <a:spLocks noGrp="1"/>
          </p:cNvSpPr>
          <p:nvPr>
            <p:ph type="title"/>
          </p:nvPr>
        </p:nvSpPr>
        <p:spPr>
          <a:xfrm>
            <a:off x="636998" y="365126"/>
            <a:ext cx="10716802" cy="1155450"/>
          </a:xfrm>
          <a:solidFill>
            <a:srgbClr val="0070C0"/>
          </a:solidFill>
        </p:spPr>
        <p:txBody>
          <a:bodyPr/>
          <a:lstStyle/>
          <a:p>
            <a:pPr algn="ctr"/>
            <a:r>
              <a:rPr lang="en-IN" b="1" dirty="0">
                <a:solidFill>
                  <a:schemeClr val="bg1"/>
                </a:solidFill>
                <a:latin typeface="Arial" panose="020B0604020202020204" pitchFamily="34" charset="0"/>
                <a:cs typeface="Arial" panose="020B0604020202020204" pitchFamily="34" charset="0"/>
              </a:rPr>
              <a:t>Dataset </a:t>
            </a:r>
            <a:r>
              <a:rPr lang="en-IN" b="1" dirty="0" smtClean="0">
                <a:solidFill>
                  <a:schemeClr val="bg1"/>
                </a:solidFill>
                <a:latin typeface="Arial" panose="020B0604020202020204" pitchFamily="34" charset="0"/>
                <a:cs typeface="Arial" panose="020B0604020202020204" pitchFamily="34" charset="0"/>
              </a:rPr>
              <a:t>Summary Cont..</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86719ED2-216E-445B-8DBA-387855C76056}"/>
              </a:ext>
            </a:extLst>
          </p:cNvPr>
          <p:cNvSpPr>
            <a:spLocks noGrp="1"/>
          </p:cNvSpPr>
          <p:nvPr>
            <p:ph idx="1"/>
          </p:nvPr>
        </p:nvSpPr>
        <p:spPr/>
        <p:txBody>
          <a:bodyPr>
            <a:normAutofit/>
          </a:bodyPr>
          <a:lstStyle/>
          <a:p>
            <a:r>
              <a:rPr lang="en-US" sz="4000" dirty="0" smtClean="0"/>
              <a:t> </a:t>
            </a:r>
            <a:r>
              <a:rPr lang="en-US" dirty="0" err="1" smtClean="0"/>
              <a:t>date_added</a:t>
            </a:r>
            <a:r>
              <a:rPr lang="en-US" dirty="0" smtClean="0"/>
              <a:t> - Date it was added on Netflix</a:t>
            </a:r>
          </a:p>
          <a:p>
            <a:r>
              <a:rPr lang="en-US" dirty="0" err="1" smtClean="0"/>
              <a:t>release_year</a:t>
            </a:r>
            <a:r>
              <a:rPr lang="en-US" dirty="0" smtClean="0"/>
              <a:t>- actual Release year of the movie / show</a:t>
            </a:r>
          </a:p>
          <a:p>
            <a:r>
              <a:rPr lang="en-US" dirty="0" smtClean="0"/>
              <a:t>rating - TV Rating of the movie / show</a:t>
            </a:r>
          </a:p>
          <a:p>
            <a:r>
              <a:rPr lang="en-US" dirty="0" smtClean="0"/>
              <a:t>duration - Total Duration - in minutes or number of seasons</a:t>
            </a:r>
          </a:p>
          <a:p>
            <a:r>
              <a:rPr lang="en-US" dirty="0" smtClean="0"/>
              <a:t> </a:t>
            </a:r>
            <a:r>
              <a:rPr lang="en-US" dirty="0" err="1" smtClean="0"/>
              <a:t>listed_in</a:t>
            </a:r>
            <a:r>
              <a:rPr lang="en-US" dirty="0" smtClean="0"/>
              <a:t> - </a:t>
            </a:r>
            <a:r>
              <a:rPr lang="en-US" dirty="0" err="1" smtClean="0"/>
              <a:t>Genere</a:t>
            </a:r>
            <a:endParaRPr lang="en-US" dirty="0" smtClean="0"/>
          </a:p>
          <a:p>
            <a:r>
              <a:rPr lang="en-US" dirty="0" smtClean="0"/>
              <a:t> description - The Summary description</a:t>
            </a:r>
          </a:p>
        </p:txBody>
      </p:sp>
      <p:pic>
        <p:nvPicPr>
          <p:cNvPr id="5" name="Picture 2" descr="See the source image">
            <a:extLst>
              <a:ext uri="{FF2B5EF4-FFF2-40B4-BE49-F238E27FC236}">
                <a16:creationId xmlns="" xmlns:a16="http://schemas.microsoft.com/office/drawing/2014/main" id="{9823CB85-0775-4CEC-93DA-3BF3054BABA5}"/>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916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7E781-8784-4A42-BC25-359236B48684}"/>
              </a:ext>
            </a:extLst>
          </p:cNvPr>
          <p:cNvSpPr>
            <a:spLocks noGrp="1"/>
          </p:cNvSpPr>
          <p:nvPr>
            <p:ph type="title"/>
          </p:nvPr>
        </p:nvSpPr>
        <p:spPr>
          <a:xfrm>
            <a:off x="860889" y="456905"/>
            <a:ext cx="10470222" cy="673252"/>
          </a:xfrm>
          <a:solidFill>
            <a:schemeClr val="accent1"/>
          </a:solidFill>
        </p:spPr>
        <p:txBody>
          <a:bodyPr>
            <a:normAutofit fontScale="90000"/>
          </a:bodyPr>
          <a:lstStyle/>
          <a:p>
            <a:pPr algn="ctr"/>
            <a:r>
              <a:rPr lang="en-IN" b="1" dirty="0" smtClean="0">
                <a:solidFill>
                  <a:schemeClr val="bg1"/>
                </a:solidFill>
              </a:rPr>
              <a:t>Exploratory Data Analysis</a:t>
            </a:r>
            <a:endParaRPr lang="en-IN" b="1" dirty="0">
              <a:solidFill>
                <a:schemeClr val="bg1"/>
              </a:solidFill>
            </a:endParaRPr>
          </a:p>
        </p:txBody>
      </p:sp>
      <p:pic>
        <p:nvPicPr>
          <p:cNvPr id="9" name="Picture 2" descr="See the source image">
            <a:extLst>
              <a:ext uri="{FF2B5EF4-FFF2-40B4-BE49-F238E27FC236}">
                <a16:creationId xmlns="" xmlns:a16="http://schemas.microsoft.com/office/drawing/2014/main" id="{7C3401D1-233C-4CF4-9D2F-6C0ED5A305CC}"/>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9"/>
          <p:cNvSpPr>
            <a:spLocks noGrp="1"/>
          </p:cNvSpPr>
          <p:nvPr>
            <p:ph idx="1"/>
          </p:nvPr>
        </p:nvSpPr>
        <p:spPr>
          <a:xfrm>
            <a:off x="838200" y="1533378"/>
            <a:ext cx="10515600" cy="4643585"/>
          </a:xfrm>
        </p:spPr>
        <p:txBody>
          <a:bodyPr>
            <a:normAutofit lnSpcReduction="10000"/>
          </a:bodyPr>
          <a:lstStyle/>
          <a:p>
            <a:endParaRPr lang="en-US" dirty="0" smtClean="0"/>
          </a:p>
          <a:p>
            <a:pPr>
              <a:buNone/>
            </a:pPr>
            <a:r>
              <a:rPr lang="en-US" dirty="0" smtClean="0"/>
              <a:t>1.Checking for Null Values.</a:t>
            </a:r>
          </a:p>
          <a:p>
            <a:pPr>
              <a:buNone/>
            </a:pPr>
            <a:r>
              <a:rPr lang="en-US" dirty="0" smtClean="0"/>
              <a:t>2. Checking if TV-Shows have repetitions as different seasons.</a:t>
            </a:r>
          </a:p>
          <a:p>
            <a:pPr>
              <a:buNone/>
            </a:pPr>
            <a:r>
              <a:rPr lang="en-US" dirty="0" smtClean="0"/>
              <a:t>3. Top 10 director (by number of movies directed), their country and    their type of work.</a:t>
            </a:r>
          </a:p>
          <a:p>
            <a:pPr>
              <a:buNone/>
            </a:pPr>
            <a:r>
              <a:rPr lang="en-US" dirty="0" smtClean="0"/>
              <a:t>4. Top 10 countries which produces most number of content.</a:t>
            </a:r>
          </a:p>
          <a:p>
            <a:pPr>
              <a:buNone/>
            </a:pPr>
            <a:r>
              <a:rPr lang="en-US" dirty="0" smtClean="0"/>
              <a:t>5. Top 10 actors (by number of movies appeared in).</a:t>
            </a:r>
          </a:p>
          <a:p>
            <a:pPr>
              <a:buNone/>
            </a:pPr>
            <a:r>
              <a:rPr lang="en-US" dirty="0" smtClean="0"/>
              <a:t>6. Top 10 countries producing most number of movies.</a:t>
            </a:r>
          </a:p>
          <a:p>
            <a:pPr>
              <a:buNone/>
            </a:pPr>
            <a:r>
              <a:rPr lang="en-US" dirty="0" smtClean="0"/>
              <a:t>7. When movies are added to Netflix ?</a:t>
            </a:r>
          </a:p>
          <a:p>
            <a:pPr>
              <a:buNone/>
            </a:pPr>
            <a:r>
              <a:rPr lang="en-US" dirty="0" smtClean="0"/>
              <a:t>8. How movies and TV-Show ratings changed over the years.</a:t>
            </a:r>
            <a:endParaRPr lang="en-US" dirty="0"/>
          </a:p>
        </p:txBody>
      </p:sp>
    </p:spTree>
    <p:extLst>
      <p:ext uri="{BB962C8B-B14F-4D97-AF65-F5344CB8AC3E}">
        <p14:creationId xmlns="" xmlns:p14="http://schemas.microsoft.com/office/powerpoint/2010/main" val="65994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7E781-8784-4A42-BC25-359236B48684}"/>
              </a:ext>
            </a:extLst>
          </p:cNvPr>
          <p:cNvSpPr>
            <a:spLocks noGrp="1"/>
          </p:cNvSpPr>
          <p:nvPr>
            <p:ph type="title"/>
          </p:nvPr>
        </p:nvSpPr>
        <p:spPr>
          <a:xfrm>
            <a:off x="860889" y="456905"/>
            <a:ext cx="10470222" cy="673252"/>
          </a:xfrm>
          <a:solidFill>
            <a:schemeClr val="accent1"/>
          </a:solidFill>
        </p:spPr>
        <p:txBody>
          <a:bodyPr>
            <a:normAutofit fontScale="90000"/>
          </a:bodyPr>
          <a:lstStyle/>
          <a:p>
            <a:pPr algn="ctr"/>
            <a:r>
              <a:rPr lang="en-IN" b="1" dirty="0" smtClean="0">
                <a:solidFill>
                  <a:schemeClr val="bg1"/>
                </a:solidFill>
              </a:rPr>
              <a:t>Exploratory Data Analysis</a:t>
            </a:r>
            <a:endParaRPr lang="en-IN" b="1" dirty="0">
              <a:solidFill>
                <a:schemeClr val="bg1"/>
              </a:solidFill>
            </a:endParaRPr>
          </a:p>
        </p:txBody>
      </p:sp>
      <p:pic>
        <p:nvPicPr>
          <p:cNvPr id="9" name="Picture 2" descr="See the source image">
            <a:extLst>
              <a:ext uri="{FF2B5EF4-FFF2-40B4-BE49-F238E27FC236}">
                <a16:creationId xmlns="" xmlns:a16="http://schemas.microsoft.com/office/drawing/2014/main" id="{7C3401D1-233C-4CF4-9D2F-6C0ED5A305CC}"/>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9"/>
          <p:cNvSpPr>
            <a:spLocks noGrp="1"/>
          </p:cNvSpPr>
          <p:nvPr>
            <p:ph idx="1"/>
          </p:nvPr>
        </p:nvSpPr>
        <p:spPr>
          <a:xfrm>
            <a:off x="838200" y="1533378"/>
            <a:ext cx="10515600" cy="4643585"/>
          </a:xfrm>
        </p:spPr>
        <p:txBody>
          <a:bodyPr>
            <a:normAutofit/>
          </a:bodyPr>
          <a:lstStyle/>
          <a:p>
            <a:pPr>
              <a:buNone/>
            </a:pPr>
            <a:r>
              <a:rPr lang="en-US" dirty="0" smtClean="0"/>
              <a:t>1.Checking for Null Values.                         </a:t>
            </a:r>
          </a:p>
          <a:p>
            <a:pPr>
              <a:buNone/>
            </a:pPr>
            <a:r>
              <a:rPr lang="en-US" dirty="0" smtClean="0"/>
              <a:t>2. Repetition in TV-Shows,</a:t>
            </a:r>
          </a:p>
          <a:p>
            <a:pPr>
              <a:buNone/>
            </a:pPr>
            <a:r>
              <a:rPr lang="en-US" dirty="0" smtClean="0"/>
              <a:t>as different seasons.</a:t>
            </a:r>
          </a:p>
        </p:txBody>
      </p:sp>
      <p:pic>
        <p:nvPicPr>
          <p:cNvPr id="1027" name="Picture 3"/>
          <p:cNvPicPr>
            <a:picLocks noChangeAspect="1" noChangeArrowheads="1"/>
          </p:cNvPicPr>
          <p:nvPr/>
        </p:nvPicPr>
        <p:blipFill>
          <a:blip r:embed="rId4"/>
          <a:srcRect/>
          <a:stretch>
            <a:fillRect/>
          </a:stretch>
        </p:blipFill>
        <p:spPr bwMode="auto">
          <a:xfrm>
            <a:off x="7953132" y="1385863"/>
            <a:ext cx="3317558" cy="3038621"/>
          </a:xfrm>
          <a:prstGeom prst="rect">
            <a:avLst/>
          </a:prstGeom>
          <a:solidFill>
            <a:schemeClr val="bg1">
              <a:lumMod val="65000"/>
            </a:schemeClr>
          </a:solidFill>
          <a:ln>
            <a:headEnd/>
            <a:tailEnd/>
          </a:ln>
        </p:spPr>
        <p:style>
          <a:lnRef idx="1">
            <a:schemeClr val="accent1"/>
          </a:lnRef>
          <a:fillRef idx="2">
            <a:schemeClr val="accent1"/>
          </a:fillRef>
          <a:effectRef idx="1">
            <a:schemeClr val="accent1"/>
          </a:effectRef>
          <a:fontRef idx="minor">
            <a:schemeClr val="dk1"/>
          </a:fontRef>
        </p:style>
      </p:pic>
      <p:pic>
        <p:nvPicPr>
          <p:cNvPr id="1029" name="Picture 5" descr="The Best TV Shows of the 2010s | GQ"/>
          <p:cNvPicPr>
            <a:picLocks noChangeAspect="1" noChangeArrowheads="1"/>
          </p:cNvPicPr>
          <p:nvPr/>
        </p:nvPicPr>
        <p:blipFill>
          <a:blip r:embed="rId5" cstate="print"/>
          <a:srcRect/>
          <a:stretch>
            <a:fillRect/>
          </a:stretch>
        </p:blipFill>
        <p:spPr bwMode="auto">
          <a:xfrm>
            <a:off x="774700" y="3314502"/>
            <a:ext cx="5870574" cy="3302198"/>
          </a:xfrm>
          <a:prstGeom prst="rect">
            <a:avLst/>
          </a:prstGeom>
          <a:noFill/>
        </p:spPr>
      </p:pic>
    </p:spTree>
    <p:extLst>
      <p:ext uri="{BB962C8B-B14F-4D97-AF65-F5344CB8AC3E}">
        <p14:creationId xmlns="" xmlns:p14="http://schemas.microsoft.com/office/powerpoint/2010/main" val="65994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7E781-8784-4A42-BC25-359236B48684}"/>
              </a:ext>
            </a:extLst>
          </p:cNvPr>
          <p:cNvSpPr>
            <a:spLocks noGrp="1"/>
          </p:cNvSpPr>
          <p:nvPr>
            <p:ph type="title"/>
          </p:nvPr>
        </p:nvSpPr>
        <p:spPr>
          <a:xfrm>
            <a:off x="860889" y="456905"/>
            <a:ext cx="10470222" cy="673252"/>
          </a:xfrm>
          <a:solidFill>
            <a:schemeClr val="accent1"/>
          </a:solidFill>
        </p:spPr>
        <p:txBody>
          <a:bodyPr>
            <a:normAutofit fontScale="90000"/>
          </a:bodyPr>
          <a:lstStyle/>
          <a:p>
            <a:pPr algn="ctr"/>
            <a:r>
              <a:rPr lang="en-IN" b="1" dirty="0" smtClean="0">
                <a:solidFill>
                  <a:schemeClr val="bg1"/>
                </a:solidFill>
              </a:rPr>
              <a:t>Exploratory Data Analysis</a:t>
            </a:r>
            <a:endParaRPr lang="en-IN" b="1" dirty="0">
              <a:solidFill>
                <a:schemeClr val="bg1"/>
              </a:solidFill>
            </a:endParaRPr>
          </a:p>
        </p:txBody>
      </p:sp>
      <p:pic>
        <p:nvPicPr>
          <p:cNvPr id="9" name="Picture 2" descr="See the source image">
            <a:extLst>
              <a:ext uri="{FF2B5EF4-FFF2-40B4-BE49-F238E27FC236}">
                <a16:creationId xmlns="" xmlns:a16="http://schemas.microsoft.com/office/drawing/2014/main" id="{7C3401D1-233C-4CF4-9D2F-6C0ED5A305CC}"/>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9"/>
          <p:cNvSpPr>
            <a:spLocks noGrp="1"/>
          </p:cNvSpPr>
          <p:nvPr>
            <p:ph idx="1"/>
          </p:nvPr>
        </p:nvSpPr>
        <p:spPr>
          <a:xfrm>
            <a:off x="745588" y="1533378"/>
            <a:ext cx="10608212" cy="4643585"/>
          </a:xfrm>
        </p:spPr>
        <p:txBody>
          <a:bodyPr>
            <a:normAutofit/>
          </a:bodyPr>
          <a:lstStyle/>
          <a:p>
            <a:pPr>
              <a:buNone/>
            </a:pPr>
            <a:r>
              <a:rPr lang="en-US" dirty="0" smtClean="0"/>
              <a:t>Top 10 director (by number of movies directed), their country and their type of work.</a:t>
            </a:r>
          </a:p>
        </p:txBody>
      </p:sp>
      <p:pic>
        <p:nvPicPr>
          <p:cNvPr id="2050" name="Picture 2"/>
          <p:cNvPicPr>
            <a:picLocks noChangeAspect="1" noChangeArrowheads="1"/>
          </p:cNvPicPr>
          <p:nvPr/>
        </p:nvPicPr>
        <p:blipFill>
          <a:blip r:embed="rId4"/>
          <a:srcRect/>
          <a:stretch>
            <a:fillRect/>
          </a:stretch>
        </p:blipFill>
        <p:spPr bwMode="auto">
          <a:xfrm>
            <a:off x="1117600" y="2546994"/>
            <a:ext cx="9477829" cy="4311006"/>
          </a:xfrm>
          <a:prstGeom prst="rect">
            <a:avLst/>
          </a:prstGeom>
          <a:noFill/>
          <a:ln w="9525">
            <a:noFill/>
            <a:miter lim="800000"/>
            <a:headEnd/>
            <a:tailEnd/>
          </a:ln>
          <a:effectLst/>
        </p:spPr>
      </p:pic>
    </p:spTree>
    <p:extLst>
      <p:ext uri="{BB962C8B-B14F-4D97-AF65-F5344CB8AC3E}">
        <p14:creationId xmlns="" xmlns:p14="http://schemas.microsoft.com/office/powerpoint/2010/main" val="65994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964</Words>
  <Application>Microsoft Office PowerPoint</Application>
  <PresentationFormat>Custom</PresentationFormat>
  <Paragraphs>130</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      Capstone Project     Netflix Movies and TV-Show   Clustering  by Aashish Thakur Mrityunjay Dubey Satyajit Sahoo Manish Jha </vt:lpstr>
      <vt:lpstr>Content</vt:lpstr>
      <vt:lpstr> </vt:lpstr>
      <vt:lpstr>Agenda</vt:lpstr>
      <vt:lpstr>Dataset Summary</vt:lpstr>
      <vt:lpstr>Dataset Summary Cont..</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Slide 16</vt:lpstr>
      <vt:lpstr>Type of Contents in different countries</vt:lpstr>
      <vt:lpstr>Type of Contents in different countries</vt:lpstr>
      <vt:lpstr>Type of Contents in different countries</vt:lpstr>
      <vt:lpstr>Type of Contents in different countries</vt:lpstr>
      <vt:lpstr>Type of Contents in different countries</vt:lpstr>
      <vt:lpstr>Type of Contents in different countries</vt:lpstr>
      <vt:lpstr>Type of Contents in different countries</vt:lpstr>
      <vt:lpstr>Type of Contents in different countries</vt:lpstr>
      <vt:lpstr>Type of Contents in different countries</vt:lpstr>
      <vt:lpstr>Content available by genre</vt:lpstr>
      <vt:lpstr>Has Netflix been focussing more on TV-Shows rather than Movies</vt:lpstr>
      <vt:lpstr>Recommender systems and Clustering</vt:lpstr>
      <vt:lpstr>Recommender systems and Clustering</vt:lpstr>
      <vt:lpstr>Recommender systems and Clustering</vt:lpstr>
      <vt:lpstr>Recommender systems and Clustering</vt:lpstr>
      <vt:lpstr>Recommender systems and Clustering</vt:lpstr>
      <vt:lpstr>Conclusion</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Bookings Analysis</dc:title>
  <dc:creator>Nitin dubey</dc:creator>
  <cp:lastModifiedBy>i ball</cp:lastModifiedBy>
  <cp:revision>43</cp:revision>
  <dcterms:created xsi:type="dcterms:W3CDTF">2022-03-12T04:42:19Z</dcterms:created>
  <dcterms:modified xsi:type="dcterms:W3CDTF">2022-09-12T08:17:47Z</dcterms:modified>
</cp:coreProperties>
</file>