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257" r:id="rId28"/>
  </p:sldIdLst>
  <p:sldSz cx="9144000" cy="5143500" type="screen16x9"/>
  <p:notesSz cx="6858000" cy="9144000"/>
  <p:embeddedFontLst>
    <p:embeddedFont>
      <p:font typeface="Montserrat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Cambria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D38AAAA-4058-4CFC-AAEE-0EA4A2AFB9A1}">
          <p14:sldIdLst>
            <p14:sldId id="256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82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7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887443"/>
            <a:ext cx="9025636" cy="57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 - 3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  <a:t>Cardiovascular Risk Prediction</a:t>
            </a:r>
            <a:b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</a:t>
            </a:r>
            <a: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Aashish Thakur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Mrityunjay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Dubey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Satyajit Sahoo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Times New Roman"/>
                <a:cs typeface="Calibri"/>
              </a:rPr>
            </a:br>
            <a:r>
              <a:rPr lang="en-US" sz="3600" dirty="0">
                <a:solidFill>
                  <a:schemeClr val="bg1"/>
                </a:solidFill>
                <a:cs typeface="Calibri"/>
              </a:rPr>
              <a:t/>
            </a:r>
            <a:br>
              <a:rPr lang="en-US" sz="3600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B2D419B8-20A8-62C4-48D6-195A5791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43623"/>
            <a:ext cx="8415337" cy="17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6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77BB0F-305D-9DCE-D7D8-1C718838AFD4}"/>
              </a:ext>
            </a:extLst>
          </p:cNvPr>
          <p:cNvSpPr txBox="1"/>
          <p:nvPr/>
        </p:nvSpPr>
        <p:spPr>
          <a:xfrm>
            <a:off x="272753" y="81125"/>
            <a:ext cx="7893050" cy="620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900" b="1" dirty="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Logistic Regression Data Preparation</a:t>
            </a:r>
            <a:endParaRPr lang="en-US" sz="3900" kern="1200" dirty="0" err="1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60881E-930C-7CF7-18E2-52897EC0D27C}"/>
              </a:ext>
            </a:extLst>
          </p:cNvPr>
          <p:cNvSpPr txBox="1"/>
          <p:nvPr/>
        </p:nvSpPr>
        <p:spPr>
          <a:xfrm>
            <a:off x="158950" y="702013"/>
            <a:ext cx="3852266" cy="807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Verifying linear dependency</a:t>
            </a:r>
          </a:p>
          <a:p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5446B5CD-98CA-D488-151A-E29CE658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623923"/>
            <a:ext cx="3387923" cy="238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46EA1B-7EEF-2214-E5DB-484194F6D866}"/>
              </a:ext>
            </a:extLst>
          </p:cNvPr>
          <p:cNvSpPr txBox="1"/>
          <p:nvPr/>
        </p:nvSpPr>
        <p:spPr>
          <a:xfrm>
            <a:off x="4239816" y="748308"/>
            <a:ext cx="430768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Removing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Multicollinearity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97A0ED6A-1846-988B-7F25-DED4A2E1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40" y="1289982"/>
            <a:ext cx="2325290" cy="19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21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9F49BC-8522-9626-64D0-0EAAD942EC08}"/>
              </a:ext>
            </a:extLst>
          </p:cNvPr>
          <p:cNvSpPr txBox="1"/>
          <p:nvPr/>
        </p:nvSpPr>
        <p:spPr>
          <a:xfrm>
            <a:off x="80284" y="495298"/>
            <a:ext cx="2377166" cy="71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Preparing data for SVC</a:t>
            </a:r>
            <a:r>
              <a:rPr lang="en-US" sz="2100" b="1" i="1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endParaRPr lang="en-US" sz="21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C6D748-BA50-A02E-4875-E3E63CC687BB}"/>
              </a:ext>
            </a:extLst>
          </p:cNvPr>
          <p:cNvSpPr txBox="1"/>
          <p:nvPr/>
        </p:nvSpPr>
        <p:spPr>
          <a:xfrm>
            <a:off x="3060246" y="495299"/>
            <a:ext cx="2744560" cy="71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Preparing data for Ensemble tree models</a:t>
            </a:r>
            <a:r>
              <a:rPr lang="en-US" sz="2100" b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B08063-8506-F858-8FC8-E81C7A35CDDE}"/>
              </a:ext>
            </a:extLst>
          </p:cNvPr>
          <p:cNvSpPr txBox="1"/>
          <p:nvPr/>
        </p:nvSpPr>
        <p:spPr>
          <a:xfrm>
            <a:off x="6653591" y="495298"/>
            <a:ext cx="2377166" cy="71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Handling Data Imbalance.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212C4926-C527-4E8B-DA66-8FE1CF51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93" y="3087232"/>
            <a:ext cx="2057400" cy="14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57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73365" y="112889"/>
            <a:ext cx="8248146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Logistic Regression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90590EA2-A629-0F79-382C-F763C579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053311"/>
            <a:ext cx="5876471" cy="37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37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263676" y="191912"/>
            <a:ext cx="8259435" cy="5309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Logistic Regression Implementation (Contd..)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08FFFB67-5A0E-E77C-329F-8A713C4A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" y="1167864"/>
            <a:ext cx="2795588" cy="900508"/>
          </a:xfrm>
          <a:prstGeom prst="rect">
            <a:avLst/>
          </a:prstGeom>
        </p:spPr>
      </p:pic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xmlns="" id="{2D25B0A4-71C3-45EC-B751-E57289AA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6" y="2290372"/>
            <a:ext cx="2803525" cy="965300"/>
          </a:xfrm>
          <a:prstGeom prst="rect">
            <a:avLst/>
          </a:prstGeom>
        </p:spPr>
      </p:pic>
      <p:pic>
        <p:nvPicPr>
          <p:cNvPr id="8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xmlns="" id="{8F0BA8C7-04E2-ECF4-3608-1E818B4C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015" y="1654231"/>
            <a:ext cx="5917292" cy="2500652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994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69332" y="81154"/>
            <a:ext cx="8286045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Gaussian Naïve Bayes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B3218638-5576-CD1B-EF7C-7FB413A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3" y="742615"/>
            <a:ext cx="6486525" cy="41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559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39363"/>
            <a:ext cx="8363504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Support Vector Classifier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D081291A-9FDC-098F-CCD7-B8652A60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750552"/>
            <a:ext cx="6645275" cy="42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296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14300" y="27706"/>
            <a:ext cx="8056235" cy="992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Support Vector Classifier Implementation (Contd..)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76ACFAB9-A90C-FFDA-FC56-5F2FD1FF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25457"/>
            <a:ext cx="2795588" cy="950595"/>
          </a:xfrm>
          <a:prstGeom prst="rect">
            <a:avLst/>
          </a:prstGeom>
        </p:spPr>
      </p:pic>
      <p:pic>
        <p:nvPicPr>
          <p:cNvPr id="3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A7DC2FD8-FC83-37A4-B5D3-A4D62760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899128"/>
            <a:ext cx="2795588" cy="962714"/>
          </a:xfrm>
          <a:prstGeom prst="rect">
            <a:avLst/>
          </a:prstGeom>
        </p:spPr>
      </p:pic>
      <p:pic>
        <p:nvPicPr>
          <p:cNvPr id="5" name="Picture 8" descr="Chart&#10;&#10;Description automatically generated">
            <a:extLst>
              <a:ext uri="{FF2B5EF4-FFF2-40B4-BE49-F238E27FC236}">
                <a16:creationId xmlns:a16="http://schemas.microsoft.com/office/drawing/2014/main" xmlns="" id="{1D934989-0EBF-24F1-90E9-333FB45A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044" y="1056641"/>
            <a:ext cx="5272088" cy="40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47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41514"/>
            <a:ext cx="8431238" cy="992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Support Vector Classifier with balanced loss function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77178D19-E52E-B7EA-70E4-F13B9A1F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1" y="1202989"/>
            <a:ext cx="5343525" cy="34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12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95943" y="189139"/>
            <a:ext cx="8650060" cy="992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Support Vector Classifier with balanced loss Implementation (Contd..)</a:t>
            </a:r>
            <a:endParaRPr lang="en-US" sz="105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76ACFAB9-A90C-FFDA-FC56-5F2FD1FF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85266"/>
            <a:ext cx="2795588" cy="950595"/>
          </a:xfrm>
          <a:prstGeom prst="rect">
            <a:avLst/>
          </a:prstGeom>
        </p:spPr>
      </p:pic>
      <p:pic>
        <p:nvPicPr>
          <p:cNvPr id="3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A7DC2FD8-FC83-37A4-B5D3-A4D62760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626300"/>
            <a:ext cx="2795588" cy="9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5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642CAC-ED42-6215-4B47-3C9BEDE99FB3}"/>
              </a:ext>
            </a:extLst>
          </p:cNvPr>
          <p:cNvSpPr txBox="1"/>
          <p:nvPr/>
        </p:nvSpPr>
        <p:spPr>
          <a:xfrm>
            <a:off x="174914" y="131619"/>
            <a:ext cx="8863445" cy="43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Understanding 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2230AD-6567-4270-2792-F079C6D43146}"/>
              </a:ext>
            </a:extLst>
          </p:cNvPr>
          <p:cNvSpPr txBox="1"/>
          <p:nvPr/>
        </p:nvSpPr>
        <p:spPr>
          <a:xfrm>
            <a:off x="512618" y="1075460"/>
            <a:ext cx="8118764" cy="1361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cs typeface="Calibri"/>
              </a:rPr>
              <a:t>We are given with a data set where one of the variables represent whether a person may suffer from heart disease in next 10 years.</a:t>
            </a:r>
          </a:p>
          <a:p>
            <a:r>
              <a:rPr lang="en-US" sz="2100" dirty="0">
                <a:solidFill>
                  <a:schemeClr val="bg1"/>
                </a:solidFill>
                <a:cs typeface="Calibri"/>
              </a:rPr>
              <a:t>         Of size(3390,16)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91D465-CC46-C9C3-E60E-4A5FB4247F41}"/>
              </a:ext>
            </a:extLst>
          </p:cNvPr>
          <p:cNvSpPr txBox="1"/>
          <p:nvPr/>
        </p:nvSpPr>
        <p:spPr>
          <a:xfrm>
            <a:off x="514350" y="2505941"/>
            <a:ext cx="8118764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cs typeface="Calibri"/>
              </a:rPr>
              <a:t>Our aim is to predict the same.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E51E9A-E848-BD85-58B2-686A0B316BA8}"/>
              </a:ext>
            </a:extLst>
          </p:cNvPr>
          <p:cNvSpPr txBox="1"/>
          <p:nvPr/>
        </p:nvSpPr>
        <p:spPr>
          <a:xfrm>
            <a:off x="514350" y="3536373"/>
            <a:ext cx="8118764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cs typeface="Calibri"/>
              </a:rPr>
              <a:t>The target variable is </a:t>
            </a:r>
            <a:r>
              <a:rPr lang="en-US" sz="2100" dirty="0" err="1">
                <a:solidFill>
                  <a:schemeClr val="bg1"/>
                </a:solidFill>
                <a:cs typeface="Calibri"/>
              </a:rPr>
              <a:t>TenYearsCHD</a:t>
            </a:r>
            <a:r>
              <a:rPr lang="en-US" sz="2100" dirty="0">
                <a:solidFill>
                  <a:schemeClr val="bg1"/>
                </a:solidFill>
                <a:cs typeface="Calibri"/>
              </a:rPr>
              <a:t> and it is binary where: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C82629-8D4A-14E5-30C4-39CF90B1C345}"/>
              </a:ext>
            </a:extLst>
          </p:cNvPr>
          <p:cNvSpPr txBox="1"/>
          <p:nvPr/>
        </p:nvSpPr>
        <p:spPr>
          <a:xfrm>
            <a:off x="2912918" y="4116533"/>
            <a:ext cx="2048741" cy="715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cs typeface="Calibri"/>
              </a:rPr>
              <a:t>0  means </a:t>
            </a:r>
            <a:r>
              <a:rPr lang="en-US" sz="2100" b="1" dirty="0">
                <a:solidFill>
                  <a:schemeClr val="bg1"/>
                </a:solidFill>
                <a:cs typeface="Calibri"/>
              </a:rPr>
              <a:t>NO</a:t>
            </a:r>
            <a:endParaRPr lang="en-US" sz="2100" dirty="0">
              <a:solidFill>
                <a:schemeClr val="bg1"/>
              </a:solidFill>
              <a:cs typeface="Calibri"/>
            </a:endParaRPr>
          </a:p>
          <a:p>
            <a:r>
              <a:rPr lang="en-US" sz="2100" dirty="0">
                <a:solidFill>
                  <a:schemeClr val="bg1"/>
                </a:solidFill>
                <a:cs typeface="Calibri"/>
              </a:rPr>
              <a:t>1 means </a:t>
            </a:r>
            <a:r>
              <a:rPr lang="en-US" sz="2100" b="1" dirty="0">
                <a:solidFill>
                  <a:schemeClr val="bg1"/>
                </a:solidFill>
                <a:cs typeface="Calibri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1A3C9B-C833-2DD6-5C28-A22B7CE37FB0}"/>
              </a:ext>
            </a:extLst>
          </p:cNvPr>
          <p:cNvSpPr txBox="1"/>
          <p:nvPr/>
        </p:nvSpPr>
        <p:spPr>
          <a:xfrm>
            <a:off x="3183467" y="311386"/>
            <a:ext cx="177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4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41515"/>
            <a:ext cx="8273193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LGBM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64CDCDE7-23F8-E79D-3204-E926DB8D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806115"/>
            <a:ext cx="6526212" cy="41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416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214489" y="103978"/>
            <a:ext cx="8219898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LGBM Implementation</a:t>
            </a:r>
            <a:endParaRPr lang="en-US" sz="105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D4B8E797-3693-92DE-6A6B-A74DFA72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3" y="2942314"/>
            <a:ext cx="3041650" cy="1036873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DA726D9B-8F80-74E3-44C2-708B8C9E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3" y="773747"/>
            <a:ext cx="3041650" cy="1016319"/>
          </a:xfrm>
          <a:prstGeom prst="rect">
            <a:avLst/>
          </a:prstGeom>
        </p:spPr>
      </p:pic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78B8CF5E-B9FE-0E78-2155-91BA8B0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979426"/>
            <a:ext cx="5176838" cy="29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58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41514"/>
            <a:ext cx="8250615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XGRFB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E3796421-37A8-3134-49F2-2DA7F925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790239"/>
            <a:ext cx="6200775" cy="39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41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41515"/>
            <a:ext cx="8397371" cy="52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XGRFB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" name="Picture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40E13BB3-3CD7-2795-476C-BD4E6391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15173"/>
            <a:ext cx="3644900" cy="115571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C5237FD5-5658-BA2F-B2F4-0C02D55F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646925"/>
            <a:ext cx="3644900" cy="1270463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1DF10552-CC1E-1545-D8E4-52B093B2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426" y="669864"/>
            <a:ext cx="4065587" cy="23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97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785746" y="316088"/>
            <a:ext cx="7346729" cy="718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68580" tIns="34290" rIns="68580" bIns="3429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900" b="1" dirty="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Random Forest Implementation</a:t>
            </a:r>
            <a:endParaRPr lang="en-US" sz="3900" dirty="0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71D57F64-3E5A-C1E5-2831-4E3CC336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8" y="1591733"/>
            <a:ext cx="3891135" cy="2724606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D1193B51-958C-088D-F69E-BF951349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42" y="1591733"/>
            <a:ext cx="4371196" cy="27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0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41514"/>
            <a:ext cx="8363504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Neural Network Implementation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71D57F64-3E5A-C1E5-2831-4E3CC336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853739"/>
            <a:ext cx="5605463" cy="35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56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0BDDB2-4611-F14D-3502-B52ABA607087}"/>
              </a:ext>
            </a:extLst>
          </p:cNvPr>
          <p:cNvSpPr txBox="1"/>
          <p:nvPr/>
        </p:nvSpPr>
        <p:spPr>
          <a:xfrm>
            <a:off x="148318" y="141514"/>
            <a:ext cx="8352215" cy="530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Conclusion..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B231B1-80FD-A090-1C50-54F5481845DE}"/>
              </a:ext>
            </a:extLst>
          </p:cNvPr>
          <p:cNvSpPr txBox="1"/>
          <p:nvPr/>
        </p:nvSpPr>
        <p:spPr>
          <a:xfrm>
            <a:off x="150019" y="840507"/>
            <a:ext cx="8843962" cy="3731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1. Logistic Regression can predict 61% of the negative values long with 35%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of  False Negative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2. Gaussian Naive Bayes can predict 55% of the negative values along with 34% of False Negative 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3. Support Vector Classifier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(without balanced loss function)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can predict 68% of the negative values with 37% of False Negative 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4. Support Vector Classifier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(with balanced loss function)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can predict 70% of the negative values with 37% of False Negative 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5.  LGBM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can predict 63% of the negative values with 40% of False Negative 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6. XGRFB can predict 69% of the negative values with 42% of False Negative 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7. Random Forest Model can predict 66% of the negative values with 39 % False Negative predictions.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170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DC8064-4523-48D6-8C9D-EC3E40600442}"/>
              </a:ext>
            </a:extLst>
          </p:cNvPr>
          <p:cNvSpPr txBox="1"/>
          <p:nvPr/>
        </p:nvSpPr>
        <p:spPr>
          <a:xfrm>
            <a:off x="2919116" y="1887812"/>
            <a:ext cx="3305769" cy="1615827"/>
          </a:xfrm>
          <a:prstGeom prst="rect">
            <a:avLst/>
          </a:prstGeom>
          <a:noFill/>
          <a:effectLst>
            <a:outerShdw blurRad="25400" dist="38100" dir="2400000" algn="ctr" rotWithShape="0">
              <a:schemeClr val="tx1">
                <a:alpha val="1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73103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642CAC-ED42-6215-4B47-3C9BEDE99FB3}"/>
              </a:ext>
            </a:extLst>
          </p:cNvPr>
          <p:cNvSpPr txBox="1"/>
          <p:nvPr/>
        </p:nvSpPr>
        <p:spPr>
          <a:xfrm>
            <a:off x="174914" y="131619"/>
            <a:ext cx="8863445" cy="43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Variables</a:t>
            </a:r>
            <a:r>
              <a:rPr lang="en-US" sz="2400" b="1" u="sng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Involved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BA7D0B-3D63-CBE5-9DF8-FDC5B192CE46}"/>
              </a:ext>
            </a:extLst>
          </p:cNvPr>
          <p:cNvSpPr txBox="1"/>
          <p:nvPr/>
        </p:nvSpPr>
        <p:spPr>
          <a:xfrm>
            <a:off x="284018" y="730828"/>
            <a:ext cx="2750129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ID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Age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Education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Sex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Is_smoking</a:t>
            </a:r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Cigs per days</a:t>
            </a:r>
          </a:p>
          <a:p>
            <a:pPr marL="342900" indent="-342900">
              <a:buFont typeface="Arial"/>
              <a:buChar char="•"/>
            </a:pPr>
            <a:endParaRPr lang="en-US" sz="21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A6F3BB-425A-30E4-AD4F-F009469CFB77}"/>
              </a:ext>
            </a:extLst>
          </p:cNvPr>
          <p:cNvSpPr txBox="1"/>
          <p:nvPr/>
        </p:nvSpPr>
        <p:spPr>
          <a:xfrm>
            <a:off x="3034147" y="730828"/>
            <a:ext cx="3001241" cy="4270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BPMeds</a:t>
            </a:r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Prevalent stroke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Prevalent Hypertensive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Diabetes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Total 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Cholestrol</a:t>
            </a:r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sysBP</a:t>
            </a:r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1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100143-5860-D1E2-80E4-102B1B4A9B93}"/>
              </a:ext>
            </a:extLst>
          </p:cNvPr>
          <p:cNvSpPr txBox="1"/>
          <p:nvPr/>
        </p:nvSpPr>
        <p:spPr>
          <a:xfrm>
            <a:off x="6083878" y="810492"/>
            <a:ext cx="3001241" cy="29777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diaBP</a:t>
            </a:r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BMI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Heart Rate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Glucose</a:t>
            </a:r>
          </a:p>
          <a:p>
            <a:endParaRPr lang="en-US" sz="21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Ten Year CHD</a:t>
            </a:r>
          </a:p>
        </p:txBody>
      </p:sp>
    </p:spTree>
    <p:extLst>
      <p:ext uri="{BB962C8B-B14F-4D97-AF65-F5344CB8AC3E}">
        <p14:creationId xmlns:p14="http://schemas.microsoft.com/office/powerpoint/2010/main" xmlns="" val="17886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642CAC-ED42-6215-4B47-3C9BEDE99FB3}"/>
              </a:ext>
            </a:extLst>
          </p:cNvPr>
          <p:cNvSpPr txBox="1"/>
          <p:nvPr/>
        </p:nvSpPr>
        <p:spPr>
          <a:xfrm>
            <a:off x="628651" y="542684"/>
            <a:ext cx="3446303" cy="1234126"/>
          </a:xfrm>
          <a:prstGeom prst="rect">
            <a:avLst/>
          </a:prstGeom>
        </p:spPr>
        <p:txBody>
          <a:bodyPr rot="0" spcFirstLastPara="0" vertOverflow="overflow" horzOverflow="overflow" vert="horz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b="1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</a:t>
            </a:r>
            <a:r>
              <a:rPr lang="en-US" sz="3300" b="1" u="sng" dirty="0">
                <a:latin typeface="+mj-lt"/>
                <a:ea typeface="+mj-ea"/>
                <a:cs typeface="+mj-cs"/>
              </a:rPr>
              <a:t> </a:t>
            </a:r>
            <a:r>
              <a:rPr lang="en-US" sz="3300" b="1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  <a:r>
              <a:rPr lang="en-US" sz="33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b="1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890A18-E066-B7E7-346F-2346DA4FBA73}"/>
              </a:ext>
            </a:extLst>
          </p:cNvPr>
          <p:cNvSpPr txBox="1"/>
          <p:nvPr/>
        </p:nvSpPr>
        <p:spPr>
          <a:xfrm>
            <a:off x="628651" y="1911351"/>
            <a:ext cx="3446303" cy="2721371"/>
          </a:xfrm>
          <a:prstGeom prst="rect">
            <a:avLst/>
          </a:prstGeom>
        </p:spPr>
        <p:txBody>
          <a:bodyPr rot="0" spcFirstLastPara="0" vertOverflow="overflow" horzOverflow="overflow" vert="horz" lIns="68580" tIns="34290" rIns="68580" bIns="3429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500" b="1" u="sng" dirty="0"/>
              <a:t>Null Values</a:t>
            </a:r>
            <a:endParaRPr lang="en-US" sz="1500" u="sng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500" dirty="0"/>
              <a:t>On exploring we see that these variables have null values in them.</a:t>
            </a:r>
            <a:endParaRPr lang="en-US" sz="1500" dirty="0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xmlns="" id="{1C187271-82E4-4480-34D7-7F3446F0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81" y="432776"/>
            <a:ext cx="1773238" cy="167191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DAE20774-8836-498B-B25D-2CBF091F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82" y="491623"/>
            <a:ext cx="1773238" cy="1554215"/>
          </a:xfrm>
          <a:prstGeom prst="rect">
            <a:avLst/>
          </a:prstGeom>
        </p:spPr>
      </p:pic>
      <p:pic>
        <p:nvPicPr>
          <p:cNvPr id="6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808D775C-4828-7336-7E74-4CF20DA0E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681" y="2867834"/>
            <a:ext cx="4084638" cy="1878934"/>
          </a:xfrm>
          <a:prstGeom prst="rect">
            <a:avLst/>
          </a:prstGeom>
        </p:spPr>
      </p:pic>
      <p:pic>
        <p:nvPicPr>
          <p:cNvPr id="12" name="Picture 12" descr="A picture containing window&#10;&#10;Description automatically generated">
            <a:extLst>
              <a:ext uri="{FF2B5EF4-FFF2-40B4-BE49-F238E27FC236}">
                <a16:creationId xmlns:a16="http://schemas.microsoft.com/office/drawing/2014/main" xmlns="" id="{B891DC89-218F-69CF-F136-012F266F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36" y="2812210"/>
            <a:ext cx="2289572" cy="22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08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AF794747-5D2A-8FAB-2999-A635591B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8" y="187921"/>
            <a:ext cx="5482556" cy="45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25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176F72-3D2C-0894-1BA5-542F69099E10}"/>
              </a:ext>
            </a:extLst>
          </p:cNvPr>
          <p:cNvSpPr txBox="1"/>
          <p:nvPr/>
        </p:nvSpPr>
        <p:spPr>
          <a:xfrm>
            <a:off x="2016157" y="91092"/>
            <a:ext cx="5111685" cy="677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900" b="1" kern="1200" dirty="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Null-Value treatment</a:t>
            </a:r>
            <a:endParaRPr lang="en-US" sz="3900" kern="1200" dirty="0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918E68EB-8925-5047-A63D-197DF021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92" y="838547"/>
            <a:ext cx="5424353" cy="3987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077AFD-A7BE-8C71-E8D8-DD2F99576294}"/>
              </a:ext>
            </a:extLst>
          </p:cNvPr>
          <p:cNvSpPr txBox="1"/>
          <p:nvPr/>
        </p:nvSpPr>
        <p:spPr>
          <a:xfrm>
            <a:off x="348096" y="893619"/>
            <a:ext cx="2810741" cy="28392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Calibri"/>
              </a:rPr>
              <a:t>Deciding which value to impute in place of null values.</a:t>
            </a: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/>
              <a:cs typeface="Calibri"/>
            </a:endParaRPr>
          </a:p>
          <a:p>
            <a:endParaRPr lang="en-US" sz="30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F8B1F-464C-7AB4-C70D-489572C3DF99}"/>
              </a:ext>
            </a:extLst>
          </p:cNvPr>
          <p:cNvSpPr txBox="1"/>
          <p:nvPr/>
        </p:nvSpPr>
        <p:spPr>
          <a:xfrm>
            <a:off x="481230" y="3607162"/>
            <a:ext cx="2126672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Mode</a:t>
            </a:r>
            <a:endParaRPr lang="en-US" sz="300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Median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37C558-A4DD-BA30-EE2E-C37AF1DFA824}"/>
              </a:ext>
            </a:extLst>
          </p:cNvPr>
          <p:cNvSpPr txBox="1"/>
          <p:nvPr/>
        </p:nvSpPr>
        <p:spPr>
          <a:xfrm>
            <a:off x="481230" y="3090260"/>
            <a:ext cx="2187286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Mean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/>
              <a:ea typeface="+mn-lt"/>
              <a:cs typeface="+mn-lt"/>
            </a:endParaRPr>
          </a:p>
          <a:p>
            <a:endParaRPr lang="en-US" sz="1050" dirty="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8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C70C98-598F-1DA0-C12E-4E15E3D76B7B}"/>
              </a:ext>
            </a:extLst>
          </p:cNvPr>
          <p:cNvSpPr txBox="1"/>
          <p:nvPr/>
        </p:nvSpPr>
        <p:spPr>
          <a:xfrm>
            <a:off x="722489" y="-1"/>
            <a:ext cx="7349067" cy="604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900" b="1" dirty="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Outlier</a:t>
            </a:r>
            <a:r>
              <a:rPr lang="en-US" sz="3900" b="1" kern="1200" dirty="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 treatment</a:t>
            </a:r>
            <a:endParaRPr lang="en-US" sz="3900" kern="1200" dirty="0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65F2C571-6627-578C-865D-A83D462E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0" y="829098"/>
            <a:ext cx="8727876" cy="1807682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202B287A-DFD4-74DB-68CC-69C8267F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0" y="2636780"/>
            <a:ext cx="8647508" cy="17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5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6CB54B4C-E11A-56D9-E377-C6368E09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9" y="2522"/>
            <a:ext cx="8808243" cy="183447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D1453CAE-A8A8-FB3D-2826-F1240176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0" y="1645584"/>
            <a:ext cx="8799314" cy="18434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603293D0-D932-D8CB-186A-454EFBF21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6" y="3306506"/>
            <a:ext cx="8710017" cy="18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96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9B26AFC7-5E54-C365-1AAB-A2C53E67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7" y="100748"/>
            <a:ext cx="8602861" cy="1789824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D2AB4BBD-FC3E-B8B7-7C49-BB39BFB1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0" y="1717022"/>
            <a:ext cx="8692157" cy="1798753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EE1A7045-10EC-5F8C-43EC-95E29A565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0" y="3351155"/>
            <a:ext cx="8692157" cy="18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32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224</Words>
  <Application>Microsoft Office PowerPoint</Application>
  <PresentationFormat>On-screen Show (16:9)</PresentationFormat>
  <Paragraphs>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Montserrat</vt:lpstr>
      <vt:lpstr>Times New Roman</vt:lpstr>
      <vt:lpstr>Calibri</vt:lpstr>
      <vt:lpstr>Cambria</vt:lpstr>
      <vt:lpstr>Simple Light</vt:lpstr>
      <vt:lpstr>           Capstone Project - 3 Cardiovascular Risk Prediction by Aashish Thakur Mrityunjay Dubey Satyajit Sahoo  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Cardiovascular Risk Prediction by Aashish Thakur Mrityunjay Dubey Satyajit Sahoo</dc:title>
  <dc:creator>we</dc:creator>
  <cp:lastModifiedBy>i ball</cp:lastModifiedBy>
  <cp:revision>2</cp:revision>
  <dcterms:modified xsi:type="dcterms:W3CDTF">2022-08-25T06:45:53Z</dcterms:modified>
</cp:coreProperties>
</file>