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6" r:id="rId7"/>
    <p:sldId id="260" r:id="rId8"/>
    <p:sldId id="267" r:id="rId9"/>
    <p:sldId id="268" r:id="rId10"/>
    <p:sldId id="273" r:id="rId11"/>
    <p:sldId id="262" r:id="rId12"/>
    <p:sldId id="263" r:id="rId13"/>
    <p:sldId id="264" r:id="rId14"/>
    <p:sldId id="269" r:id="rId15"/>
    <p:sldId id="270" r:id="rId16"/>
    <p:sldId id="271" r:id="rId17"/>
    <p:sldId id="272" r:id="rId18"/>
    <p:sldId id="265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Early Diabetes Prediction using Wearable Sensor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Durgaprasad </a:t>
            </a:r>
            <a:r>
              <a:rPr lang="en-US" dirty="0" err="1"/>
              <a:t>Marihuchegowda</a:t>
            </a:r>
            <a:endParaRPr dirty="0"/>
          </a:p>
          <a:p>
            <a:r>
              <a:rPr dirty="0"/>
              <a:t>MSc Data Science</a:t>
            </a:r>
          </a:p>
          <a:p>
            <a:r>
              <a:rPr dirty="0"/>
              <a:t>July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9F4D0-E1AF-4021-D3DE-4A6C9301D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EBF2-FFEA-61BB-B7EF-4FDDFA1F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 (Extra Trees)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ED63F1-A316-3C6F-B747-E5E561040F5F}"/>
              </a:ext>
            </a:extLst>
          </p:cNvPr>
          <p:cNvSpPr txBox="1"/>
          <p:nvPr/>
        </p:nvSpPr>
        <p:spPr>
          <a:xfrm>
            <a:off x="457201" y="1509904"/>
            <a:ext cx="85786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Feature Importance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most significant features influencing diabetes prediction in this study were: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Body Mass Index (BMI)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Age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High Blood Pressure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Physical Activity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General Health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Smoking Status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Education Level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Income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 importance was determined using ensemble tree-based models, which measure how much each feature contributes to reducing prediction error.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BMI and Age</a:t>
            </a:r>
            <a:r>
              <a:rPr lang="en-US" dirty="0"/>
              <a:t> emerged as the strongest predictors, consistent with established medical research.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insights highlight key areas for public health intervention and personalized risk assessment.</a:t>
            </a:r>
          </a:p>
        </p:txBody>
      </p:sp>
    </p:spTree>
    <p:extLst>
      <p:ext uri="{BB962C8B-B14F-4D97-AF65-F5344CB8AC3E}">
        <p14:creationId xmlns:p14="http://schemas.microsoft.com/office/powerpoint/2010/main" val="257305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 (Extra Trees)</a:t>
            </a:r>
          </a:p>
        </p:txBody>
      </p:sp>
      <p:pic>
        <p:nvPicPr>
          <p:cNvPr id="3" name="Picture 2" descr="pr_curv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66" y="1109744"/>
            <a:ext cx="6842023" cy="547361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Input &amp; Output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D6A5E74-4E4E-2F30-3040-0A01C8D320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779206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Input Features: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BMI: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31.2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Blood Pressure: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Yes (1)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Physical Activity: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(0)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Health: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(other relevant features as per the dataset)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Prediction: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Predicted Class: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(Pre-diabetic)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Probability: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[0.12, 0.78, 0.10]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0 (Healthy): 12%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1 (Pre-diabetic): 78%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2 (Diabetic): 10%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Interpretation: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identifies this individual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pre-diabetic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a high probability, indicating an increased risk and the need for early intervention.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08A59CD-6D04-6EF8-A10B-1A998CF118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120939"/>
            <a:ext cx="8539316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Performance: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Among all tested models,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 Trees Classifier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demonstrated the 	best overall performance in terms of ROC-AUC and F1-score. This suggests that ensemble methods, which aggregate multiple decision trees, are particularly effective for this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Importance: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The most significant predictors for diabetes risk were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BMI, Age, High Blood Pressure, and Physical Activity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These findings align with established 	medical knowledge and previous research.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 Insights: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The confusion matrix reveals that the model predicts the “healthy” class with high accuracy, but there is some misclassification between pre-diabetic and diabetic classes. This could be due to overlapping feature patterns or class imbalance.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of Data Balancing: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Applying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improved the model’s ability to recognize minority classes (pre-diabetic and diabetic), addressing the dataset’s original class imbalance.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73B3C-8479-92EE-7BFD-6155ED140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92A0-8ADB-C344-863E-8276303D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891BFDD-440B-565D-F133-135FA240FA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1674823"/>
            <a:ext cx="806380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BRFSS dataset is from 2015 and may not fully reflect current wearable sensor capabilities or population health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lacks rich wearable signals such as continuous heart rate or sleep patterns, limiting the model’s real-time applicability.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relies on self-reported or clinically measured features rather than continuous sensor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 with Literature: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are consistent with studies such as Alotaibi et al. (2020), which also found ensemble learning to be effective for diabetes risk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Implications: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provides a solid foundation for early diabetes risk prediction using features accessible via wearable devices. With integration of real-time sensor streams, this approach could support proactive health management.</a:t>
            </a:r>
          </a:p>
        </p:txBody>
      </p:sp>
    </p:spTree>
    <p:extLst>
      <p:ext uri="{BB962C8B-B14F-4D97-AF65-F5344CB8AC3E}">
        <p14:creationId xmlns:p14="http://schemas.microsoft.com/office/powerpoint/2010/main" val="1286796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B0F10-9D21-AC92-2B56-C2CEA7685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4777-676F-C4DE-D383-48D431B4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endParaRPr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9ADF774-6B77-353D-67F8-E7F82C32A1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8879" y="1263792"/>
            <a:ext cx="8063802" cy="4330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700" b="1" dirty="0"/>
              <a:t>Content:</a:t>
            </a:r>
            <a:endParaRPr lang="en-US" sz="1700" dirty="0"/>
          </a:p>
          <a:p>
            <a:r>
              <a:rPr lang="en-US" sz="1700" dirty="0"/>
              <a:t>Several ensemble models were evaluated for diabetes risk prediction, including Random Forest, Extra Trees, </a:t>
            </a:r>
            <a:r>
              <a:rPr lang="en-US" sz="1700" dirty="0" err="1"/>
              <a:t>XGBoost</a:t>
            </a:r>
            <a:r>
              <a:rPr lang="en-US" sz="1700" dirty="0"/>
              <a:t>, LGBM, AdaBoost, and Gradient Boosting.</a:t>
            </a:r>
          </a:p>
          <a:p>
            <a:r>
              <a:rPr lang="en-US" sz="1700" dirty="0"/>
              <a:t>Performance metrics such as </a:t>
            </a:r>
            <a:r>
              <a:rPr lang="en-US" sz="1700" b="1" dirty="0"/>
              <a:t>Accuracy, F1-score, ROC-AUC, Precision, Recall, Specificity,</a:t>
            </a:r>
            <a:r>
              <a:rPr lang="en-US" sz="1700" dirty="0"/>
              <a:t> and others were compared across all models.</a:t>
            </a:r>
          </a:p>
          <a:p>
            <a:r>
              <a:rPr lang="en-US" sz="1700" dirty="0"/>
              <a:t>The bar chart below summarizes the metrics for each model.</a:t>
            </a:r>
          </a:p>
          <a:p>
            <a:r>
              <a:rPr lang="en-US" sz="1700" b="1" dirty="0"/>
              <a:t>Observation:</a:t>
            </a:r>
            <a:endParaRPr lang="en-US" sz="1700" dirty="0"/>
          </a:p>
          <a:p>
            <a:pPr lvl="1"/>
            <a:r>
              <a:rPr lang="en-US" sz="1700" dirty="0"/>
              <a:t>Ensemble methods provided robust performance, with </a:t>
            </a:r>
            <a:r>
              <a:rPr lang="en-US" sz="1700" b="1" dirty="0"/>
              <a:t>Extra Trees, Random Forest, and LGBM</a:t>
            </a:r>
            <a:r>
              <a:rPr lang="en-US" sz="1700" dirty="0"/>
              <a:t> consistently achieving high scores across most metrics.</a:t>
            </a:r>
          </a:p>
          <a:p>
            <a:pPr lvl="1"/>
            <a:r>
              <a:rPr lang="en-US" sz="1700" dirty="0"/>
              <a:t>Models performed well in both balanced accuracy and ROC-AUC, demonstrating strong discrimination 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7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14F88-19FC-0E60-3F26-B418E4DDD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78A2-C927-E4FC-13D1-605C4A37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BD4333-A3AB-6F88-F495-C26C328C0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75304" y="1083341"/>
            <a:ext cx="5801032" cy="3183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A432C9-8149-9BA4-E0EA-AA1921823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149764"/>
            <a:ext cx="3962400" cy="343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27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F8732-A561-93D9-46C6-2A5DDF787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830E-82BD-E651-512E-5AD5B28C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endParaRPr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E6BD4E-904D-6617-CFF1-40AB6378BB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8879" y="1185309"/>
            <a:ext cx="8063802" cy="448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700" b="1" dirty="0"/>
              <a:t>ROC and Precision-Recall Curves</a:t>
            </a:r>
          </a:p>
          <a:p>
            <a:r>
              <a:rPr lang="en-US" sz="1700" b="1" dirty="0"/>
              <a:t>Title:</a:t>
            </a:r>
            <a:r>
              <a:rPr lang="en-US" sz="1700" dirty="0"/>
              <a:t> </a:t>
            </a:r>
            <a:r>
              <a:rPr lang="en-US" sz="1700" i="1" dirty="0"/>
              <a:t>ROC &amp; Precision-Recall Curves</a:t>
            </a:r>
            <a:endParaRPr lang="en-US" sz="1700" dirty="0"/>
          </a:p>
          <a:p>
            <a:r>
              <a:rPr lang="en-US" sz="1700" b="1" dirty="0"/>
              <a:t>Content:</a:t>
            </a:r>
            <a:endParaRPr lang="en-US" sz="1700" dirty="0"/>
          </a:p>
          <a:p>
            <a:r>
              <a:rPr lang="en-US" sz="1700" b="1" dirty="0"/>
              <a:t>ROC curves</a:t>
            </a:r>
            <a:r>
              <a:rPr lang="en-US" sz="1700" dirty="0"/>
              <a:t> compare the tradeoff between true positive rate and false positive rate across different thresholds.</a:t>
            </a:r>
          </a:p>
          <a:p>
            <a:r>
              <a:rPr lang="en-US" sz="1700" b="1" dirty="0"/>
              <a:t>Precision-Recall (PR) curves</a:t>
            </a:r>
            <a:r>
              <a:rPr lang="en-US" sz="1700" dirty="0"/>
              <a:t> illustrate how models handle class imbalance and their ability to identify positive (at-risk) cases.</a:t>
            </a:r>
          </a:p>
          <a:p>
            <a:r>
              <a:rPr lang="en-US" sz="1700" b="1" dirty="0"/>
              <a:t>Findings:</a:t>
            </a:r>
            <a:endParaRPr lang="en-US" sz="1700" dirty="0"/>
          </a:p>
          <a:p>
            <a:pPr lvl="1"/>
            <a:r>
              <a:rPr lang="en-US" sz="1700" dirty="0"/>
              <a:t>All ensemble classifiers achieved high AUC values (around 0.82–0.83), confirming their strong predictive capability.</a:t>
            </a:r>
          </a:p>
          <a:p>
            <a:pPr lvl="1"/>
            <a:r>
              <a:rPr lang="en-US" sz="1700" dirty="0"/>
              <a:t>Precision-Recall curves further indicate reliable positive class detection.</a:t>
            </a:r>
          </a:p>
          <a:p>
            <a:pPr lvl="1"/>
            <a:r>
              <a:rPr lang="en-US" sz="1700" i="1" dirty="0"/>
              <a:t>Extra Trees</a:t>
            </a:r>
            <a:r>
              <a:rPr lang="en-US" sz="1700" dirty="0"/>
              <a:t> had slightly lower AUC than Random Forest, LGBM, and </a:t>
            </a:r>
            <a:r>
              <a:rPr lang="en-US" sz="1700" dirty="0" err="1"/>
              <a:t>XGBoost</a:t>
            </a:r>
            <a:r>
              <a:rPr lang="en-US" sz="1700" dirty="0"/>
              <a:t>, but still performed competitively.</a:t>
            </a:r>
          </a:p>
          <a:p>
            <a:r>
              <a:rPr lang="en-US" sz="1700" dirty="0"/>
              <a:t>These curves demonstrate that the selected models are robust and generalize well to unseen data.</a:t>
            </a:r>
          </a:p>
        </p:txBody>
      </p:sp>
    </p:spTree>
    <p:extLst>
      <p:ext uri="{BB962C8B-B14F-4D97-AF65-F5344CB8AC3E}">
        <p14:creationId xmlns:p14="http://schemas.microsoft.com/office/powerpoint/2010/main" val="3830010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Conclusion</a:t>
            </a:r>
            <a:endParaRPr lang="en-US" sz="1800" dirty="0"/>
          </a:p>
          <a:p>
            <a:r>
              <a:rPr lang="en-US" sz="1800" dirty="0"/>
              <a:t>Developed and evaluated multiple ensemble models to predict diabetes risk using health and lifestyle features accessible through wearable devices.</a:t>
            </a:r>
          </a:p>
          <a:p>
            <a:r>
              <a:rPr lang="en-US" sz="1800" dirty="0"/>
              <a:t>The </a:t>
            </a:r>
            <a:r>
              <a:rPr lang="en-US" sz="1800" b="1" dirty="0"/>
              <a:t>Extra Trees Classifier</a:t>
            </a:r>
            <a:r>
              <a:rPr lang="en-US" sz="1800" dirty="0"/>
              <a:t> demonstrated the best overall performance in terms of ROC-AUC and F1-score, accurately identifying both healthy and at-risk individuals.</a:t>
            </a:r>
          </a:p>
          <a:p>
            <a:r>
              <a:rPr lang="en-US" sz="1800" b="1" dirty="0"/>
              <a:t>Key predictors</a:t>
            </a:r>
            <a:r>
              <a:rPr lang="en-US" sz="1800" dirty="0"/>
              <a:t> included BMI, Age, Blood Pressure, and Physical Activity, aligning with established clinical knowledge.</a:t>
            </a:r>
          </a:p>
          <a:p>
            <a:r>
              <a:rPr lang="en-US" sz="1800" dirty="0"/>
              <a:t>The approach demonstrates the potential for using wearable sensor data and machine learning to enable early detection of diabetes risk, supporting proactive healthcare decisions.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489C1-E9A7-684B-C170-647D3E03B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2A84-614A-2E65-E269-1E215B4C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28686-12C6-F0B5-5F0F-4C4745D3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Future Enhancements</a:t>
            </a:r>
            <a:endParaRPr lang="en-US" sz="1800" dirty="0"/>
          </a:p>
          <a:p>
            <a:r>
              <a:rPr lang="en-US" sz="1800" b="1" dirty="0"/>
              <a:t>Integrate real-time wearable data:</a:t>
            </a:r>
            <a:r>
              <a:rPr lang="en-US" sz="1800" dirty="0"/>
              <a:t> Incorporate continuous signals such as heart rate, activity level, and sleep patterns for richer prediction.</a:t>
            </a:r>
          </a:p>
          <a:p>
            <a:r>
              <a:rPr lang="en-US" sz="1800" b="1" dirty="0"/>
              <a:t>Expand to multi-condition prediction:</a:t>
            </a:r>
            <a:r>
              <a:rPr lang="en-US" sz="1800" dirty="0"/>
              <a:t> Extend the framework to detect other chronic diseases (e.g., hypertension, cardiovascular risk).</a:t>
            </a:r>
          </a:p>
          <a:p>
            <a:r>
              <a:rPr lang="en-US" sz="1800" b="1" dirty="0"/>
              <a:t>Improve interpretability:</a:t>
            </a:r>
            <a:r>
              <a:rPr lang="en-US" sz="1800" dirty="0"/>
              <a:t> Apply explainable AI techniques (e.g., SHAP) to provide personalized risk factors.</a:t>
            </a:r>
          </a:p>
          <a:p>
            <a:r>
              <a:rPr lang="en-US" sz="1800" b="1" dirty="0"/>
              <a:t>Deploy as a mobile or smartwatch app:</a:t>
            </a:r>
            <a:r>
              <a:rPr lang="en-US" sz="1800" dirty="0"/>
              <a:t> Enable real-world, user-friendly risk assessment for timely intervention and health monitoring.</a:t>
            </a:r>
          </a:p>
        </p:txBody>
      </p:sp>
    </p:spTree>
    <p:extLst>
      <p:ext uri="{BB962C8B-B14F-4D97-AF65-F5344CB8AC3E}">
        <p14:creationId xmlns:p14="http://schemas.microsoft.com/office/powerpoint/2010/main" val="214223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&amp;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1800" dirty="0"/>
          </a:p>
          <a:p>
            <a:r>
              <a:rPr sz="1800" dirty="0"/>
              <a:t>Early diabetes detection is crucial to prevent complications.</a:t>
            </a:r>
          </a:p>
          <a:p>
            <a:r>
              <a:rPr sz="1800" dirty="0"/>
              <a:t>Wearable devices continuously monitor vital signs.</a:t>
            </a:r>
          </a:p>
          <a:p>
            <a:r>
              <a:rPr sz="1800" dirty="0"/>
              <a:t>Traditional models rely on clinical tests; real-time prediction is missing.</a:t>
            </a:r>
          </a:p>
          <a:p>
            <a:r>
              <a:rPr sz="1800" dirty="0"/>
              <a:t>e.g., Alotaibi et al., 2020; Nguyen et al., 2022</a:t>
            </a:r>
            <a:endParaRPr lang="en-IN" sz="1800" dirty="0"/>
          </a:p>
          <a:p>
            <a:r>
              <a:rPr lang="en-IN" sz="1900" dirty="0"/>
              <a:t>Columns: Index(['Diabetes_012', '</a:t>
            </a:r>
            <a:r>
              <a:rPr lang="en-IN" sz="1900" dirty="0" err="1"/>
              <a:t>HighBP</a:t>
            </a:r>
            <a:r>
              <a:rPr lang="en-IN" sz="1900" dirty="0"/>
              <a:t>', '</a:t>
            </a:r>
            <a:r>
              <a:rPr lang="en-IN" sz="1900" dirty="0" err="1"/>
              <a:t>HighChol</a:t>
            </a:r>
            <a:r>
              <a:rPr lang="en-IN" sz="1900" dirty="0"/>
              <a:t>', '</a:t>
            </a:r>
            <a:r>
              <a:rPr lang="en-IN" sz="1900" dirty="0" err="1"/>
              <a:t>CholCheck</a:t>
            </a:r>
            <a:r>
              <a:rPr lang="en-IN" sz="1900" dirty="0"/>
              <a:t>', 'BMI', 'Smoker',</a:t>
            </a:r>
            <a:br>
              <a:rPr lang="en-IN" sz="1900" dirty="0"/>
            </a:br>
            <a:r>
              <a:rPr lang="en-IN" sz="1900" dirty="0"/>
              <a:t>'Stroke', '</a:t>
            </a:r>
            <a:r>
              <a:rPr lang="en-IN" sz="1900" dirty="0" err="1"/>
              <a:t>HeartDiseaseorAttack</a:t>
            </a:r>
            <a:r>
              <a:rPr lang="en-IN" sz="1900" dirty="0"/>
              <a:t>', '</a:t>
            </a:r>
            <a:r>
              <a:rPr lang="en-IN" sz="1900" dirty="0" err="1"/>
              <a:t>PhysActivity</a:t>
            </a:r>
            <a:r>
              <a:rPr lang="en-IN" sz="1900" dirty="0"/>
              <a:t>', 'Fruits', 'Veggies',</a:t>
            </a:r>
            <a:br>
              <a:rPr lang="en-IN" sz="1900" dirty="0"/>
            </a:br>
            <a:r>
              <a:rPr lang="en-IN" sz="1900" dirty="0"/>
              <a:t>'</a:t>
            </a:r>
            <a:r>
              <a:rPr lang="en-IN" sz="1900" dirty="0" err="1"/>
              <a:t>HvyAlcoholConsump</a:t>
            </a:r>
            <a:r>
              <a:rPr lang="en-IN" sz="1900" dirty="0"/>
              <a:t>', '</a:t>
            </a:r>
            <a:r>
              <a:rPr lang="en-IN" sz="1900" dirty="0" err="1"/>
              <a:t>AnyHealthcare</a:t>
            </a:r>
            <a:r>
              <a:rPr lang="en-IN" sz="1900" dirty="0"/>
              <a:t>', '</a:t>
            </a:r>
            <a:r>
              <a:rPr lang="en-IN" sz="1900" dirty="0" err="1"/>
              <a:t>NoDocbcCost</a:t>
            </a:r>
            <a:r>
              <a:rPr lang="en-IN" sz="1900" dirty="0"/>
              <a:t>', '</a:t>
            </a:r>
            <a:r>
              <a:rPr lang="en-IN" sz="1900" dirty="0" err="1"/>
              <a:t>GenHlth</a:t>
            </a:r>
            <a:r>
              <a:rPr lang="en-IN" sz="1900" dirty="0"/>
              <a:t>',</a:t>
            </a:r>
            <a:br>
              <a:rPr lang="en-IN" sz="1900" dirty="0"/>
            </a:br>
            <a:r>
              <a:rPr lang="en-IN" sz="1900" dirty="0"/>
              <a:t>'</a:t>
            </a:r>
            <a:r>
              <a:rPr lang="en-IN" sz="1900" dirty="0" err="1"/>
              <a:t>MentHlth</a:t>
            </a:r>
            <a:r>
              <a:rPr lang="en-IN" sz="1900" dirty="0"/>
              <a:t>', '</a:t>
            </a:r>
            <a:r>
              <a:rPr lang="en-IN" sz="1900" dirty="0" err="1"/>
              <a:t>PhysHlth</a:t>
            </a:r>
            <a:r>
              <a:rPr lang="en-IN" sz="1900" dirty="0"/>
              <a:t>', '</a:t>
            </a:r>
            <a:r>
              <a:rPr lang="en-IN" sz="1900" dirty="0" err="1"/>
              <a:t>DiffWalk</a:t>
            </a:r>
            <a:r>
              <a:rPr lang="en-IN" sz="1900" dirty="0"/>
              <a:t>', 'Sex', 'Age', 'Education',</a:t>
            </a:r>
            <a:br>
              <a:rPr lang="en-IN" sz="1900" dirty="0"/>
            </a:br>
            <a:r>
              <a:rPr lang="en-IN" sz="1900" dirty="0"/>
              <a:t>'Income'],</a:t>
            </a:r>
            <a:br>
              <a:rPr lang="en-IN" sz="1900" dirty="0"/>
            </a:br>
            <a:r>
              <a:rPr lang="en-IN" sz="1900" dirty="0" err="1"/>
              <a:t>dtype</a:t>
            </a:r>
            <a:r>
              <a:rPr lang="en-IN" sz="1900" dirty="0"/>
              <a:t>='object')</a:t>
            </a:r>
            <a:br>
              <a:rPr lang="en-IN" sz="1900" dirty="0"/>
            </a:br>
            <a:br>
              <a:rPr lang="en-IN" sz="1800" dirty="0"/>
            </a:b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Question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Research Question &amp; Objectives</a:t>
            </a:r>
          </a:p>
          <a:p>
            <a:r>
              <a:rPr lang="en-US" sz="1800" b="1" dirty="0"/>
              <a:t>Research Question:</a:t>
            </a:r>
            <a:endParaRPr lang="en-US" sz="1800" dirty="0"/>
          </a:p>
          <a:p>
            <a:r>
              <a:rPr lang="en-US" sz="1800" dirty="0"/>
              <a:t>Can we accurately predict diabetes risk using health and activity data collected from wearable sensors?</a:t>
            </a:r>
          </a:p>
          <a:p>
            <a:r>
              <a:rPr lang="en-US" sz="1800" b="1" dirty="0"/>
              <a:t>Objectives:</a:t>
            </a:r>
            <a:endParaRPr lang="en-US" sz="1800" dirty="0"/>
          </a:p>
          <a:p>
            <a:r>
              <a:rPr lang="en-US" sz="1800" dirty="0"/>
              <a:t>Develop machine learning models to assess diabetes risk based on features such as BMI, age, blood pressure, and physical activity.</a:t>
            </a:r>
          </a:p>
          <a:p>
            <a:r>
              <a:rPr lang="en-US" sz="1800" dirty="0"/>
              <a:t>Analyze and identify the most influential predictors for diabetes using feature importance techniques.</a:t>
            </a:r>
          </a:p>
          <a:p>
            <a:r>
              <a:rPr lang="en-US" sz="1800" dirty="0"/>
              <a:t>Compare the performance of multiple ensemble classifiers to determine the most effective approach.</a:t>
            </a:r>
          </a:p>
          <a:p>
            <a:r>
              <a:rPr lang="en-US" sz="1800" dirty="0"/>
              <a:t>Demonstrate the potential for integrating predictive models into wearable devices for real-time health monitoring and early intervention.</a:t>
            </a:r>
          </a:p>
          <a:p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5584187-04CC-FA07-2DA3-FCC9C9F12F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322" y="1528219"/>
            <a:ext cx="894735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Behavioral Risk Factor Surveillance System (BRFSS) 2015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 and Composition: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records: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 253,000 samples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features: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22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variable: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Diabetes_012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 Healthy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1: Pre-diabetic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2: Diabetic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Demographics: Age, Sex, Education, Income, Race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 Indicators: BMI, Blood Pressure, Cholesterol, Physical Activity, General Health, Smoking, Alcohol Use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CEB9A-2614-890D-C55D-29B53EDD7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6431-7837-B4C0-C894-35AF5ACE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E854FAD-4069-8C8E-2CE4-E987A7E48A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322" y="1666718"/>
            <a:ext cx="894735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Statistical Highlights: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Age:</a:t>
            </a:r>
            <a:r>
              <a:rPr lang="en-US" altLang="en-US" sz="1800" dirty="0">
                <a:latin typeface="Arial" panose="020B0604020202020204" pitchFamily="34" charset="0"/>
              </a:rPr>
              <a:t> Mean = 49.8 years; Range = 18–80+ years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BMI:</a:t>
            </a:r>
            <a:r>
              <a:rPr lang="en-US" altLang="en-US" sz="1800" dirty="0">
                <a:latin typeface="Arial" panose="020B0604020202020204" pitchFamily="34" charset="0"/>
              </a:rPr>
              <a:t> Mean = 27.5; Range = 15.5–65.6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Class Distribution: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9144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Healthy: ~84%</a:t>
            </a:r>
          </a:p>
          <a:p>
            <a:pPr marL="9144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Pre-diabetic: ~7%</a:t>
            </a:r>
          </a:p>
          <a:p>
            <a:pPr marL="9144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Diabetic: ~9%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Missing Values:</a:t>
            </a:r>
            <a:r>
              <a:rPr lang="en-US" altLang="en-US" sz="1800" dirty="0">
                <a:latin typeface="Arial" panose="020B0604020202020204" pitchFamily="34" charset="0"/>
              </a:rPr>
              <a:t> Some features contain missing or inconsistent entries, addressed during preprocessing.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Notable Characteristics: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Highly imbalanced classes, requiring oversampling (SMOTE) for effective model training.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Represents a diverse population with varying health backgrounds, making it suitable for generalizable machine learning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05683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0E020-A755-B7DF-7E8F-6D68E29D4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5C154A-DCA7-B222-83A5-29FEB172C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805084"/>
            <a:ext cx="6005079" cy="29673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023A32-3914-2519-C079-7744C6C06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191" y="9641"/>
            <a:ext cx="6919809" cy="34193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B1EFDB-E63A-9820-407E-903D7D346A03}"/>
              </a:ext>
            </a:extLst>
          </p:cNvPr>
          <p:cNvSpPr txBox="1"/>
          <p:nvPr/>
        </p:nvSpPr>
        <p:spPr>
          <a:xfrm>
            <a:off x="412955" y="698090"/>
            <a:ext cx="146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45220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b="1" dirty="0"/>
              <a:t>Data Collection</a:t>
            </a:r>
            <a:endParaRPr lang="en-US" sz="2600" dirty="0"/>
          </a:p>
          <a:p>
            <a:pPr lvl="1"/>
            <a:r>
              <a:rPr lang="en-US" sz="2600" dirty="0"/>
              <a:t>The project uses the </a:t>
            </a:r>
            <a:r>
              <a:rPr lang="en-US" sz="2600" b="1" dirty="0"/>
              <a:t>BRFSS 2015 dataset</a:t>
            </a:r>
            <a:r>
              <a:rPr lang="en-US" sz="2600" dirty="0"/>
              <a:t>, which contains over 253,000 samples and 22 features, including BMI, age, blood pressure, physical activity, and other health-related metrics.</a:t>
            </a:r>
          </a:p>
          <a:p>
            <a:r>
              <a:rPr lang="en-US" sz="2600" b="1" dirty="0"/>
              <a:t>Data Preprocessing</a:t>
            </a:r>
            <a:endParaRPr lang="en-US" sz="2600" dirty="0"/>
          </a:p>
          <a:p>
            <a:pPr lvl="1"/>
            <a:r>
              <a:rPr lang="en-US" sz="2600" b="1" dirty="0"/>
              <a:t>Handling Missing Values:</a:t>
            </a:r>
            <a:r>
              <a:rPr lang="en-US" sz="2600" dirty="0"/>
              <a:t> Rows with missing or invalid data are either dropped or imputed to ensure data quality.</a:t>
            </a:r>
          </a:p>
          <a:p>
            <a:pPr lvl="1"/>
            <a:r>
              <a:rPr lang="en-US" sz="2600" b="1" dirty="0"/>
              <a:t>Encoding Labels:</a:t>
            </a:r>
            <a:r>
              <a:rPr lang="en-US" sz="2600" dirty="0"/>
              <a:t> Categorical variables (like gender, education, race) are label encoded for use in ML models.</a:t>
            </a:r>
          </a:p>
          <a:p>
            <a:pPr lvl="1"/>
            <a:r>
              <a:rPr lang="en-US" sz="2600" b="1" dirty="0"/>
              <a:t>Normalization:</a:t>
            </a:r>
            <a:r>
              <a:rPr lang="en-US" sz="2600" dirty="0"/>
              <a:t> Numeric features are normalized to bring all values to a similar scale.</a:t>
            </a:r>
          </a:p>
          <a:p>
            <a:pPr lvl="1"/>
            <a:r>
              <a:rPr lang="en-US" sz="2600" b="1" dirty="0"/>
              <a:t>Class Imbalance Handling:</a:t>
            </a:r>
            <a:r>
              <a:rPr lang="en-US" sz="2600" dirty="0"/>
              <a:t> </a:t>
            </a:r>
            <a:r>
              <a:rPr lang="en-US" sz="2600" b="1" dirty="0"/>
              <a:t>SMOTE</a:t>
            </a:r>
            <a:r>
              <a:rPr lang="en-US" sz="2600" dirty="0"/>
              <a:t> (Synthetic Minority Over-sampling Technique) is used to balance the classes in the target variable (since healthy, pre-diabetic, and diabetic cl</a:t>
            </a:r>
            <a:r>
              <a:rPr lang="en-US" dirty="0"/>
              <a:t>asses are imbalanced).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86D0-B55F-7F25-9DE1-92EF4E97C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B9EA-0D86-9A5E-C8B3-89DF9A9F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19557F-FDE5-7ECD-598F-057C6C7267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9045" y="1265903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Selection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correlation of features with the target variable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Diabetes_012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is analyzed.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Less relevant or highly correlated features are removed to reduce overfitting and improve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 selected include BMI, age, blood pressure, and physical 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Development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Train/Test Split: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dataset is split into training (80%) and testing (20%) 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Selection: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Several machine learning models are trained and compared, including: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 Trees Classifier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LightGBM (LGBM)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 Tuning: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model is tuned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GridSearchCV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similar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04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5C2B9-BB82-28CF-DA5A-AF788EE66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9FEAF-EC0F-6B69-34AA-1AE3E1EF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FC2C0F-3621-9ED3-0E53-7A17C24640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154183"/>
            <a:ext cx="8411497" cy="5429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700" b="1" dirty="0"/>
              <a:t>Model Evaluation</a:t>
            </a:r>
            <a:endParaRPr lang="en-US" sz="1700" dirty="0"/>
          </a:p>
          <a:p>
            <a:pPr lvl="1"/>
            <a:r>
              <a:rPr lang="en-US" sz="1700" b="1" dirty="0"/>
              <a:t>Performance Metrics:</a:t>
            </a:r>
            <a:r>
              <a:rPr lang="en-US" sz="1700" dirty="0"/>
              <a:t> Models are evaluated using accuracy, F1-score, and ROC-AUC.</a:t>
            </a:r>
          </a:p>
          <a:p>
            <a:pPr lvl="1"/>
            <a:r>
              <a:rPr lang="en-US" sz="1700" b="1" dirty="0"/>
              <a:t>Confusion Matrix:</a:t>
            </a:r>
            <a:r>
              <a:rPr lang="en-US" sz="1700" dirty="0"/>
              <a:t> Plotted for the best model to visualize class-wise performance.</a:t>
            </a:r>
          </a:p>
          <a:p>
            <a:pPr lvl="1"/>
            <a:r>
              <a:rPr lang="en-US" sz="1700" b="1" dirty="0"/>
              <a:t>Feature Importance:</a:t>
            </a:r>
            <a:r>
              <a:rPr lang="en-US" sz="1700" dirty="0"/>
              <a:t> The most important features for diabetes prediction are visualized for the top-performing model (Extra Trees).</a:t>
            </a:r>
          </a:p>
          <a:p>
            <a:r>
              <a:rPr lang="en-US" sz="1700" b="1" dirty="0"/>
              <a:t>Results and Interpretation</a:t>
            </a:r>
            <a:endParaRPr lang="en-US" sz="1700" dirty="0"/>
          </a:p>
          <a:p>
            <a:pPr lvl="1"/>
            <a:r>
              <a:rPr lang="en-US" sz="1700" dirty="0"/>
              <a:t>The </a:t>
            </a:r>
            <a:r>
              <a:rPr lang="en-US" sz="1700" b="1" dirty="0"/>
              <a:t>Extra Trees model</a:t>
            </a:r>
            <a:r>
              <a:rPr lang="en-US" sz="1700" dirty="0"/>
              <a:t> performed best, achieving the highest ROC-AUC and F1-score.</a:t>
            </a:r>
          </a:p>
          <a:p>
            <a:pPr lvl="1"/>
            <a:r>
              <a:rPr lang="en-US" sz="1700" dirty="0"/>
              <a:t>The confusion matrix and feature importance plots illustrate the model’s performance and insights.</a:t>
            </a:r>
          </a:p>
          <a:p>
            <a:r>
              <a:rPr lang="en-US" sz="1700" b="1" dirty="0"/>
              <a:t>Prediction Example</a:t>
            </a:r>
            <a:endParaRPr lang="en-US" sz="1700" dirty="0"/>
          </a:p>
          <a:p>
            <a:pPr lvl="1"/>
            <a:r>
              <a:rPr lang="en-US" sz="1700" dirty="0"/>
              <a:t>The notebook includes a sample prediction for an individual (e.g., Age=45, BMI=31.2, </a:t>
            </a:r>
            <a:r>
              <a:rPr lang="en-US" sz="1700" dirty="0" err="1"/>
              <a:t>HighBP</a:t>
            </a:r>
            <a:r>
              <a:rPr lang="en-US" sz="1700" dirty="0"/>
              <a:t>=1), showing class probabilities for healthy, pre-diabetic, and diabetic.</a:t>
            </a:r>
          </a:p>
          <a:p>
            <a:r>
              <a:rPr lang="en-US" sz="1700" b="1" dirty="0"/>
              <a:t>Discussion and Future Work</a:t>
            </a:r>
            <a:endParaRPr lang="en-US" sz="1700" dirty="0"/>
          </a:p>
          <a:p>
            <a:pPr lvl="1"/>
            <a:r>
              <a:rPr lang="en-US" sz="1700" dirty="0"/>
              <a:t>Results are discussed in context with literature.</a:t>
            </a:r>
          </a:p>
          <a:p>
            <a:pPr lvl="1"/>
            <a:r>
              <a:rPr lang="en-US" sz="1700" dirty="0"/>
              <a:t>Limitations include reliance on older data and lack of real wearable signal diversity.</a:t>
            </a:r>
          </a:p>
          <a:p>
            <a:pPr lvl="1"/>
            <a:r>
              <a:rPr lang="en-US" sz="1700" dirty="0"/>
              <a:t>Future directions: Integrating real-time wearable data streams, supporting additional health conditions, and deploying the model in smartwatch apps.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90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1704</Words>
  <Application>Microsoft Office PowerPoint</Application>
  <PresentationFormat>On-screen Show (4:3)</PresentationFormat>
  <Paragraphs>158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Arial Unicode MS</vt:lpstr>
      <vt:lpstr>Calibri</vt:lpstr>
      <vt:lpstr>Office Theme</vt:lpstr>
      <vt:lpstr>Early Diabetes Prediction using Wearable Sensor Data</vt:lpstr>
      <vt:lpstr>Introduction &amp; Background</vt:lpstr>
      <vt:lpstr>Research Question &amp; Objectives</vt:lpstr>
      <vt:lpstr>Dataset Overview</vt:lpstr>
      <vt:lpstr>Dataset Overview</vt:lpstr>
      <vt:lpstr>PowerPoint Presentation</vt:lpstr>
      <vt:lpstr>Methodology</vt:lpstr>
      <vt:lpstr>Methodology</vt:lpstr>
      <vt:lpstr>Methodology</vt:lpstr>
      <vt:lpstr>Feature Importance (Extra Trees)</vt:lpstr>
      <vt:lpstr>Feature Importance (Extra Trees)</vt:lpstr>
      <vt:lpstr>Sample Input &amp; Output</vt:lpstr>
      <vt:lpstr>Discussion</vt:lpstr>
      <vt:lpstr>Discussion</vt:lpstr>
      <vt:lpstr>Results</vt:lpstr>
      <vt:lpstr>Results</vt:lpstr>
      <vt:lpstr>Results</vt:lpstr>
      <vt:lpstr>Conclusion &amp; Future Work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Worst guy</dc:creator>
  <cp:keywords/>
  <dc:description>generated using python-pptx</dc:description>
  <cp:lastModifiedBy>Worst guy</cp:lastModifiedBy>
  <cp:revision>16</cp:revision>
  <dcterms:created xsi:type="dcterms:W3CDTF">2013-01-27T09:14:16Z</dcterms:created>
  <dcterms:modified xsi:type="dcterms:W3CDTF">2025-07-15T10:54:23Z</dcterms:modified>
  <cp:category/>
</cp:coreProperties>
</file>