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92" r:id="rId8"/>
    <p:sldId id="263" r:id="rId9"/>
    <p:sldId id="293" r:id="rId10"/>
    <p:sldId id="265" r:id="rId11"/>
    <p:sldId id="266" r:id="rId12"/>
    <p:sldId id="294"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57D656-2034-41EE-A2E8-53C5EBB93DB3}" type="datetimeFigureOut">
              <a:rPr lang="en-IN" smtClean="0"/>
              <a:pPr/>
              <a:t>14-10-2018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BFA91-ED53-4E8B-8E07-17D3C8E59C73}"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6D7A8-BE33-48C7-9141-29F8374CAC4B}" type="datetimeFigureOut">
              <a:rPr lang="en-IN" smtClean="0"/>
              <a:pPr/>
              <a:t>14-10-2018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3ACFE4-0B20-4A41-957B-725F19EF58D1}"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6D7A8-BE33-48C7-9141-29F8374CAC4B}" type="datetimeFigureOut">
              <a:rPr lang="en-IN" smtClean="0"/>
              <a:pPr/>
              <a:t>14-10-2018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ACFE4-0B20-4A41-957B-725F19EF58D1}"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ql-drop-truncate/" TargetMode="External"/><Relationship Id="rId2" Type="http://schemas.openxmlformats.org/officeDocument/2006/relationships/hyperlink" Target="https://www.geeksforgeeks.org/sql-create/" TargetMode="External"/><Relationship Id="rId1" Type="http://schemas.openxmlformats.org/officeDocument/2006/relationships/slideLayout" Target="../slideLayouts/slideLayout2.xml"/><Relationship Id="rId6" Type="http://schemas.openxmlformats.org/officeDocument/2006/relationships/hyperlink" Target="https://www.geeksforgeeks.org/sql-alter-rename/" TargetMode="External"/><Relationship Id="rId5" Type="http://schemas.openxmlformats.org/officeDocument/2006/relationships/hyperlink" Target="https://www.geeksforgeeks.org/sql-comments/" TargetMode="External"/><Relationship Id="rId4" Type="http://schemas.openxmlformats.org/officeDocument/2006/relationships/hyperlink" Target="https://www.geeksforgeeks.org/sql-alter-add-drop-modify/"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sql-insert-statement/" TargetMode="External"/><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2.xml"/><Relationship Id="rId5" Type="http://schemas.openxmlformats.org/officeDocument/2006/relationships/hyperlink" Target="https://www.geeksforgeeks.org/sql-delete-statement/" TargetMode="External"/><Relationship Id="rId4" Type="http://schemas.openxmlformats.org/officeDocument/2006/relationships/hyperlink" Target="https://www.geeksforgeeks.org/sql-update-state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sql-transac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Access Layer: Object Storage and Object Interoperability</a:t>
            </a:r>
            <a:endParaRPr lang="en-IN" dirty="0"/>
          </a:p>
        </p:txBody>
      </p:sp>
      <p:sp>
        <p:nvSpPr>
          <p:cNvPr id="5" name="Content Placeholder 4"/>
          <p:cNvSpPr>
            <a:spLocks noGrp="1"/>
          </p:cNvSpPr>
          <p:nvPr>
            <p:ph idx="1"/>
          </p:nvPr>
        </p:nvSpPr>
        <p:spPr/>
        <p:txBody>
          <a:bodyPr>
            <a:normAutofit/>
          </a:bodyPr>
          <a:lstStyle/>
          <a:p>
            <a:pPr algn="just"/>
            <a:r>
              <a:rPr lang="en-US" sz="3600" dirty="0" smtClean="0">
                <a:latin typeface="Angsana New" pitchFamily="18" charset="-34"/>
                <a:cs typeface="Angsana New" pitchFamily="18" charset="-34"/>
              </a:rPr>
              <a:t>A database management system(</a:t>
            </a:r>
            <a:r>
              <a:rPr lang="en-US" sz="3600" dirty="0" err="1" smtClean="0">
                <a:latin typeface="Angsana New" pitchFamily="18" charset="-34"/>
                <a:cs typeface="Angsana New" pitchFamily="18" charset="-34"/>
              </a:rPr>
              <a:t>Dbms</a:t>
            </a:r>
            <a:r>
              <a:rPr lang="en-US" sz="3600" dirty="0" smtClean="0">
                <a:latin typeface="Angsana New" pitchFamily="18" charset="-34"/>
                <a:cs typeface="Angsana New" pitchFamily="18" charset="-34"/>
              </a:rPr>
              <a:t>) is a set of programs that enables the creation and maintenance of a collection of related data. </a:t>
            </a:r>
          </a:p>
          <a:p>
            <a:pPr algn="just"/>
            <a:r>
              <a:rPr lang="en-US" sz="3600" dirty="0" smtClean="0">
                <a:solidFill>
                  <a:srgbClr val="FF0000"/>
                </a:solidFill>
                <a:latin typeface="Angsana New" pitchFamily="18" charset="-34"/>
                <a:cs typeface="Angsana New" pitchFamily="18" charset="-34"/>
              </a:rPr>
              <a:t>The fundamental purpose of a DBMS  to provide</a:t>
            </a:r>
            <a:r>
              <a:rPr lang="en-US" sz="3600" dirty="0" smtClean="0">
                <a:latin typeface="Angsana New" pitchFamily="18" charset="-34"/>
                <a:cs typeface="Angsana New" pitchFamily="18" charset="-34"/>
              </a:rPr>
              <a:t> </a:t>
            </a:r>
          </a:p>
          <a:p>
            <a:pPr lvl="2" algn="just">
              <a:buNone/>
            </a:pPr>
            <a:r>
              <a:rPr lang="en-US" sz="3600" dirty="0" smtClean="0">
                <a:latin typeface="Angsana New" pitchFamily="18" charset="-34"/>
                <a:cs typeface="Angsana New" pitchFamily="18" charset="-34"/>
              </a:rPr>
              <a:t> 	A reliable data storage facility</a:t>
            </a:r>
          </a:p>
          <a:p>
            <a:pPr lvl="2" algn="just">
              <a:buNone/>
            </a:pPr>
            <a:r>
              <a:rPr lang="en-US" sz="3600" dirty="0" smtClean="0">
                <a:latin typeface="Angsana New" pitchFamily="18" charset="-34"/>
                <a:cs typeface="Angsana New" pitchFamily="18" charset="-34"/>
              </a:rPr>
              <a:t>	Efficient convenient data access and retrieval.</a:t>
            </a:r>
          </a:p>
          <a:p>
            <a:pPr lvl="2" algn="just">
              <a:buNone/>
            </a:pPr>
            <a:r>
              <a:rPr lang="en-US" sz="3600" dirty="0" smtClean="0">
                <a:latin typeface="Angsana New" pitchFamily="18" charset="-34"/>
                <a:cs typeface="Angsana New" pitchFamily="18" charset="-34"/>
              </a:rPr>
              <a:t>	Manipulate, protect and manage the data.</a:t>
            </a:r>
          </a:p>
          <a:p>
            <a:pPr algn="jus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Relational model</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US" dirty="0" smtClean="0">
                <a:latin typeface="Angsana New" pitchFamily="18" charset="-34"/>
                <a:cs typeface="Angsana New" pitchFamily="18" charset="-34"/>
              </a:rPr>
              <a:t>Of all the database models , the relational model has the simplest, most uniform structure and is the most commercially widespread. </a:t>
            </a:r>
          </a:p>
          <a:p>
            <a:r>
              <a:rPr lang="en-US" dirty="0" smtClean="0">
                <a:latin typeface="Angsana New" pitchFamily="18" charset="-34"/>
                <a:cs typeface="Angsana New" pitchFamily="18" charset="-34"/>
              </a:rPr>
              <a:t>The columns of each table are attributes that define the data or value domain for entries in that column.</a:t>
            </a:r>
          </a:p>
          <a:p>
            <a:r>
              <a:rPr lang="en-US" dirty="0" smtClean="0">
                <a:latin typeface="Angsana New" pitchFamily="18" charset="-34"/>
                <a:cs typeface="Angsana New" pitchFamily="18" charset="-34"/>
              </a:rPr>
              <a:t>The rows of each table are </a:t>
            </a:r>
            <a:r>
              <a:rPr lang="en-US" dirty="0" err="1" smtClean="0">
                <a:latin typeface="Angsana New" pitchFamily="18" charset="-34"/>
                <a:cs typeface="Angsana New" pitchFamily="18" charset="-34"/>
              </a:rPr>
              <a:t>tuple</a:t>
            </a:r>
            <a:r>
              <a:rPr lang="en-US" dirty="0" smtClean="0">
                <a:latin typeface="Angsana New" pitchFamily="18" charset="-34"/>
                <a:cs typeface="Angsana New" pitchFamily="18" charset="-34"/>
              </a:rPr>
              <a:t>.</a:t>
            </a:r>
          </a:p>
          <a:p>
            <a:r>
              <a:rPr lang="en-US" dirty="0" smtClean="0">
                <a:latin typeface="Angsana New" pitchFamily="18" charset="-34"/>
                <a:cs typeface="Angsana New" pitchFamily="18" charset="-34"/>
              </a:rPr>
              <a:t>A relational table should have only one primary key.</a:t>
            </a:r>
            <a:endParaRPr lang="en-IN" dirty="0">
              <a:latin typeface="Angsana New" pitchFamily="18" charset="-34"/>
              <a:cs typeface="Angsana New" pitchFamily="18" charset="-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a:bodyPr>
          <a:lstStyle/>
          <a:p>
            <a:endParaRPr lang="en-US" sz="4000" dirty="0" smtClean="0">
              <a:latin typeface="Angsana New" pitchFamily="18" charset="-34"/>
              <a:cs typeface="Angsana New" pitchFamily="18" charset="-34"/>
            </a:endParaRPr>
          </a:p>
          <a:p>
            <a:r>
              <a:rPr lang="en-US" sz="4000" dirty="0" smtClean="0">
                <a:latin typeface="Angsana New" pitchFamily="18" charset="-34"/>
                <a:cs typeface="Angsana New" pitchFamily="18" charset="-34"/>
              </a:rPr>
              <a:t>Primary key is a combination of one or more attributes whose value locates each row in a table.</a:t>
            </a:r>
          </a:p>
          <a:p>
            <a:endParaRPr lang="en-US" sz="4000" dirty="0" smtClean="0">
              <a:latin typeface="Angsana New" pitchFamily="18" charset="-34"/>
              <a:cs typeface="Angsana New" pitchFamily="18" charset="-34"/>
            </a:endParaRPr>
          </a:p>
          <a:p>
            <a:r>
              <a:rPr lang="en-US" sz="4000" dirty="0" smtClean="0">
                <a:latin typeface="Angsana New" pitchFamily="18" charset="-34"/>
                <a:cs typeface="Angsana New" pitchFamily="18" charset="-34"/>
              </a:rPr>
              <a:t>A foreign key is a primary key of one table that is embedded in another table to link the tables.</a:t>
            </a:r>
            <a:endParaRPr lang="en-IN" sz="4000" dirty="0">
              <a:latin typeface="Angsana New" pitchFamily="18" charset="-34"/>
              <a:cs typeface="Angsana New" pitchFamily="18" charset="-3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IN" dirty="0"/>
          </a:p>
        </p:txBody>
      </p:sp>
      <p:pic>
        <p:nvPicPr>
          <p:cNvPr id="1026" name="Picture 2" descr="C:\Users\Admin\Downloads\IMG_20181008_133634.JPG"/>
          <p:cNvPicPr>
            <a:picLocks noGrp="1" noChangeAspect="1" noChangeArrowheads="1"/>
          </p:cNvPicPr>
          <p:nvPr>
            <p:ph idx="1"/>
          </p:nvPr>
        </p:nvPicPr>
        <p:blipFill>
          <a:blip r:embed="rId2" cstate="print"/>
          <a:srcRect/>
          <a:stretch>
            <a:fillRect/>
          </a:stretch>
        </p:blipFill>
        <p:spPr bwMode="auto">
          <a:xfrm>
            <a:off x="323528" y="1484784"/>
            <a:ext cx="8820472" cy="537321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DATABASE INTERFACE</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pPr algn="just"/>
            <a:r>
              <a:rPr lang="en-US" dirty="0" smtClean="0">
                <a:latin typeface="Angsana New" pitchFamily="18" charset="-34"/>
                <a:cs typeface="Angsana New" pitchFamily="18" charset="-34"/>
              </a:rPr>
              <a:t>The interface on a database must include a data definition language(DDL) a query and data manipulation language (DML).</a:t>
            </a:r>
          </a:p>
          <a:p>
            <a:pPr algn="just" fontAlgn="base"/>
            <a:r>
              <a:rPr lang="en-IN" dirty="0">
                <a:solidFill>
                  <a:srgbClr val="FF0000"/>
                </a:solidFill>
                <a:latin typeface="Angsana New" pitchFamily="18" charset="-34"/>
                <a:cs typeface="Angsana New" pitchFamily="18" charset="-34"/>
              </a:rPr>
              <a:t>SQL | DDL, DML, DCL and TCL Commands</a:t>
            </a:r>
          </a:p>
          <a:p>
            <a:pPr algn="just" fontAlgn="base"/>
            <a:r>
              <a:rPr lang="en-IN" dirty="0">
                <a:solidFill>
                  <a:srgbClr val="FF0000"/>
                </a:solidFill>
                <a:latin typeface="Angsana New" pitchFamily="18" charset="-34"/>
                <a:cs typeface="Angsana New" pitchFamily="18" charset="-34"/>
              </a:rPr>
              <a:t>Structured Query Language(SQL)</a:t>
            </a:r>
            <a:r>
              <a:rPr lang="en-IN" dirty="0">
                <a:latin typeface="Angsana New" pitchFamily="18" charset="-34"/>
                <a:cs typeface="Angsana New" pitchFamily="18" charset="-34"/>
              </a:rPr>
              <a:t> as we all know is the database language by the use of which we can perform certain operations on the existing database and also we can use this language to create a database. </a:t>
            </a:r>
            <a:endParaRPr lang="en-IN" dirty="0" smtClean="0">
              <a:latin typeface="Angsana New" pitchFamily="18" charset="-34"/>
              <a:cs typeface="Angsana New" pitchFamily="18" charset="-34"/>
            </a:endParaRPr>
          </a:p>
          <a:p>
            <a:pPr algn="just" fontAlgn="base"/>
            <a:r>
              <a:rPr lang="en-IN" dirty="0" smtClean="0">
                <a:latin typeface="Angsana New" pitchFamily="18" charset="-34"/>
                <a:cs typeface="Angsana New" pitchFamily="18" charset="-34"/>
              </a:rPr>
              <a:t>SQL </a:t>
            </a:r>
            <a:r>
              <a:rPr lang="en-IN" dirty="0">
                <a:latin typeface="Angsana New" pitchFamily="18" charset="-34"/>
                <a:cs typeface="Angsana New" pitchFamily="18" charset="-34"/>
              </a:rPr>
              <a:t>uses certain commands like Create, Drop, Insert etc. to carry out the required tasks.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a:bodyPr>
          <a:lstStyle/>
          <a:p>
            <a:pPr fontAlgn="base"/>
            <a:r>
              <a:rPr lang="en-IN" dirty="0">
                <a:latin typeface="Angsana New" pitchFamily="18" charset="-34"/>
                <a:cs typeface="Angsana New" pitchFamily="18" charset="-34"/>
              </a:rPr>
              <a:t>These SQL commands are mainly categorized into four categories as discussed below:</a:t>
            </a:r>
          </a:p>
          <a:p>
            <a:pPr lvl="0" algn="just" fontAlgn="base"/>
            <a:r>
              <a:rPr lang="en-IN" b="1" dirty="0">
                <a:solidFill>
                  <a:srgbClr val="FF0000"/>
                </a:solidFill>
                <a:latin typeface="Angsana New" pitchFamily="18" charset="-34"/>
                <a:cs typeface="Angsana New" pitchFamily="18" charset="-34"/>
              </a:rPr>
              <a:t>DDL(Data Definition Language</a:t>
            </a:r>
            <a:r>
              <a:rPr lang="en-IN" b="1" dirty="0">
                <a:latin typeface="Angsana New" pitchFamily="18" charset="-34"/>
                <a:cs typeface="Angsana New" pitchFamily="18" charset="-34"/>
              </a:rPr>
              <a:t>) : </a:t>
            </a:r>
            <a:r>
              <a:rPr lang="en-IN" dirty="0">
                <a:latin typeface="Angsana New" pitchFamily="18" charset="-34"/>
                <a:cs typeface="Angsana New" pitchFamily="18" charset="-34"/>
              </a:rPr>
              <a:t>DDL or Data Definition Language actually consists of the SQL commands that can be used to define the database schema. </a:t>
            </a:r>
            <a:endParaRPr lang="en-IN" dirty="0" smtClean="0">
              <a:latin typeface="Angsana New" pitchFamily="18" charset="-34"/>
              <a:cs typeface="Angsana New" pitchFamily="18" charset="-34"/>
            </a:endParaRPr>
          </a:p>
          <a:p>
            <a:pPr lvl="0" algn="just" fontAlgn="base"/>
            <a:r>
              <a:rPr lang="en-IN" dirty="0" smtClean="0">
                <a:latin typeface="Angsana New" pitchFamily="18" charset="-34"/>
                <a:cs typeface="Angsana New" pitchFamily="18" charset="-34"/>
              </a:rPr>
              <a:t>It </a:t>
            </a:r>
            <a:r>
              <a:rPr lang="en-IN" dirty="0">
                <a:latin typeface="Angsana New" pitchFamily="18" charset="-34"/>
                <a:cs typeface="Angsana New" pitchFamily="18" charset="-34"/>
              </a:rPr>
              <a:t>simply deals with descriptions of the database schema and is used to create and modify the structure of database objects in database.</a:t>
            </a:r>
          </a:p>
          <a:p>
            <a:endParaRPr lang="en-IN" dirty="0">
              <a:latin typeface="Angsana New" pitchFamily="18" charset="-34"/>
              <a:cs typeface="Angsana New" pitchFamily="18"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476672"/>
            <a:ext cx="8229600" cy="5649491"/>
          </a:xfrm>
        </p:spPr>
        <p:txBody>
          <a:bodyPr>
            <a:normAutofit fontScale="92500"/>
          </a:bodyPr>
          <a:lstStyle/>
          <a:p>
            <a:pPr fontAlgn="base"/>
            <a:r>
              <a:rPr lang="en-IN" b="1" dirty="0"/>
              <a:t>Examples of DDL commands:</a:t>
            </a:r>
            <a:endParaRPr lang="en-IN" sz="2800" dirty="0"/>
          </a:p>
          <a:p>
            <a:pPr lvl="1" fontAlgn="base"/>
            <a:r>
              <a:rPr lang="en-IN" b="1" dirty="0">
                <a:hlinkClick r:id="rId2"/>
              </a:rPr>
              <a:t>CREATE</a:t>
            </a:r>
            <a:r>
              <a:rPr lang="en-IN" dirty="0"/>
              <a:t> – is used to create the database or its objects (like table, </a:t>
            </a:r>
            <a:r>
              <a:rPr lang="en-IN" dirty="0" err="1" smtClean="0"/>
              <a:t>index,etc</a:t>
            </a:r>
            <a:r>
              <a:rPr lang="en-IN" dirty="0" smtClean="0"/>
              <a:t>)</a:t>
            </a:r>
            <a:endParaRPr lang="en-IN" sz="2400" dirty="0"/>
          </a:p>
          <a:p>
            <a:pPr lvl="1" fontAlgn="base"/>
            <a:r>
              <a:rPr lang="en-IN" b="1" dirty="0">
                <a:hlinkClick r:id="rId3"/>
              </a:rPr>
              <a:t>DROP</a:t>
            </a:r>
            <a:r>
              <a:rPr lang="en-IN" dirty="0"/>
              <a:t> – is used to delete objects from the database.</a:t>
            </a:r>
            <a:endParaRPr lang="en-IN" sz="2400" dirty="0"/>
          </a:p>
          <a:p>
            <a:pPr lvl="1" fontAlgn="base"/>
            <a:r>
              <a:rPr lang="en-IN" b="1" dirty="0">
                <a:hlinkClick r:id="rId4"/>
              </a:rPr>
              <a:t>ALTER</a:t>
            </a:r>
            <a:r>
              <a:rPr lang="en-IN" dirty="0"/>
              <a:t>-is used to alter the structure of the database.</a:t>
            </a:r>
            <a:endParaRPr lang="en-IN" sz="2400" dirty="0"/>
          </a:p>
          <a:p>
            <a:pPr lvl="1" fontAlgn="base"/>
            <a:r>
              <a:rPr lang="en-IN" b="1" dirty="0">
                <a:hlinkClick r:id="rId3"/>
              </a:rPr>
              <a:t>TRUNCATE</a:t>
            </a:r>
            <a:r>
              <a:rPr lang="en-IN" dirty="0"/>
              <a:t>–is used to remove all records from a table, including all spaces allocated for the records are removed.</a:t>
            </a:r>
            <a:endParaRPr lang="en-IN" sz="2400" dirty="0"/>
          </a:p>
          <a:p>
            <a:pPr lvl="1" fontAlgn="base"/>
            <a:r>
              <a:rPr lang="en-IN" b="1" dirty="0">
                <a:hlinkClick r:id="rId5"/>
              </a:rPr>
              <a:t>COMMENT</a:t>
            </a:r>
            <a:r>
              <a:rPr lang="en-IN" dirty="0"/>
              <a:t> –is used to add comments to the data dictionary.</a:t>
            </a:r>
            <a:endParaRPr lang="en-IN" sz="2400" dirty="0"/>
          </a:p>
          <a:p>
            <a:pPr lvl="1" fontAlgn="base"/>
            <a:r>
              <a:rPr lang="en-IN" b="1" dirty="0">
                <a:hlinkClick r:id="rId6"/>
              </a:rPr>
              <a:t>RENAME </a:t>
            </a:r>
            <a:r>
              <a:rPr lang="en-IN" dirty="0"/>
              <a:t>–is used to rename an object existing in the database.</a:t>
            </a:r>
            <a:endParaRPr lang="en-IN" sz="2400"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lvl="0" fontAlgn="base"/>
            <a:r>
              <a:rPr lang="en-IN" sz="4400" b="1" dirty="0"/>
              <a:t>DML(Data Manipulation Language) : </a:t>
            </a:r>
            <a:r>
              <a:rPr lang="en-IN" dirty="0"/>
              <a:t>The SQL commands that deals with the manipulation of data present in database belong to DML or Data Manipulation Language and this includes most of the SQL statements.</a:t>
            </a:r>
            <a:endParaRPr lang="en-IN" sz="4000" dirty="0"/>
          </a:p>
          <a:p>
            <a:pPr fontAlgn="base"/>
            <a:r>
              <a:rPr lang="en-IN" b="1" dirty="0"/>
              <a:t>Examples of DML:</a:t>
            </a:r>
            <a:endParaRPr lang="en-IN" sz="2800" dirty="0"/>
          </a:p>
          <a:p>
            <a:pPr lvl="1" fontAlgn="base"/>
            <a:r>
              <a:rPr lang="en-IN" b="1" dirty="0">
                <a:hlinkClick r:id="rId2"/>
              </a:rPr>
              <a:t>SELECT</a:t>
            </a:r>
            <a:r>
              <a:rPr lang="en-IN" dirty="0"/>
              <a:t> – is used to retrieve data from the a database.</a:t>
            </a:r>
            <a:endParaRPr lang="en-IN" sz="2400" dirty="0"/>
          </a:p>
          <a:p>
            <a:pPr lvl="1" fontAlgn="base"/>
            <a:r>
              <a:rPr lang="en-IN" b="1" dirty="0">
                <a:hlinkClick r:id="rId3"/>
              </a:rPr>
              <a:t>INSERT</a:t>
            </a:r>
            <a:r>
              <a:rPr lang="en-IN" dirty="0"/>
              <a:t> – is used to insert data into a table.</a:t>
            </a:r>
            <a:endParaRPr lang="en-IN" sz="2400" dirty="0"/>
          </a:p>
          <a:p>
            <a:pPr lvl="1" fontAlgn="base"/>
            <a:r>
              <a:rPr lang="en-IN" b="1" dirty="0">
                <a:hlinkClick r:id="rId4"/>
              </a:rPr>
              <a:t>UPDATE</a:t>
            </a:r>
            <a:r>
              <a:rPr lang="en-IN" dirty="0"/>
              <a:t> – is used to update existing data within a table.</a:t>
            </a:r>
            <a:endParaRPr lang="en-IN" sz="2400" dirty="0"/>
          </a:p>
          <a:p>
            <a:pPr lvl="1" fontAlgn="base"/>
            <a:r>
              <a:rPr lang="en-IN" b="1" dirty="0">
                <a:hlinkClick r:id="rId5"/>
              </a:rPr>
              <a:t>DELETE</a:t>
            </a:r>
            <a:r>
              <a:rPr lang="en-IN" dirty="0"/>
              <a:t> – is used to delete records from a database table.</a:t>
            </a:r>
            <a:endParaRPr lang="en-IN" sz="2400"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289451"/>
          </a:xfrm>
        </p:spPr>
        <p:txBody>
          <a:bodyPr>
            <a:normAutofit/>
          </a:bodyPr>
          <a:lstStyle/>
          <a:p>
            <a:pPr lvl="0" fontAlgn="base"/>
            <a:r>
              <a:rPr lang="en-IN" sz="4400" b="1" dirty="0">
                <a:latin typeface="Angsana New" pitchFamily="18" charset="-34"/>
                <a:cs typeface="Angsana New" pitchFamily="18" charset="-34"/>
              </a:rPr>
              <a:t>DCL(Data Control Language) : </a:t>
            </a:r>
            <a:r>
              <a:rPr lang="en-IN" dirty="0">
                <a:latin typeface="Angsana New" pitchFamily="18" charset="-34"/>
                <a:cs typeface="Angsana New" pitchFamily="18" charset="-34"/>
              </a:rPr>
              <a:t>DCL includes commands such as GRANT and REVOKE which mainly deals with the rights, permissions and other controls of the database system</a:t>
            </a:r>
            <a:r>
              <a:rPr lang="en-IN" dirty="0" smtClean="0">
                <a:latin typeface="Angsana New" pitchFamily="18" charset="-34"/>
                <a:cs typeface="Angsana New" pitchFamily="18" charset="-34"/>
              </a:rPr>
              <a:t>.</a:t>
            </a:r>
          </a:p>
          <a:p>
            <a:pPr lvl="0" fontAlgn="base"/>
            <a:endParaRPr lang="en-IN" sz="4000" dirty="0">
              <a:latin typeface="Angsana New" pitchFamily="18" charset="-34"/>
              <a:cs typeface="Angsana New" pitchFamily="18" charset="-34"/>
            </a:endParaRPr>
          </a:p>
          <a:p>
            <a:pPr fontAlgn="base"/>
            <a:r>
              <a:rPr lang="en-IN" b="1" dirty="0">
                <a:latin typeface="Angsana New" pitchFamily="18" charset="-34"/>
                <a:cs typeface="Angsana New" pitchFamily="18" charset="-34"/>
              </a:rPr>
              <a:t>Examples of DCL commands:</a:t>
            </a:r>
            <a:endParaRPr lang="en-IN" sz="2800" dirty="0">
              <a:latin typeface="Angsana New" pitchFamily="18" charset="-34"/>
              <a:cs typeface="Angsana New" pitchFamily="18" charset="-34"/>
            </a:endParaRPr>
          </a:p>
          <a:p>
            <a:pPr lvl="1" fontAlgn="base"/>
            <a:r>
              <a:rPr lang="en-IN" b="1" dirty="0">
                <a:latin typeface="Angsana New" pitchFamily="18" charset="-34"/>
                <a:cs typeface="Angsana New" pitchFamily="18" charset="-34"/>
              </a:rPr>
              <a:t>GRANT</a:t>
            </a:r>
            <a:r>
              <a:rPr lang="en-IN" dirty="0">
                <a:latin typeface="Angsana New" pitchFamily="18" charset="-34"/>
                <a:cs typeface="Angsana New" pitchFamily="18" charset="-34"/>
              </a:rPr>
              <a:t>-gives user’s access privileges to database.</a:t>
            </a:r>
            <a:endParaRPr lang="en-IN" sz="2400" dirty="0">
              <a:latin typeface="Angsana New" pitchFamily="18" charset="-34"/>
              <a:cs typeface="Angsana New" pitchFamily="18" charset="-34"/>
            </a:endParaRPr>
          </a:p>
          <a:p>
            <a:r>
              <a:rPr lang="en-IN" b="1" dirty="0" smtClean="0">
                <a:latin typeface="Angsana New" pitchFamily="18" charset="-34"/>
                <a:cs typeface="Angsana New" pitchFamily="18" charset="-34"/>
              </a:rPr>
              <a:t>      REVOKE</a:t>
            </a:r>
            <a:r>
              <a:rPr lang="en-IN" dirty="0" smtClean="0">
                <a:latin typeface="Angsana New" pitchFamily="18" charset="-34"/>
                <a:cs typeface="Angsana New" pitchFamily="18" charset="-34"/>
              </a:rPr>
              <a:t>-withdraw </a:t>
            </a:r>
            <a:r>
              <a:rPr lang="en-IN" dirty="0">
                <a:latin typeface="Angsana New" pitchFamily="18" charset="-34"/>
                <a:cs typeface="Angsana New" pitchFamily="18" charset="-34"/>
              </a:rPr>
              <a:t>user’s access privileges given by using the </a:t>
            </a:r>
            <a:r>
              <a:rPr lang="en-IN" dirty="0" smtClean="0">
                <a:latin typeface="Angsana New" pitchFamily="18" charset="-34"/>
                <a:cs typeface="Angsana New" pitchFamily="18" charset="-34"/>
              </a:rPr>
              <a:t>   GRANT </a:t>
            </a:r>
            <a:r>
              <a:rPr lang="en-IN" dirty="0">
                <a:latin typeface="Angsana New" pitchFamily="18" charset="-34"/>
                <a:cs typeface="Angsana New" pitchFamily="18" charset="-34"/>
              </a:rPr>
              <a:t>command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692696"/>
            <a:ext cx="8229600" cy="5433467"/>
          </a:xfrm>
        </p:spPr>
        <p:txBody>
          <a:bodyPr>
            <a:normAutofit/>
          </a:bodyPr>
          <a:lstStyle/>
          <a:p>
            <a:pPr lvl="1" fontAlgn="base"/>
            <a:r>
              <a:rPr lang="en-IN" dirty="0"/>
              <a:t>.</a:t>
            </a:r>
            <a:endParaRPr lang="en-IN" sz="2400" dirty="0"/>
          </a:p>
          <a:p>
            <a:pPr lvl="0" fontAlgn="base"/>
            <a:r>
              <a:rPr lang="en-IN" b="1" dirty="0"/>
              <a:t>TCL(transaction Control Language) : </a:t>
            </a:r>
            <a:r>
              <a:rPr lang="en-IN" sz="2000" dirty="0"/>
              <a:t>TCL commands deals with the </a:t>
            </a:r>
            <a:r>
              <a:rPr lang="en-IN" dirty="0">
                <a:hlinkClick r:id="rId2"/>
              </a:rPr>
              <a:t>transaction within the database</a:t>
            </a:r>
            <a:r>
              <a:rPr lang="en-IN" sz="2000" dirty="0"/>
              <a:t>.</a:t>
            </a:r>
            <a:endParaRPr lang="en-IN" sz="2800" dirty="0"/>
          </a:p>
          <a:p>
            <a:pPr fontAlgn="base"/>
            <a:r>
              <a:rPr lang="en-IN" b="1" dirty="0"/>
              <a:t>Examples of TCL commands:</a:t>
            </a:r>
            <a:endParaRPr lang="en-IN" sz="2800" dirty="0"/>
          </a:p>
          <a:p>
            <a:pPr lvl="1" fontAlgn="base"/>
            <a:r>
              <a:rPr lang="en-IN" b="1" dirty="0"/>
              <a:t>COMMIT</a:t>
            </a:r>
            <a:r>
              <a:rPr lang="en-IN" dirty="0"/>
              <a:t>– commits a Transaction.</a:t>
            </a:r>
            <a:endParaRPr lang="en-IN" sz="2400" dirty="0"/>
          </a:p>
          <a:p>
            <a:pPr lvl="1" fontAlgn="base"/>
            <a:r>
              <a:rPr lang="en-IN" b="1" dirty="0">
                <a:hlinkClick r:id="rId2"/>
              </a:rPr>
              <a:t>ROLLBACK</a:t>
            </a:r>
            <a:r>
              <a:rPr lang="en-IN" dirty="0"/>
              <a:t>– rollbacks a transaction in case of any error occurs.</a:t>
            </a:r>
            <a:endParaRPr lang="en-IN" sz="2400" dirty="0"/>
          </a:p>
          <a:p>
            <a:pPr lvl="1" fontAlgn="base"/>
            <a:r>
              <a:rPr lang="en-IN" b="1" dirty="0"/>
              <a:t>SAVEPOINT</a:t>
            </a:r>
            <a:r>
              <a:rPr lang="en-IN" dirty="0"/>
              <a:t>–sets a </a:t>
            </a:r>
            <a:r>
              <a:rPr lang="en-IN" dirty="0" err="1"/>
              <a:t>savepoint</a:t>
            </a:r>
            <a:r>
              <a:rPr lang="en-IN" dirty="0"/>
              <a:t> within a transaction.</a:t>
            </a:r>
            <a:endParaRPr lang="en-IN" sz="2400" dirty="0"/>
          </a:p>
          <a:p>
            <a:pPr lvl="1" fontAlgn="base">
              <a:buNone/>
            </a:pPr>
            <a:endParaRPr lang="en-IN" sz="2400" dirty="0"/>
          </a:p>
          <a:p>
            <a:r>
              <a:rPr lang="en-IN" dirty="0"/>
              <a:t> </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882352"/>
          </a:xfrm>
        </p:spPr>
        <p:txBody>
          <a:bodyPr>
            <a:normAutofit fontScale="90000"/>
          </a:bodyPr>
          <a:lstStyle/>
          <a:p>
            <a:r>
              <a:rPr lang="en-US" dirty="0" smtClean="0">
                <a:solidFill>
                  <a:srgbClr val="FF0000"/>
                </a:solidFill>
              </a:rPr>
              <a:t>Logical  and Physical Database Organization and access control</a:t>
            </a:r>
            <a:endParaRPr lang="en-IN" dirty="0">
              <a:solidFill>
                <a:srgbClr val="FF0000"/>
              </a:solidFill>
            </a:endParaRPr>
          </a:p>
        </p:txBody>
      </p:sp>
      <p:sp>
        <p:nvSpPr>
          <p:cNvPr id="3" name="Content Placeholder 2"/>
          <p:cNvSpPr>
            <a:spLocks noGrp="1"/>
          </p:cNvSpPr>
          <p:nvPr>
            <p:ph idx="1"/>
          </p:nvPr>
        </p:nvSpPr>
        <p:spPr>
          <a:xfrm>
            <a:off x="457200" y="1412776"/>
            <a:ext cx="8229600" cy="4713387"/>
          </a:xfrm>
        </p:spPr>
        <p:txBody>
          <a:bodyPr>
            <a:normAutofit/>
          </a:bodyPr>
          <a:lstStyle/>
          <a:p>
            <a:pPr algn="just"/>
            <a:r>
              <a:rPr lang="en-US" dirty="0" smtClean="0">
                <a:solidFill>
                  <a:srgbClr val="FF0000"/>
                </a:solidFill>
                <a:latin typeface="Angsana New" pitchFamily="18" charset="-34"/>
                <a:cs typeface="Angsana New" pitchFamily="18" charset="-34"/>
              </a:rPr>
              <a:t>Logical database organization </a:t>
            </a:r>
            <a:r>
              <a:rPr lang="en-US" dirty="0" smtClean="0">
                <a:latin typeface="Angsana New" pitchFamily="18" charset="-34"/>
                <a:cs typeface="Angsana New" pitchFamily="18" charset="-34"/>
              </a:rPr>
              <a:t>refers to the conceptual view of database structure and the relationships within the database. </a:t>
            </a:r>
          </a:p>
          <a:p>
            <a:pPr algn="just"/>
            <a:r>
              <a:rPr lang="en-US" dirty="0" smtClean="0">
                <a:latin typeface="Angsana New" pitchFamily="18" charset="-34"/>
                <a:cs typeface="Angsana New" pitchFamily="18" charset="-34"/>
              </a:rPr>
              <a:t>For </a:t>
            </a:r>
            <a:r>
              <a:rPr lang="en-US" dirty="0" err="1" smtClean="0">
                <a:latin typeface="Angsana New" pitchFamily="18" charset="-34"/>
                <a:cs typeface="Angsana New" pitchFamily="18" charset="-34"/>
              </a:rPr>
              <a:t>eg</a:t>
            </a:r>
            <a:r>
              <a:rPr lang="en-US" dirty="0" smtClean="0">
                <a:latin typeface="Angsana New" pitchFamily="18" charset="-34"/>
                <a:cs typeface="Angsana New" pitchFamily="18" charset="-34"/>
              </a:rPr>
              <a:t> , object oriented systems represent databases composed of objects, and many allow multiple databases to share information by defining the same object.</a:t>
            </a:r>
          </a:p>
          <a:p>
            <a:pPr algn="just"/>
            <a:r>
              <a:rPr lang="en-US" dirty="0" smtClean="0">
                <a:solidFill>
                  <a:srgbClr val="FF0000"/>
                </a:solidFill>
                <a:latin typeface="Angsana New" pitchFamily="18" charset="-34"/>
                <a:cs typeface="Angsana New" pitchFamily="18" charset="-34"/>
              </a:rPr>
              <a:t>Physical database organization </a:t>
            </a:r>
            <a:r>
              <a:rPr lang="en-US" dirty="0" smtClean="0">
                <a:latin typeface="Angsana New" pitchFamily="18" charset="-34"/>
                <a:cs typeface="Angsana New" pitchFamily="18" charset="-34"/>
              </a:rPr>
              <a:t>refers to how the logical components of the database are represented in a physical form by operating system constructs(objects may be represented as files)</a:t>
            </a:r>
            <a:endParaRPr lang="en-IN" dirty="0">
              <a:latin typeface="Angsana New" pitchFamily="18" charset="-34"/>
              <a:cs typeface="Angsana New" pitchFamily="18"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Persistence</a:t>
            </a:r>
            <a:endParaRPr lang="en-IN" dirty="0">
              <a:solidFill>
                <a:srgbClr val="FF0000"/>
              </a:solidFill>
            </a:endParaRPr>
          </a:p>
        </p:txBody>
      </p:sp>
      <p:sp>
        <p:nvSpPr>
          <p:cNvPr id="3" name="Content Placeholder 2"/>
          <p:cNvSpPr>
            <a:spLocks noGrp="1"/>
          </p:cNvSpPr>
          <p:nvPr>
            <p:ph idx="1"/>
          </p:nvPr>
        </p:nvSpPr>
        <p:spPr>
          <a:xfrm>
            <a:off x="457200" y="1268760"/>
            <a:ext cx="8229600" cy="4857403"/>
          </a:xfrm>
        </p:spPr>
        <p:txBody>
          <a:bodyPr>
            <a:normAutofit/>
          </a:bodyPr>
          <a:lstStyle/>
          <a:p>
            <a:r>
              <a:rPr lang="en-US" sz="3600" dirty="0" smtClean="0">
                <a:latin typeface="Angsana New" pitchFamily="18" charset="-34"/>
                <a:cs typeface="Angsana New" pitchFamily="18" charset="-34"/>
              </a:rPr>
              <a:t>Persistence refers to the ability of some objects to outlive the programs that created them. </a:t>
            </a:r>
          </a:p>
          <a:p>
            <a:r>
              <a:rPr lang="en-US" sz="3600" dirty="0" smtClean="0">
                <a:solidFill>
                  <a:srgbClr val="FF0000"/>
                </a:solidFill>
                <a:latin typeface="Angsana New" pitchFamily="18" charset="-34"/>
                <a:cs typeface="Angsana New" pitchFamily="18" charset="-34"/>
              </a:rPr>
              <a:t>Object Store and Persistence</a:t>
            </a:r>
            <a:r>
              <a:rPr lang="en-US" sz="3600" dirty="0" smtClean="0">
                <a:latin typeface="Angsana New" pitchFamily="18" charset="-34"/>
                <a:cs typeface="Angsana New" pitchFamily="18" charset="-34"/>
              </a:rPr>
              <a:t>:</a:t>
            </a:r>
          </a:p>
          <a:p>
            <a:r>
              <a:rPr lang="en-US" sz="3600" dirty="0" smtClean="0">
                <a:latin typeface="Angsana New" pitchFamily="18" charset="-34"/>
                <a:cs typeface="Angsana New" pitchFamily="18" charset="-34"/>
              </a:rPr>
              <a:t>An Overview</a:t>
            </a:r>
          </a:p>
          <a:p>
            <a:r>
              <a:rPr lang="en-US" sz="3600" dirty="0" smtClean="0">
                <a:latin typeface="Angsana New" pitchFamily="18" charset="-34"/>
                <a:cs typeface="Angsana New" pitchFamily="18" charset="-34"/>
              </a:rPr>
              <a:t>A program will create a large amount of data throughout its execution. Each item of data will have a different lifetime.</a:t>
            </a:r>
          </a:p>
          <a:p>
            <a:r>
              <a:rPr lang="en-US" sz="3600" dirty="0" smtClean="0">
                <a:latin typeface="Angsana New" pitchFamily="18" charset="-34"/>
                <a:cs typeface="Angsana New" pitchFamily="18" charset="-34"/>
              </a:rPr>
              <a:t>Six broad categories for the lifetime of data</a:t>
            </a:r>
            <a:endParaRPr lang="en-IN" sz="3600" dirty="0">
              <a:latin typeface="Angsana New" pitchFamily="18" charset="-34"/>
              <a:cs typeface="Angsana New" pitchFamily="18" charset="-3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err="1" smtClean="0">
                <a:solidFill>
                  <a:srgbClr val="FF0000"/>
                </a:solidFill>
              </a:rPr>
              <a:t>Shareability</a:t>
            </a:r>
            <a:r>
              <a:rPr lang="en-US" dirty="0" smtClean="0">
                <a:solidFill>
                  <a:srgbClr val="FF0000"/>
                </a:solidFill>
              </a:rPr>
              <a:t> and Transactions</a:t>
            </a:r>
            <a:endParaRPr lang="en-IN" dirty="0">
              <a:solidFill>
                <a:srgbClr val="FF0000"/>
              </a:solidFill>
            </a:endParaRPr>
          </a:p>
        </p:txBody>
      </p:sp>
      <p:sp>
        <p:nvSpPr>
          <p:cNvPr id="3" name="Content Placeholder 2"/>
          <p:cNvSpPr>
            <a:spLocks noGrp="1"/>
          </p:cNvSpPr>
          <p:nvPr>
            <p:ph idx="1"/>
          </p:nvPr>
        </p:nvSpPr>
        <p:spPr>
          <a:xfrm>
            <a:off x="457200" y="1052736"/>
            <a:ext cx="8229600" cy="5073427"/>
          </a:xfrm>
        </p:spPr>
        <p:txBody>
          <a:bodyPr/>
          <a:lstStyle/>
          <a:p>
            <a:pPr algn="just"/>
            <a:r>
              <a:rPr lang="en-US" dirty="0" smtClean="0">
                <a:latin typeface="Angsana New" pitchFamily="18" charset="-34"/>
                <a:cs typeface="Angsana New" pitchFamily="18" charset="-34"/>
              </a:rPr>
              <a:t>Data and objects in the database often need to be accessed and shared by different applications, the conflicts over object access will arise.</a:t>
            </a:r>
          </a:p>
          <a:p>
            <a:pPr algn="just">
              <a:buNone/>
            </a:pPr>
            <a:endParaRPr lang="en-US" dirty="0" smtClean="0">
              <a:latin typeface="Angsana New" pitchFamily="18" charset="-34"/>
              <a:cs typeface="Angsana New" pitchFamily="18" charset="-34"/>
            </a:endParaRPr>
          </a:p>
          <a:p>
            <a:pPr algn="just"/>
            <a:r>
              <a:rPr lang="en-US" dirty="0" smtClean="0">
                <a:latin typeface="Angsana New" pitchFamily="18" charset="-34"/>
                <a:cs typeface="Angsana New" pitchFamily="18" charset="-34"/>
              </a:rPr>
              <a:t>The database must detect and mediate these conflicts and promote the greatest amount of sharing possible without sacrificing the integrity of data. This mediation process is managed through concurrency control</a:t>
            </a:r>
            <a:endParaRPr lang="en-IN" dirty="0">
              <a:latin typeface="Angsana New" pitchFamily="18" charset="-34"/>
              <a:cs typeface="Angsana New" pitchFamily="18" charset="-3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548680"/>
            <a:ext cx="8229600" cy="5577483"/>
          </a:xfrm>
        </p:spPr>
        <p:txBody>
          <a:bodyPr/>
          <a:lstStyle/>
          <a:p>
            <a:r>
              <a:rPr lang="en-IN" dirty="0">
                <a:solidFill>
                  <a:srgbClr val="FF0000"/>
                </a:solidFill>
              </a:rPr>
              <a:t>ACID </a:t>
            </a:r>
            <a:r>
              <a:rPr lang="en-IN" dirty="0" smtClean="0">
                <a:solidFill>
                  <a:srgbClr val="FF0000"/>
                </a:solidFill>
              </a:rPr>
              <a:t>Properties</a:t>
            </a:r>
          </a:p>
          <a:p>
            <a:endParaRPr lang="en-IN" dirty="0">
              <a:solidFill>
                <a:srgbClr val="FF0000"/>
              </a:solidFill>
            </a:endParaRPr>
          </a:p>
          <a:p>
            <a:pPr algn="just"/>
            <a:r>
              <a:rPr lang="en-IN" dirty="0">
                <a:latin typeface="Angsana New" pitchFamily="18" charset="-34"/>
                <a:cs typeface="Angsana New" pitchFamily="18" charset="-34"/>
              </a:rPr>
              <a:t>A transaction is a very small unit of a program and it may contain several </a:t>
            </a:r>
            <a:r>
              <a:rPr lang="en-IN" dirty="0" err="1">
                <a:latin typeface="Angsana New" pitchFamily="18" charset="-34"/>
                <a:cs typeface="Angsana New" pitchFamily="18" charset="-34"/>
              </a:rPr>
              <a:t>lowlevel</a:t>
            </a:r>
            <a:r>
              <a:rPr lang="en-IN" dirty="0">
                <a:latin typeface="Angsana New" pitchFamily="18" charset="-34"/>
                <a:cs typeface="Angsana New" pitchFamily="18" charset="-34"/>
              </a:rPr>
              <a:t> tasks</a:t>
            </a:r>
            <a:r>
              <a:rPr lang="en-IN" dirty="0" smtClean="0">
                <a:latin typeface="Angsana New" pitchFamily="18" charset="-34"/>
                <a:cs typeface="Angsana New" pitchFamily="18" charset="-34"/>
              </a:rPr>
              <a:t>.</a:t>
            </a:r>
          </a:p>
          <a:p>
            <a:pPr algn="just"/>
            <a:endParaRPr lang="en-IN" dirty="0" smtClean="0">
              <a:latin typeface="Angsana New" pitchFamily="18" charset="-34"/>
              <a:cs typeface="Angsana New" pitchFamily="18" charset="-34"/>
            </a:endParaRPr>
          </a:p>
          <a:p>
            <a:pPr algn="just"/>
            <a:r>
              <a:rPr lang="en-IN" dirty="0" smtClean="0">
                <a:latin typeface="Angsana New" pitchFamily="18" charset="-34"/>
                <a:cs typeface="Angsana New" pitchFamily="18" charset="-34"/>
              </a:rPr>
              <a:t> </a:t>
            </a:r>
            <a:r>
              <a:rPr lang="en-IN" dirty="0">
                <a:latin typeface="Angsana New" pitchFamily="18" charset="-34"/>
                <a:cs typeface="Angsana New" pitchFamily="18" charset="-34"/>
              </a:rPr>
              <a:t>A transaction in a database system must maintain </a:t>
            </a:r>
            <a:r>
              <a:rPr lang="en-IN" b="1" dirty="0">
                <a:latin typeface="Angsana New" pitchFamily="18" charset="-34"/>
                <a:cs typeface="Angsana New" pitchFamily="18" charset="-34"/>
              </a:rPr>
              <a:t>A</a:t>
            </a:r>
            <a:r>
              <a:rPr lang="en-IN" dirty="0">
                <a:latin typeface="Angsana New" pitchFamily="18" charset="-34"/>
                <a:cs typeface="Angsana New" pitchFamily="18" charset="-34"/>
              </a:rPr>
              <a:t>tomicity, </a:t>
            </a:r>
            <a:r>
              <a:rPr lang="en-IN" b="1" dirty="0">
                <a:latin typeface="Angsana New" pitchFamily="18" charset="-34"/>
                <a:cs typeface="Angsana New" pitchFamily="18" charset="-34"/>
              </a:rPr>
              <a:t>C</a:t>
            </a:r>
            <a:r>
              <a:rPr lang="en-IN" dirty="0">
                <a:latin typeface="Angsana New" pitchFamily="18" charset="-34"/>
                <a:cs typeface="Angsana New" pitchFamily="18" charset="-34"/>
              </a:rPr>
              <a:t>onsistency, </a:t>
            </a:r>
            <a:r>
              <a:rPr lang="en-IN" b="1" dirty="0">
                <a:latin typeface="Angsana New" pitchFamily="18" charset="-34"/>
                <a:cs typeface="Angsana New" pitchFamily="18" charset="-34"/>
              </a:rPr>
              <a:t>I</a:t>
            </a:r>
            <a:r>
              <a:rPr lang="en-IN" dirty="0">
                <a:latin typeface="Angsana New" pitchFamily="18" charset="-34"/>
                <a:cs typeface="Angsana New" pitchFamily="18" charset="-34"/>
              </a:rPr>
              <a:t>solation, and </a:t>
            </a:r>
            <a:r>
              <a:rPr lang="en-IN" b="1" dirty="0">
                <a:latin typeface="Angsana New" pitchFamily="18" charset="-34"/>
                <a:cs typeface="Angsana New" pitchFamily="18" charset="-34"/>
              </a:rPr>
              <a:t>D</a:t>
            </a:r>
            <a:r>
              <a:rPr lang="en-IN" dirty="0">
                <a:latin typeface="Angsana New" pitchFamily="18" charset="-34"/>
                <a:cs typeface="Angsana New" pitchFamily="18" charset="-34"/>
              </a:rPr>
              <a:t>urability − commonly known as ACID properties − in order to ensure accuracy, completeness, and data integrity.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a:bodyPr>
          <a:lstStyle/>
          <a:p>
            <a:pPr algn="just"/>
            <a:r>
              <a:rPr lang="en-IN" b="1" dirty="0">
                <a:solidFill>
                  <a:srgbClr val="FF0000"/>
                </a:solidFill>
                <a:latin typeface="Angsana New" pitchFamily="18" charset="-34"/>
                <a:cs typeface="Angsana New" pitchFamily="18" charset="-34"/>
              </a:rPr>
              <a:t>Atomicity</a:t>
            </a:r>
            <a:r>
              <a:rPr lang="en-IN" dirty="0">
                <a:solidFill>
                  <a:srgbClr val="FF0000"/>
                </a:solidFill>
                <a:latin typeface="Angsana New" pitchFamily="18" charset="-34"/>
                <a:cs typeface="Angsana New" pitchFamily="18" charset="-34"/>
              </a:rPr>
              <a:t> </a:t>
            </a:r>
            <a:r>
              <a:rPr lang="en-IN" dirty="0">
                <a:latin typeface="Angsana New" pitchFamily="18" charset="-34"/>
                <a:cs typeface="Angsana New" pitchFamily="18" charset="-34"/>
              </a:rPr>
              <a:t>− This property states that a transaction must be treated as an atomic unit, that is, either all of its operations are executed or none. </a:t>
            </a:r>
            <a:endParaRPr lang="en-IN" dirty="0" smtClean="0">
              <a:latin typeface="Angsana New" pitchFamily="18" charset="-34"/>
              <a:cs typeface="Angsana New" pitchFamily="18" charset="-34"/>
            </a:endParaRPr>
          </a:p>
          <a:p>
            <a:pPr algn="just"/>
            <a:endParaRPr lang="en-IN" dirty="0" smtClean="0">
              <a:latin typeface="Angsana New" pitchFamily="18" charset="-34"/>
              <a:cs typeface="Angsana New" pitchFamily="18" charset="-34"/>
            </a:endParaRPr>
          </a:p>
          <a:p>
            <a:pPr lvl="0" algn="just"/>
            <a:r>
              <a:rPr lang="en-IN" b="1" dirty="0">
                <a:solidFill>
                  <a:srgbClr val="FF0000"/>
                </a:solidFill>
                <a:latin typeface="Angsana New" pitchFamily="18" charset="-34"/>
                <a:cs typeface="Angsana New" pitchFamily="18" charset="-34"/>
              </a:rPr>
              <a:t>Consistency</a:t>
            </a:r>
            <a:r>
              <a:rPr lang="en-IN" dirty="0">
                <a:latin typeface="Angsana New" pitchFamily="18" charset="-34"/>
                <a:cs typeface="Angsana New" pitchFamily="18" charset="-34"/>
              </a:rPr>
              <a:t> − The database must remain in a consistent state after any transaction. No transaction should have any adverse effect on the data residing in </a:t>
            </a:r>
            <a:r>
              <a:rPr lang="en-IN" dirty="0" smtClean="0">
                <a:latin typeface="Angsana New" pitchFamily="18" charset="-34"/>
                <a:cs typeface="Angsana New" pitchFamily="18" charset="-34"/>
              </a:rPr>
              <a:t>the</a:t>
            </a:r>
            <a:endParaRPr lang="en-IN" dirty="0">
              <a:latin typeface="Angsana New" pitchFamily="18" charset="-34"/>
              <a:cs typeface="Angsana New" pitchFamily="18" charset="-34"/>
            </a:endParaRPr>
          </a:p>
          <a:p>
            <a:pPr algn="just"/>
            <a:endParaRPr lang="en-IN" dirty="0">
              <a:latin typeface="Angsana New" pitchFamily="18" charset="-34"/>
              <a:cs typeface="Angsana New" pitchFamily="18" charset="-3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a:bodyPr>
          <a:lstStyle/>
          <a:p>
            <a:pPr lvl="0"/>
            <a:r>
              <a:rPr lang="en-IN" b="1" dirty="0">
                <a:solidFill>
                  <a:srgbClr val="FF0000"/>
                </a:solidFill>
                <a:latin typeface="Angsana New" pitchFamily="18" charset="-34"/>
                <a:cs typeface="Angsana New" pitchFamily="18" charset="-34"/>
              </a:rPr>
              <a:t>Durability</a:t>
            </a:r>
            <a:r>
              <a:rPr lang="en-IN" dirty="0">
                <a:latin typeface="Angsana New" pitchFamily="18" charset="-34"/>
                <a:cs typeface="Angsana New" pitchFamily="18" charset="-34"/>
              </a:rPr>
              <a:t> − The database should be durable enough to hold all its latest updates even if the system fails or restarts. </a:t>
            </a:r>
            <a:endParaRPr lang="en-IN" dirty="0" smtClean="0">
              <a:latin typeface="Angsana New" pitchFamily="18" charset="-34"/>
              <a:cs typeface="Angsana New" pitchFamily="18" charset="-34"/>
            </a:endParaRPr>
          </a:p>
          <a:p>
            <a:pPr lvl="0"/>
            <a:r>
              <a:rPr lang="en-IN" dirty="0" smtClean="0">
                <a:latin typeface="Angsana New" pitchFamily="18" charset="-34"/>
                <a:cs typeface="Angsana New" pitchFamily="18" charset="-34"/>
              </a:rPr>
              <a:t>If </a:t>
            </a:r>
            <a:r>
              <a:rPr lang="en-IN" dirty="0">
                <a:latin typeface="Angsana New" pitchFamily="18" charset="-34"/>
                <a:cs typeface="Angsana New" pitchFamily="18" charset="-34"/>
              </a:rPr>
              <a:t>a transaction updates a chunk of data in a database and commits, then the database will hold the modified data</a:t>
            </a:r>
            <a:r>
              <a:rPr lang="en-IN" dirty="0" smtClean="0">
                <a:latin typeface="Angsana New" pitchFamily="18" charset="-34"/>
                <a:cs typeface="Angsana New" pitchFamily="18" charset="-34"/>
              </a:rPr>
              <a:t>.</a:t>
            </a:r>
          </a:p>
          <a:p>
            <a:pPr lvl="0"/>
            <a:r>
              <a:rPr lang="en-IN" dirty="0" smtClean="0">
                <a:latin typeface="Angsana New" pitchFamily="18" charset="-34"/>
                <a:cs typeface="Angsana New" pitchFamily="18" charset="-34"/>
              </a:rPr>
              <a:t> </a:t>
            </a:r>
            <a:r>
              <a:rPr lang="en-IN" dirty="0">
                <a:latin typeface="Angsana New" pitchFamily="18" charset="-34"/>
                <a:cs typeface="Angsana New" pitchFamily="18" charset="-34"/>
              </a:rPr>
              <a:t>If a transaction commits but the system fails before the data could be written on to the disk, then that data will be updated once the system springs back into action.</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lstStyle/>
          <a:p>
            <a:r>
              <a:rPr lang="en-IN" b="1" dirty="0">
                <a:solidFill>
                  <a:srgbClr val="FF0000"/>
                </a:solidFill>
                <a:latin typeface="Angsana New" pitchFamily="18" charset="-34"/>
                <a:cs typeface="Angsana New" pitchFamily="18" charset="-34"/>
              </a:rPr>
              <a:t>Isolation</a:t>
            </a:r>
            <a:r>
              <a:rPr lang="en-IN" dirty="0">
                <a:latin typeface="Angsana New" pitchFamily="18" charset="-34"/>
                <a:cs typeface="Angsana New" pitchFamily="18" charset="-34"/>
              </a:rPr>
              <a:t> − In a database system where more than one transaction are being executed simultaneously and in parallel, the property of isolation states that all the transactions will be carried out and executed as if it is the only transaction in the system. </a:t>
            </a:r>
            <a:endParaRPr lang="en-IN" dirty="0" smtClean="0">
              <a:latin typeface="Angsana New" pitchFamily="18" charset="-34"/>
              <a:cs typeface="Angsana New" pitchFamily="18" charset="-34"/>
            </a:endParaRPr>
          </a:p>
          <a:p>
            <a:r>
              <a:rPr lang="en-IN" dirty="0" smtClean="0">
                <a:latin typeface="Angsana New" pitchFamily="18" charset="-34"/>
                <a:cs typeface="Angsana New" pitchFamily="18" charset="-34"/>
              </a:rPr>
              <a:t>No </a:t>
            </a:r>
            <a:r>
              <a:rPr lang="en-IN" dirty="0">
                <a:latin typeface="Angsana New" pitchFamily="18" charset="-34"/>
                <a:cs typeface="Angsana New" pitchFamily="18" charset="-34"/>
              </a:rPr>
              <a:t>transaction will affect the existence of any other </a:t>
            </a:r>
            <a:r>
              <a:rPr lang="en-IN" dirty="0" smtClean="0">
                <a:latin typeface="Angsana New" pitchFamily="18" charset="-34"/>
                <a:cs typeface="Angsana New" pitchFamily="18" charset="-34"/>
              </a:rPr>
              <a:t>transaction</a:t>
            </a:r>
          </a:p>
          <a:p>
            <a:r>
              <a:rPr lang="en-IN" b="1" dirty="0" smtClean="0">
                <a:latin typeface="Angsana New" pitchFamily="18" charset="-34"/>
                <a:cs typeface="Angsana New" pitchFamily="18" charset="-34"/>
              </a:rPr>
              <a:t>A transaction is made to Commit</a:t>
            </a:r>
            <a:r>
              <a:rPr lang="en-IN" dirty="0" smtClean="0">
                <a:latin typeface="Angsana New" pitchFamily="18" charset="-34"/>
                <a:cs typeface="Angsana New" pitchFamily="18" charset="-34"/>
              </a:rPr>
              <a:t> simply means to permanently save all the changes which you have made in the current transaction. </a:t>
            </a:r>
          </a:p>
          <a:p>
            <a:r>
              <a:rPr lang="en-IN" dirty="0" smtClean="0">
                <a:latin typeface="Angsana New" pitchFamily="18" charset="-34"/>
                <a:cs typeface="Angsana New" pitchFamily="18" charset="-34"/>
              </a:rPr>
              <a:t>It is Aborted means to disrupt the action by killing the current ongoing transaction if all transactions cannot be made successfully.</a:t>
            </a:r>
          </a:p>
          <a:p>
            <a:endParaRPr lang="en-IN" dirty="0">
              <a:latin typeface="Angsana New" pitchFamily="18" charset="-34"/>
              <a:cs typeface="Angsana New" pitchFamily="18" charset="-3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FF0000"/>
                </a:solidFill>
              </a:rPr>
              <a:t>Concurrency Policy</a:t>
            </a:r>
            <a:endParaRPr lang="en-IN" dirty="0">
              <a:solidFill>
                <a:srgbClr val="FF0000"/>
              </a:solidFill>
            </a:endParaRPr>
          </a:p>
        </p:txBody>
      </p:sp>
      <p:sp>
        <p:nvSpPr>
          <p:cNvPr id="3" name="Content Placeholder 2"/>
          <p:cNvSpPr>
            <a:spLocks noGrp="1"/>
          </p:cNvSpPr>
          <p:nvPr>
            <p:ph idx="1"/>
          </p:nvPr>
        </p:nvSpPr>
        <p:spPr>
          <a:xfrm>
            <a:off x="457200" y="908720"/>
            <a:ext cx="8229600" cy="5217443"/>
          </a:xfrm>
        </p:spPr>
        <p:txBody>
          <a:bodyPr/>
          <a:lstStyle/>
          <a:p>
            <a:r>
              <a:rPr lang="en-US" dirty="0" smtClean="0"/>
              <a:t> </a:t>
            </a:r>
            <a:r>
              <a:rPr lang="en-US" sz="4000" dirty="0" smtClean="0">
                <a:latin typeface="Angsana New" pitchFamily="18" charset="-34"/>
                <a:cs typeface="Angsana New" pitchFamily="18" charset="-34"/>
              </a:rPr>
              <a:t>A concurrency control policy dictates what happens when conflicts arise between transactions that attempt access to the same object and how these conflicts are to be resolved.</a:t>
            </a:r>
          </a:p>
          <a:p>
            <a:r>
              <a:rPr lang="en-US" sz="4000" dirty="0" smtClean="0">
                <a:latin typeface="Angsana New" pitchFamily="18" charset="-34"/>
                <a:cs typeface="Angsana New" pitchFamily="18" charset="-34"/>
              </a:rPr>
              <a:t>Consistent View of Database</a:t>
            </a:r>
          </a:p>
          <a:p>
            <a:r>
              <a:rPr lang="en-US" sz="4000" dirty="0" smtClean="0">
                <a:latin typeface="Angsana New" pitchFamily="18" charset="-34"/>
                <a:cs typeface="Angsana New" pitchFamily="18" charset="-34"/>
              </a:rPr>
              <a:t>Conservative or persistence policy</a:t>
            </a:r>
          </a:p>
          <a:p>
            <a:r>
              <a:rPr lang="en-US" sz="4000" dirty="0" smtClean="0">
                <a:latin typeface="Angsana New" pitchFamily="18" charset="-34"/>
                <a:cs typeface="Angsana New" pitchFamily="18" charset="-34"/>
              </a:rPr>
              <a:t>Read or write locks</a:t>
            </a:r>
            <a:endParaRPr lang="en-IN" sz="4000" dirty="0">
              <a:latin typeface="Angsana New" pitchFamily="18" charset="-34"/>
              <a:cs typeface="Angsana New" pitchFamily="18" charset="-3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Object Store and Persistence:</a:t>
            </a:r>
            <a:br>
              <a:rPr lang="en-US" dirty="0" smtClean="0">
                <a:solidFill>
                  <a:srgbClr val="FF0000"/>
                </a:solidFill>
              </a:rPr>
            </a:br>
            <a:r>
              <a:rPr lang="en-US" dirty="0" smtClean="0">
                <a:solidFill>
                  <a:srgbClr val="FF0000"/>
                </a:solidFill>
              </a:rPr>
              <a:t>An Overview</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latin typeface="Angsana New" pitchFamily="18" charset="-34"/>
                <a:cs typeface="Angsana New" pitchFamily="18" charset="-34"/>
              </a:rPr>
              <a:t>1.Transient results to the evaluation of expressions.</a:t>
            </a:r>
          </a:p>
          <a:p>
            <a:pPr>
              <a:buNone/>
            </a:pPr>
            <a:r>
              <a:rPr lang="en-US" dirty="0" smtClean="0">
                <a:latin typeface="Angsana New" pitchFamily="18" charset="-34"/>
                <a:cs typeface="Angsana New" pitchFamily="18" charset="-34"/>
              </a:rPr>
              <a:t>2.Variables involved in procedure activation</a:t>
            </a:r>
          </a:p>
          <a:p>
            <a:pPr>
              <a:buNone/>
            </a:pPr>
            <a:r>
              <a:rPr lang="en-US" dirty="0" smtClean="0">
                <a:latin typeface="Angsana New" pitchFamily="18" charset="-34"/>
                <a:cs typeface="Angsana New" pitchFamily="18" charset="-34"/>
              </a:rPr>
              <a:t>3.Global variables and variable that are dynamically allocated .</a:t>
            </a:r>
          </a:p>
          <a:p>
            <a:pPr>
              <a:buNone/>
            </a:pPr>
            <a:r>
              <a:rPr lang="en-US" dirty="0" smtClean="0">
                <a:latin typeface="Angsana New" pitchFamily="18" charset="-34"/>
                <a:cs typeface="Angsana New" pitchFamily="18" charset="-34"/>
              </a:rPr>
              <a:t>4. Data that exist between the executions of a program</a:t>
            </a:r>
          </a:p>
          <a:p>
            <a:pPr>
              <a:buNone/>
            </a:pPr>
            <a:r>
              <a:rPr lang="en-US" dirty="0" smtClean="0">
                <a:latin typeface="Angsana New" pitchFamily="18" charset="-34"/>
                <a:cs typeface="Angsana New" pitchFamily="18" charset="-34"/>
              </a:rPr>
              <a:t>5. Data that exist between the versions of a program.</a:t>
            </a:r>
          </a:p>
          <a:p>
            <a:pPr>
              <a:buNone/>
            </a:pPr>
            <a:r>
              <a:rPr lang="en-US" dirty="0" smtClean="0">
                <a:latin typeface="Angsana New" pitchFamily="18" charset="-34"/>
                <a:cs typeface="Angsana New" pitchFamily="18" charset="-34"/>
              </a:rPr>
              <a:t>6. Data that outlive a program</a:t>
            </a:r>
          </a:p>
          <a:p>
            <a:pPr>
              <a:buNone/>
            </a:pPr>
            <a:r>
              <a:rPr lang="en-US" dirty="0" smtClean="0">
                <a:latin typeface="Angsana New" pitchFamily="18" charset="-34"/>
                <a:cs typeface="Angsana New" pitchFamily="18" charset="-34"/>
              </a:rPr>
              <a:t>The first 3 categories are transient the other 3 are non transient or persistent.</a:t>
            </a:r>
            <a:endParaRPr lang="en-IN" dirty="0">
              <a:latin typeface="Angsana New" pitchFamily="18" charset="-34"/>
              <a:cs typeface="Angsana New" pitchFamily="18" charset="-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solidFill>
                  <a:srgbClr val="FF0000"/>
                </a:solidFill>
              </a:rPr>
              <a:t>Database Management system</a:t>
            </a:r>
            <a:endParaRPr lang="en-IN" dirty="0">
              <a:solidFill>
                <a:srgbClr val="FF0000"/>
              </a:solidFill>
            </a:endParaRPr>
          </a:p>
        </p:txBody>
      </p:sp>
      <p:sp>
        <p:nvSpPr>
          <p:cNvPr id="3" name="Content Placeholder 2"/>
          <p:cNvSpPr>
            <a:spLocks noGrp="1"/>
          </p:cNvSpPr>
          <p:nvPr>
            <p:ph idx="1"/>
          </p:nvPr>
        </p:nvSpPr>
        <p:spPr>
          <a:xfrm>
            <a:off x="457200" y="908720"/>
            <a:ext cx="8229600" cy="5217443"/>
          </a:xfrm>
        </p:spPr>
        <p:txBody>
          <a:bodyPr>
            <a:normAutofit/>
          </a:bodyPr>
          <a:lstStyle/>
          <a:p>
            <a:pPr algn="just"/>
            <a:r>
              <a:rPr lang="en-US" sz="4000" dirty="0" smtClean="0">
                <a:latin typeface="Angsana New" pitchFamily="18" charset="-34"/>
                <a:cs typeface="Angsana New" pitchFamily="18" charset="-34"/>
              </a:rPr>
              <a:t>A fundamental characteristic of the database approach is that the DBMS contains not only the data but a complete definition of the data formats it manages.</a:t>
            </a:r>
          </a:p>
          <a:p>
            <a:pPr algn="just"/>
            <a:r>
              <a:rPr lang="en-US" sz="4000" dirty="0" smtClean="0">
                <a:latin typeface="Angsana New" pitchFamily="18" charset="-34"/>
                <a:cs typeface="Angsana New" pitchFamily="18" charset="-34"/>
              </a:rPr>
              <a:t>This description is known as the </a:t>
            </a:r>
            <a:r>
              <a:rPr lang="en-US" sz="4000" dirty="0" smtClean="0">
                <a:solidFill>
                  <a:srgbClr val="FF0000"/>
                </a:solidFill>
                <a:latin typeface="Angsana New" pitchFamily="18" charset="-34"/>
                <a:cs typeface="Angsana New" pitchFamily="18" charset="-34"/>
              </a:rPr>
              <a:t>schema or metadata</a:t>
            </a:r>
            <a:r>
              <a:rPr lang="en-US" sz="4000" dirty="0" smtClean="0">
                <a:latin typeface="Angsana New" pitchFamily="18" charset="-34"/>
                <a:cs typeface="Angsana New" pitchFamily="18" charset="-34"/>
              </a:rPr>
              <a:t> and contains a complete definition of the data formats, such as the data structures ,types and constraints.	</a:t>
            </a:r>
            <a:endParaRPr lang="en-IN" sz="4000" dirty="0">
              <a:latin typeface="Angsana New" pitchFamily="18" charset="-34"/>
              <a:cs typeface="Angsana New" pitchFamily="18"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Database Views</a:t>
            </a:r>
            <a:endParaRPr lang="en-IN" dirty="0"/>
          </a:p>
        </p:txBody>
      </p:sp>
      <p:sp>
        <p:nvSpPr>
          <p:cNvPr id="3" name="Content Placeholder 2"/>
          <p:cNvSpPr>
            <a:spLocks noGrp="1"/>
          </p:cNvSpPr>
          <p:nvPr>
            <p:ph idx="1"/>
          </p:nvPr>
        </p:nvSpPr>
        <p:spPr>
          <a:xfrm>
            <a:off x="457200" y="1628800"/>
            <a:ext cx="8229600" cy="4497363"/>
          </a:xfrm>
        </p:spPr>
        <p:txBody>
          <a:bodyPr/>
          <a:lstStyle/>
          <a:p>
            <a:pPr algn="just"/>
            <a:r>
              <a:rPr lang="en-IN" sz="4000" dirty="0">
                <a:latin typeface="Angsana New" pitchFamily="18" charset="-34"/>
                <a:cs typeface="Angsana New" pitchFamily="18" charset="-34"/>
              </a:rPr>
              <a:t>A </a:t>
            </a:r>
            <a:r>
              <a:rPr lang="en-IN" sz="4000" b="1" dirty="0">
                <a:latin typeface="Angsana New" pitchFamily="18" charset="-34"/>
                <a:cs typeface="Angsana New" pitchFamily="18" charset="-34"/>
              </a:rPr>
              <a:t>database view</a:t>
            </a:r>
            <a:r>
              <a:rPr lang="en-IN" sz="4000" dirty="0">
                <a:latin typeface="Angsana New" pitchFamily="18" charset="-34"/>
                <a:cs typeface="Angsana New" pitchFamily="18" charset="-34"/>
              </a:rPr>
              <a:t> is a searchable object in a </a:t>
            </a:r>
            <a:r>
              <a:rPr lang="en-IN" sz="4000" b="1" dirty="0" smtClean="0">
                <a:latin typeface="Angsana New" pitchFamily="18" charset="-34"/>
                <a:cs typeface="Angsana New" pitchFamily="18" charset="-34"/>
              </a:rPr>
              <a:t>database </a:t>
            </a:r>
            <a:r>
              <a:rPr lang="en-IN" sz="4000" dirty="0" smtClean="0">
                <a:latin typeface="Angsana New" pitchFamily="18" charset="-34"/>
                <a:cs typeface="Angsana New" pitchFamily="18" charset="-34"/>
              </a:rPr>
              <a:t>that </a:t>
            </a:r>
            <a:r>
              <a:rPr lang="en-IN" sz="4000" dirty="0">
                <a:latin typeface="Angsana New" pitchFamily="18" charset="-34"/>
                <a:cs typeface="Angsana New" pitchFamily="18" charset="-34"/>
              </a:rPr>
              <a:t>is defined by a query. </a:t>
            </a:r>
            <a:endParaRPr lang="en-IN" sz="4000" dirty="0" smtClean="0">
              <a:latin typeface="Angsana New" pitchFamily="18" charset="-34"/>
              <a:cs typeface="Angsana New" pitchFamily="18" charset="-34"/>
            </a:endParaRPr>
          </a:p>
          <a:p>
            <a:pPr algn="just"/>
            <a:endParaRPr lang="en-IN" sz="4000" dirty="0">
              <a:latin typeface="Angsana New" pitchFamily="18" charset="-34"/>
              <a:cs typeface="Angsana New" pitchFamily="18" charset="-34"/>
            </a:endParaRPr>
          </a:p>
          <a:p>
            <a:pPr algn="just"/>
            <a:endParaRPr lang="en-IN" sz="4000" dirty="0" smtClean="0">
              <a:latin typeface="Angsana New" pitchFamily="18" charset="-34"/>
              <a:cs typeface="Angsana New" pitchFamily="18" charset="-34"/>
            </a:endParaRPr>
          </a:p>
          <a:p>
            <a:pPr algn="just"/>
            <a:r>
              <a:rPr lang="en-IN" sz="4000" dirty="0" smtClean="0">
                <a:latin typeface="Angsana New" pitchFamily="18" charset="-34"/>
                <a:cs typeface="Angsana New" pitchFamily="18" charset="-34"/>
              </a:rPr>
              <a:t>A</a:t>
            </a:r>
            <a:r>
              <a:rPr lang="en-IN" sz="4000" dirty="0">
                <a:latin typeface="Angsana New" pitchFamily="18" charset="-34"/>
                <a:cs typeface="Angsana New" pitchFamily="18" charset="-34"/>
              </a:rPr>
              <a:t> </a:t>
            </a:r>
            <a:r>
              <a:rPr lang="en-IN" sz="4000" b="1" dirty="0">
                <a:latin typeface="Angsana New" pitchFamily="18" charset="-34"/>
                <a:cs typeface="Angsana New" pitchFamily="18" charset="-34"/>
              </a:rPr>
              <a:t>view</a:t>
            </a:r>
            <a:r>
              <a:rPr lang="en-IN" sz="4000" dirty="0">
                <a:latin typeface="Angsana New" pitchFamily="18" charset="-34"/>
                <a:cs typeface="Angsana New" pitchFamily="18" charset="-34"/>
              </a:rPr>
              <a:t> can </a:t>
            </a:r>
            <a:r>
              <a:rPr lang="en-IN" sz="4000" dirty="0" smtClean="0">
                <a:latin typeface="Angsana New" pitchFamily="18" charset="-34"/>
                <a:cs typeface="Angsana New" pitchFamily="18" charset="-34"/>
              </a:rPr>
              <a:t>combine </a:t>
            </a:r>
            <a:r>
              <a:rPr lang="en-IN" sz="4000" b="1" dirty="0" smtClean="0">
                <a:latin typeface="Angsana New" pitchFamily="18" charset="-34"/>
                <a:cs typeface="Angsana New" pitchFamily="18" charset="-34"/>
              </a:rPr>
              <a:t>data</a:t>
            </a:r>
            <a:r>
              <a:rPr lang="en-IN" sz="4000" dirty="0">
                <a:latin typeface="Angsana New" pitchFamily="18" charset="-34"/>
                <a:cs typeface="Angsana New" pitchFamily="18" charset="-34"/>
              </a:rPr>
              <a:t> from two or more table, using joins, and also just contain a subset of information</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Database Models</a:t>
            </a:r>
            <a:endParaRPr lang="en-IN" dirty="0"/>
          </a:p>
        </p:txBody>
      </p:sp>
      <p:sp>
        <p:nvSpPr>
          <p:cNvPr id="3" name="Content Placeholder 2"/>
          <p:cNvSpPr>
            <a:spLocks noGrp="1"/>
          </p:cNvSpPr>
          <p:nvPr>
            <p:ph idx="1"/>
          </p:nvPr>
        </p:nvSpPr>
        <p:spPr>
          <a:xfrm>
            <a:off x="457200" y="836712"/>
            <a:ext cx="8229600" cy="6021288"/>
          </a:xfrm>
        </p:spPr>
        <p:txBody>
          <a:bodyPr>
            <a:noAutofit/>
          </a:bodyPr>
          <a:lstStyle/>
          <a:p>
            <a:r>
              <a:rPr lang="en-US" sz="4000" dirty="0" smtClean="0">
                <a:latin typeface="Angsana New" pitchFamily="18" charset="-34"/>
                <a:cs typeface="Angsana New" pitchFamily="18" charset="-34"/>
              </a:rPr>
              <a:t>A database model is a collection of logical constructs used to represent the data structure and data relationships within the database.</a:t>
            </a:r>
          </a:p>
          <a:p>
            <a:r>
              <a:rPr lang="en-US" sz="4000" dirty="0" smtClean="0">
                <a:solidFill>
                  <a:srgbClr val="FF0000"/>
                </a:solidFill>
                <a:latin typeface="Angsana New" pitchFamily="18" charset="-34"/>
                <a:cs typeface="Angsana New" pitchFamily="18" charset="-34"/>
              </a:rPr>
              <a:t>Hierarchical Model: </a:t>
            </a:r>
          </a:p>
          <a:p>
            <a:r>
              <a:rPr lang="en-US" sz="4000" dirty="0" smtClean="0">
                <a:latin typeface="Angsana New" pitchFamily="18" charset="-34"/>
                <a:cs typeface="Angsana New" pitchFamily="18" charset="-34"/>
              </a:rPr>
              <a:t>The hierarchical model represents data as a  single rooted tree. </a:t>
            </a:r>
          </a:p>
          <a:p>
            <a:r>
              <a:rPr lang="en-US" sz="4000" dirty="0" smtClean="0">
                <a:latin typeface="Angsana New" pitchFamily="18" charset="-34"/>
                <a:cs typeface="Angsana New" pitchFamily="18" charset="-34"/>
              </a:rPr>
              <a:t>A parent child relationship. </a:t>
            </a:r>
          </a:p>
          <a:p>
            <a:r>
              <a:rPr lang="en-US" sz="4000" dirty="0" smtClean="0">
                <a:latin typeface="Angsana New" pitchFamily="18" charset="-34"/>
                <a:cs typeface="Angsana New" pitchFamily="18" charset="-34"/>
              </a:rPr>
              <a:t>A hierarchical model resembles super sub relationships of objects.</a:t>
            </a:r>
            <a:endParaRPr lang="en-IN" sz="4000" dirty="0">
              <a:latin typeface="Angsana New" pitchFamily="18" charset="-34"/>
              <a:cs typeface="Angsana New" pitchFamily="18" charset="-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Model</a:t>
            </a:r>
            <a:endParaRPr lang="en-IN" dirty="0"/>
          </a:p>
        </p:txBody>
      </p:sp>
      <p:sp>
        <p:nvSpPr>
          <p:cNvPr id="3" name="Content Placeholder 2"/>
          <p:cNvSpPr>
            <a:spLocks noGrp="1"/>
          </p:cNvSpPr>
          <p:nvPr>
            <p:ph idx="1"/>
          </p:nvPr>
        </p:nvSpPr>
        <p:spPr/>
        <p:txBody>
          <a:bodyPr/>
          <a:lstStyle/>
          <a:p>
            <a:endParaRPr lang="en-IN"/>
          </a:p>
        </p:txBody>
      </p:sp>
      <p:pic>
        <p:nvPicPr>
          <p:cNvPr id="8194" name="Picture 2" descr="C:\Users\Admin\Downloads\IMG_20181008_133713.JPG"/>
          <p:cNvPicPr>
            <a:picLocks noChangeAspect="1" noChangeArrowheads="1"/>
          </p:cNvPicPr>
          <p:nvPr/>
        </p:nvPicPr>
        <p:blipFill>
          <a:blip r:embed="rId2" cstate="print"/>
          <a:srcRect/>
          <a:stretch>
            <a:fillRect/>
          </a:stretch>
        </p:blipFill>
        <p:spPr bwMode="auto">
          <a:xfrm>
            <a:off x="0" y="1348194"/>
            <a:ext cx="9144000" cy="582522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IN" dirty="0"/>
          </a:p>
        </p:txBody>
      </p:sp>
      <p:sp>
        <p:nvSpPr>
          <p:cNvPr id="3" name="Content Placeholder 2"/>
          <p:cNvSpPr>
            <a:spLocks noGrp="1"/>
          </p:cNvSpPr>
          <p:nvPr>
            <p:ph idx="1"/>
          </p:nvPr>
        </p:nvSpPr>
        <p:spPr/>
        <p:txBody>
          <a:bodyPr>
            <a:normAutofit/>
          </a:bodyPr>
          <a:lstStyle/>
          <a:p>
            <a:pPr algn="just"/>
            <a:r>
              <a:rPr lang="en-US" sz="4000" dirty="0" smtClean="0">
                <a:latin typeface="Angsana New" pitchFamily="18" charset="-34"/>
                <a:cs typeface="Angsana New" pitchFamily="18" charset="-34"/>
              </a:rPr>
              <a:t>A Network database model is similar to a hierarchical </a:t>
            </a:r>
            <a:r>
              <a:rPr lang="en-US" sz="4000" dirty="0" err="1" smtClean="0">
                <a:latin typeface="Angsana New" pitchFamily="18" charset="-34"/>
                <a:cs typeface="Angsana New" pitchFamily="18" charset="-34"/>
              </a:rPr>
              <a:t>database,with</a:t>
            </a:r>
            <a:r>
              <a:rPr lang="en-US" sz="4000" dirty="0" smtClean="0">
                <a:latin typeface="Angsana New" pitchFamily="18" charset="-34"/>
                <a:cs typeface="Angsana New" pitchFamily="18" charset="-34"/>
              </a:rPr>
              <a:t> one distinction. Unlike hierarchical a network model’s record can have more than one parent.</a:t>
            </a:r>
            <a:endParaRPr lang="en-IN" sz="4000" dirty="0">
              <a:latin typeface="Angsana New" pitchFamily="18" charset="-34"/>
              <a:cs typeface="Angsana New" pitchFamily="18" charset="-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IN" dirty="0"/>
          </a:p>
        </p:txBody>
      </p:sp>
      <p:sp>
        <p:nvSpPr>
          <p:cNvPr id="3" name="Content Placeholder 2"/>
          <p:cNvSpPr>
            <a:spLocks noGrp="1"/>
          </p:cNvSpPr>
          <p:nvPr>
            <p:ph idx="1"/>
          </p:nvPr>
        </p:nvSpPr>
        <p:spPr/>
        <p:txBody>
          <a:bodyPr/>
          <a:lstStyle/>
          <a:p>
            <a:endParaRPr lang="en-IN"/>
          </a:p>
        </p:txBody>
      </p:sp>
      <p:pic>
        <p:nvPicPr>
          <p:cNvPr id="7170" name="Picture 2" descr="C:\Users\Admin\Downloads\IMG_20181008_133654.JPG"/>
          <p:cNvPicPr>
            <a:picLocks noChangeAspect="1" noChangeArrowheads="1"/>
          </p:cNvPicPr>
          <p:nvPr/>
        </p:nvPicPr>
        <p:blipFill>
          <a:blip r:embed="rId2" cstate="print"/>
          <a:srcRect/>
          <a:stretch>
            <a:fillRect/>
          </a:stretch>
        </p:blipFill>
        <p:spPr bwMode="auto">
          <a:xfrm>
            <a:off x="0" y="1484784"/>
            <a:ext cx="9144000" cy="511256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763</Words>
  <Application>Microsoft Office PowerPoint</Application>
  <PresentationFormat>On-screen Show (4:3)</PresentationFormat>
  <Paragraphs>110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Access Layer: Object Storage and Object Interoperability</vt:lpstr>
      <vt:lpstr>Persistence</vt:lpstr>
      <vt:lpstr>Object Store and Persistence: An Overview</vt:lpstr>
      <vt:lpstr>Database Management system</vt:lpstr>
      <vt:lpstr>Database Views</vt:lpstr>
      <vt:lpstr>Database Models</vt:lpstr>
      <vt:lpstr>Hierarchical Model</vt:lpstr>
      <vt:lpstr>Network Model</vt:lpstr>
      <vt:lpstr>Network Model</vt:lpstr>
      <vt:lpstr>Relational model</vt:lpstr>
      <vt:lpstr>Slide 11</vt:lpstr>
      <vt:lpstr>Relational Model</vt:lpstr>
      <vt:lpstr>DATABASE INTERFACE</vt:lpstr>
      <vt:lpstr>Slide 14</vt:lpstr>
      <vt:lpstr>Slide 15</vt:lpstr>
      <vt:lpstr>Slide 16</vt:lpstr>
      <vt:lpstr>Slide 17</vt:lpstr>
      <vt:lpstr>Slide 18</vt:lpstr>
      <vt:lpstr>Logical  and Physical Database Organization and access control</vt:lpstr>
      <vt:lpstr>Shareability and Transactions</vt:lpstr>
      <vt:lpstr>Slide 21</vt:lpstr>
      <vt:lpstr>Slide 22</vt:lpstr>
      <vt:lpstr>Slide 23</vt:lpstr>
      <vt:lpstr>Slide 24</vt:lpstr>
      <vt:lpstr>Concurrency Policy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Layer: Object Storage and Object Interoperability</dc:title>
  <dc:creator>Admin</dc:creator>
  <cp:lastModifiedBy>Admin</cp:lastModifiedBy>
  <cp:revision>19</cp:revision>
  <dcterms:created xsi:type="dcterms:W3CDTF">2018-10-02T08:36:00Z</dcterms:created>
  <dcterms:modified xsi:type="dcterms:W3CDTF">2018-10-14T12:10:00Z</dcterms:modified>
</cp:coreProperties>
</file>