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png" ContentType="image/pn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0"/>
              </a:lnSpc>
            </a:pPr>
            <a:r>
              <a:rPr dirty="0" spc="-5"/>
              <a:t>Department</a:t>
            </a:r>
            <a:r>
              <a:rPr dirty="0" spc="-10"/>
              <a:t> </a:t>
            </a:r>
            <a:r>
              <a:rPr dirty="0" spc="-5"/>
              <a:t>of</a:t>
            </a:r>
            <a:r>
              <a:rPr dirty="0" spc="-10"/>
              <a:t> Computer </a:t>
            </a:r>
            <a:r>
              <a:rPr dirty="0" spc="-5"/>
              <a:t>Science</a:t>
            </a:r>
            <a:r>
              <a:rPr dirty="0" spc="-10"/>
              <a:t> </a:t>
            </a:r>
            <a:r>
              <a:rPr dirty="0"/>
              <a:t>&amp;</a:t>
            </a:r>
            <a:r>
              <a:rPr dirty="0" spc="-10"/>
              <a:t> </a:t>
            </a:r>
            <a:r>
              <a:rPr dirty="0" spc="-5"/>
              <a:t>Engineering,</a:t>
            </a:r>
            <a:r>
              <a:rPr dirty="0" spc="-10"/>
              <a:t> </a:t>
            </a:r>
            <a:r>
              <a:rPr dirty="0" spc="-5"/>
              <a:t>DSCE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0"/>
              </a:lnSpc>
            </a:pPr>
            <a:r>
              <a:rPr dirty="0" spc="-5"/>
              <a:t>Department</a:t>
            </a:r>
            <a:r>
              <a:rPr dirty="0" spc="-10"/>
              <a:t> </a:t>
            </a:r>
            <a:r>
              <a:rPr dirty="0" spc="-5"/>
              <a:t>of</a:t>
            </a:r>
            <a:r>
              <a:rPr dirty="0" spc="-10"/>
              <a:t> Computer </a:t>
            </a:r>
            <a:r>
              <a:rPr dirty="0" spc="-5"/>
              <a:t>Science</a:t>
            </a:r>
            <a:r>
              <a:rPr dirty="0" spc="-10"/>
              <a:t> </a:t>
            </a:r>
            <a:r>
              <a:rPr dirty="0"/>
              <a:t>&amp;</a:t>
            </a:r>
            <a:r>
              <a:rPr dirty="0" spc="-10"/>
              <a:t> </a:t>
            </a:r>
            <a:r>
              <a:rPr dirty="0" spc="-5"/>
              <a:t>Engineering,</a:t>
            </a:r>
            <a:r>
              <a:rPr dirty="0" spc="-10"/>
              <a:t> </a:t>
            </a:r>
            <a:r>
              <a:rPr dirty="0" spc="-5"/>
              <a:t>DSCE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0"/>
              </a:lnSpc>
            </a:pPr>
            <a:r>
              <a:rPr dirty="0" spc="-5"/>
              <a:t>Department</a:t>
            </a:r>
            <a:r>
              <a:rPr dirty="0" spc="-10"/>
              <a:t> </a:t>
            </a:r>
            <a:r>
              <a:rPr dirty="0" spc="-5"/>
              <a:t>of</a:t>
            </a:r>
            <a:r>
              <a:rPr dirty="0" spc="-10"/>
              <a:t> Computer </a:t>
            </a:r>
            <a:r>
              <a:rPr dirty="0" spc="-5"/>
              <a:t>Science</a:t>
            </a:r>
            <a:r>
              <a:rPr dirty="0" spc="-10"/>
              <a:t> </a:t>
            </a:r>
            <a:r>
              <a:rPr dirty="0"/>
              <a:t>&amp;</a:t>
            </a:r>
            <a:r>
              <a:rPr dirty="0" spc="-10"/>
              <a:t> </a:t>
            </a:r>
            <a:r>
              <a:rPr dirty="0" spc="-5"/>
              <a:t>Engineering,</a:t>
            </a:r>
            <a:r>
              <a:rPr dirty="0" spc="-10"/>
              <a:t> </a:t>
            </a:r>
            <a:r>
              <a:rPr dirty="0" spc="-5"/>
              <a:t>DSCE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0"/>
              </a:lnSpc>
            </a:pPr>
            <a:r>
              <a:rPr dirty="0" spc="-5"/>
              <a:t>Department</a:t>
            </a:r>
            <a:r>
              <a:rPr dirty="0" spc="-10"/>
              <a:t> </a:t>
            </a:r>
            <a:r>
              <a:rPr dirty="0" spc="-5"/>
              <a:t>of</a:t>
            </a:r>
            <a:r>
              <a:rPr dirty="0" spc="-10"/>
              <a:t> Computer </a:t>
            </a:r>
            <a:r>
              <a:rPr dirty="0" spc="-5"/>
              <a:t>Science</a:t>
            </a:r>
            <a:r>
              <a:rPr dirty="0" spc="-10"/>
              <a:t> </a:t>
            </a:r>
            <a:r>
              <a:rPr dirty="0"/>
              <a:t>&amp;</a:t>
            </a:r>
            <a:r>
              <a:rPr dirty="0" spc="-10"/>
              <a:t> </a:t>
            </a:r>
            <a:r>
              <a:rPr dirty="0" spc="-5"/>
              <a:t>Engineering,</a:t>
            </a:r>
            <a:r>
              <a:rPr dirty="0" spc="-10"/>
              <a:t> </a:t>
            </a:r>
            <a:r>
              <a:rPr dirty="0" spc="-5"/>
              <a:t>DSCE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0"/>
              </a:lnSpc>
            </a:pPr>
            <a:r>
              <a:rPr dirty="0" spc="-5"/>
              <a:t>Department</a:t>
            </a:r>
            <a:r>
              <a:rPr dirty="0" spc="-10"/>
              <a:t> </a:t>
            </a:r>
            <a:r>
              <a:rPr dirty="0" spc="-5"/>
              <a:t>of</a:t>
            </a:r>
            <a:r>
              <a:rPr dirty="0" spc="-10"/>
              <a:t> Computer </a:t>
            </a:r>
            <a:r>
              <a:rPr dirty="0" spc="-5"/>
              <a:t>Science</a:t>
            </a:r>
            <a:r>
              <a:rPr dirty="0" spc="-10"/>
              <a:t> </a:t>
            </a:r>
            <a:r>
              <a:rPr dirty="0"/>
              <a:t>&amp;</a:t>
            </a:r>
            <a:r>
              <a:rPr dirty="0" spc="-10"/>
              <a:t> </a:t>
            </a:r>
            <a:r>
              <a:rPr dirty="0" spc="-5"/>
              <a:t>Engineering,</a:t>
            </a:r>
            <a:r>
              <a:rPr dirty="0" spc="-10"/>
              <a:t> </a:t>
            </a:r>
            <a:r>
              <a:rPr dirty="0" spc="-5"/>
              <a:t>DSCE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2125" y="5827"/>
            <a:ext cx="2053589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1399" y="2668265"/>
            <a:ext cx="7145655" cy="3378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483225" y="6716743"/>
            <a:ext cx="2880359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0"/>
              </a:lnSpc>
            </a:pPr>
            <a:r>
              <a:rPr dirty="0" spc="-5"/>
              <a:t>Department</a:t>
            </a:r>
            <a:r>
              <a:rPr dirty="0" spc="-10"/>
              <a:t> </a:t>
            </a:r>
            <a:r>
              <a:rPr dirty="0" spc="-5"/>
              <a:t>of</a:t>
            </a:r>
            <a:r>
              <a:rPr dirty="0" spc="-10"/>
              <a:t> Computer </a:t>
            </a:r>
            <a:r>
              <a:rPr dirty="0" spc="-5"/>
              <a:t>Science</a:t>
            </a:r>
            <a:r>
              <a:rPr dirty="0" spc="-10"/>
              <a:t> </a:t>
            </a:r>
            <a:r>
              <a:rPr dirty="0"/>
              <a:t>&amp;</a:t>
            </a:r>
            <a:r>
              <a:rPr dirty="0" spc="-10"/>
              <a:t> </a:t>
            </a:r>
            <a:r>
              <a:rPr dirty="0" spc="-5"/>
              <a:t>Engineering,</a:t>
            </a:r>
            <a:r>
              <a:rPr dirty="0" spc="-10"/>
              <a:t> </a:t>
            </a:r>
            <a:r>
              <a:rPr dirty="0" spc="-5"/>
              <a:t>DSCE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6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7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10.jpg"/><Relationship Id="rId4" Type="http://schemas.openxmlformats.org/officeDocument/2006/relationships/image" Target="../media/image11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27704" y="628206"/>
            <a:ext cx="488315" cy="558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180"/>
              </a:lnSpc>
            </a:pPr>
            <a:r>
              <a:rPr dirty="0" sz="4400" spc="-5">
                <a:latin typeface="Calibri"/>
                <a:cs typeface="Calibri"/>
              </a:rPr>
              <a:t>cv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"/>
            <a:ext cx="9143999" cy="685799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39031" y="540511"/>
            <a:ext cx="668337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34514" marR="5080" indent="-1822450">
              <a:lnSpc>
                <a:spcPct val="100000"/>
              </a:lnSpc>
              <a:spcBef>
                <a:spcPts val="100"/>
              </a:spcBef>
            </a:pPr>
            <a:r>
              <a:rPr dirty="0" sz="3600" spc="-10" b="0">
                <a:latin typeface="Times New Roman"/>
                <a:cs typeface="Times New Roman"/>
              </a:rPr>
              <a:t>Estimation </a:t>
            </a:r>
            <a:r>
              <a:rPr dirty="0" sz="3600" b="0">
                <a:latin typeface="Times New Roman"/>
                <a:cs typeface="Times New Roman"/>
              </a:rPr>
              <a:t>of </a:t>
            </a:r>
            <a:r>
              <a:rPr dirty="0" sz="3600" spc="-10" b="0">
                <a:latin typeface="Times New Roman"/>
                <a:cs typeface="Times New Roman"/>
              </a:rPr>
              <a:t>Respiratory Rate </a:t>
            </a:r>
            <a:r>
              <a:rPr dirty="0" sz="3600" spc="-5" b="0">
                <a:latin typeface="Times New Roman"/>
                <a:cs typeface="Times New Roman"/>
              </a:rPr>
              <a:t>from </a:t>
            </a:r>
            <a:r>
              <a:rPr dirty="0" sz="3600" spc="-885" b="0">
                <a:latin typeface="Times New Roman"/>
                <a:cs typeface="Times New Roman"/>
              </a:rPr>
              <a:t> </a:t>
            </a:r>
            <a:r>
              <a:rPr dirty="0" sz="3600" spc="-10" b="0">
                <a:latin typeface="Times New Roman"/>
                <a:cs typeface="Times New Roman"/>
              </a:rPr>
              <a:t>Breathing</a:t>
            </a:r>
            <a:r>
              <a:rPr dirty="0" sz="3600" spc="-215" b="0">
                <a:latin typeface="Times New Roman"/>
                <a:cs typeface="Times New Roman"/>
              </a:rPr>
              <a:t> </a:t>
            </a:r>
            <a:r>
              <a:rPr dirty="0" sz="3600" spc="-5" b="0">
                <a:latin typeface="Times New Roman"/>
                <a:cs typeface="Times New Roman"/>
              </a:rPr>
              <a:t>Audio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-5"/>
              <a:t>Department</a:t>
            </a:r>
            <a:r>
              <a:rPr dirty="0" spc="-10"/>
              <a:t> </a:t>
            </a:r>
            <a:r>
              <a:rPr dirty="0" spc="-5"/>
              <a:t>of</a:t>
            </a:r>
            <a:r>
              <a:rPr dirty="0" spc="-10"/>
              <a:t> Computer </a:t>
            </a:r>
            <a:r>
              <a:rPr dirty="0" spc="-5"/>
              <a:t>Science</a:t>
            </a:r>
            <a:r>
              <a:rPr dirty="0" spc="-10"/>
              <a:t> </a:t>
            </a:r>
            <a:r>
              <a:rPr dirty="0"/>
              <a:t>&amp;</a:t>
            </a:r>
            <a:r>
              <a:rPr dirty="0" spc="-10"/>
              <a:t> </a:t>
            </a:r>
            <a:r>
              <a:rPr dirty="0" spc="-5"/>
              <a:t>Engineering,</a:t>
            </a:r>
            <a:r>
              <a:rPr dirty="0" spc="-10"/>
              <a:t> </a:t>
            </a:r>
            <a:r>
              <a:rPr dirty="0" spc="-5"/>
              <a:t>DSCE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68425" y="2454655"/>
            <a:ext cx="4253230" cy="34086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 b="1">
                <a:latin typeface="Times New Roman"/>
                <a:cs typeface="Times New Roman"/>
              </a:rPr>
              <a:t>Team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Members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dirty="0" sz="1800" b="1">
                <a:latin typeface="Times New Roman"/>
                <a:cs typeface="Times New Roman"/>
              </a:rPr>
              <a:t>1DS19CS083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Mahek</a:t>
            </a:r>
            <a:r>
              <a:rPr dirty="0" sz="1800" spc="-60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Tajammul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dirty="0" sz="1800" b="1">
                <a:latin typeface="Times New Roman"/>
                <a:cs typeface="Times New Roman"/>
              </a:rPr>
              <a:t>1DS19CS085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Mandhalapu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Dakshitha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dirty="0" sz="1800" b="1">
                <a:latin typeface="Times New Roman"/>
                <a:cs typeface="Times New Roman"/>
              </a:rPr>
              <a:t>1DS19CS167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Srivathsa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N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Rao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dirty="0" sz="1800" b="1">
                <a:latin typeface="Times New Roman"/>
                <a:cs typeface="Times New Roman"/>
              </a:rPr>
              <a:t>1DS20CS409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Karthik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Raju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Times New Roman"/>
                <a:cs typeface="Times New Roman"/>
              </a:rPr>
              <a:t>Under</a:t>
            </a:r>
            <a:r>
              <a:rPr dirty="0" sz="1800" spc="-5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Guidance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  <a:p>
            <a:pPr marL="12700" marR="702945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Times New Roman"/>
                <a:cs typeface="Times New Roman"/>
              </a:rPr>
              <a:t>Name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Guide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: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Prof.Aparna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 </a:t>
            </a:r>
            <a:r>
              <a:rPr dirty="0" sz="1800" spc="-434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Designation:Assistant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professor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5" b="1">
                <a:latin typeface="Times New Roman"/>
                <a:cs typeface="Times New Roman"/>
              </a:rPr>
              <a:t>Name </a:t>
            </a:r>
            <a:r>
              <a:rPr dirty="0" sz="1800" b="1">
                <a:latin typeface="Times New Roman"/>
                <a:cs typeface="Times New Roman"/>
              </a:rPr>
              <a:t>of the </a:t>
            </a:r>
            <a:r>
              <a:rPr dirty="0" sz="1800" spc="-5" b="1">
                <a:latin typeface="Times New Roman"/>
                <a:cs typeface="Times New Roman"/>
              </a:rPr>
              <a:t>Co-Guide </a:t>
            </a:r>
            <a:r>
              <a:rPr dirty="0" sz="1800" b="1">
                <a:latin typeface="Times New Roman"/>
                <a:cs typeface="Times New Roman"/>
              </a:rPr>
              <a:t>: </a:t>
            </a:r>
            <a:r>
              <a:rPr dirty="0" sz="1800" spc="-5" b="1">
                <a:latin typeface="Times New Roman"/>
                <a:cs typeface="Times New Roman"/>
              </a:rPr>
              <a:t>Ajay Kumawat 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Dept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Computer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Science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Engineering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27704" y="2647493"/>
            <a:ext cx="488315" cy="558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180"/>
              </a:lnSpc>
            </a:pPr>
            <a:r>
              <a:rPr dirty="0" sz="4400" spc="-5">
                <a:latin typeface="Calibri"/>
                <a:cs typeface="Calibri"/>
              </a:rPr>
              <a:t>cv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8400" y="0"/>
            <a:ext cx="7374890" cy="2399030"/>
          </a:xfrm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pc="-5"/>
              <a:t>METHODOLOGY</a:t>
            </a:r>
            <a:r>
              <a:rPr dirty="0" spc="-150"/>
              <a:t> </a:t>
            </a:r>
            <a:r>
              <a:rPr dirty="0"/>
              <a:t>:</a:t>
            </a:r>
          </a:p>
          <a:p>
            <a:pPr marL="425450" marR="5080">
              <a:lnSpc>
                <a:spcPct val="100000"/>
              </a:lnSpc>
              <a:spcBef>
                <a:spcPts val="385"/>
              </a:spcBef>
            </a:pPr>
            <a:r>
              <a:rPr dirty="0" sz="2000" spc="-5" b="0">
                <a:latin typeface="Times New Roman"/>
                <a:cs typeface="Times New Roman"/>
              </a:rPr>
              <a:t>The input </a:t>
            </a:r>
            <a:r>
              <a:rPr dirty="0" sz="2000" b="0">
                <a:latin typeface="Times New Roman"/>
                <a:cs typeface="Times New Roman"/>
              </a:rPr>
              <a:t>data </a:t>
            </a:r>
            <a:r>
              <a:rPr dirty="0" sz="2000" spc="-5" b="0">
                <a:latin typeface="Times New Roman"/>
                <a:cs typeface="Times New Roman"/>
              </a:rPr>
              <a:t>is </a:t>
            </a:r>
            <a:r>
              <a:rPr dirty="0" sz="2000" b="0">
                <a:latin typeface="Times New Roman"/>
                <a:cs typeface="Times New Roman"/>
              </a:rPr>
              <a:t>reshaped </a:t>
            </a:r>
            <a:r>
              <a:rPr dirty="0" sz="2000" spc="-5" b="0">
                <a:latin typeface="Times New Roman"/>
                <a:cs typeface="Times New Roman"/>
              </a:rPr>
              <a:t>to match the expected input shape </a:t>
            </a:r>
            <a:r>
              <a:rPr dirty="0" sz="2000" b="0">
                <a:latin typeface="Times New Roman"/>
                <a:cs typeface="Times New Roman"/>
              </a:rPr>
              <a:t>of </a:t>
            </a:r>
            <a:r>
              <a:rPr dirty="0" sz="2000" spc="-5" b="0">
                <a:latin typeface="Times New Roman"/>
                <a:cs typeface="Times New Roman"/>
              </a:rPr>
              <a:t>the </a:t>
            </a:r>
            <a:r>
              <a:rPr dirty="0" sz="2000" b="0">
                <a:latin typeface="Times New Roman"/>
                <a:cs typeface="Times New Roman"/>
              </a:rPr>
              <a:t> </a:t>
            </a:r>
            <a:r>
              <a:rPr dirty="0" sz="2000" spc="-5" b="0">
                <a:latin typeface="Times New Roman"/>
                <a:cs typeface="Times New Roman"/>
              </a:rPr>
              <a:t>convolutional </a:t>
            </a:r>
            <a:r>
              <a:rPr dirty="0" sz="2000" b="0">
                <a:latin typeface="Times New Roman"/>
                <a:cs typeface="Times New Roman"/>
              </a:rPr>
              <a:t>neural network (CNN) </a:t>
            </a:r>
            <a:r>
              <a:rPr dirty="0" sz="2000" spc="-5" b="0">
                <a:latin typeface="Times New Roman"/>
                <a:cs typeface="Times New Roman"/>
              </a:rPr>
              <a:t>model.- </a:t>
            </a:r>
            <a:r>
              <a:rPr dirty="0" sz="2000" b="0">
                <a:latin typeface="Times New Roman"/>
                <a:cs typeface="Times New Roman"/>
              </a:rPr>
              <a:t>A </a:t>
            </a:r>
            <a:r>
              <a:rPr dirty="0" sz="2000" spc="-5" b="0">
                <a:latin typeface="Times New Roman"/>
                <a:cs typeface="Times New Roman"/>
              </a:rPr>
              <a:t>CNN model is </a:t>
            </a:r>
            <a:r>
              <a:rPr dirty="0" sz="2000" b="0">
                <a:latin typeface="Times New Roman"/>
                <a:cs typeface="Times New Roman"/>
              </a:rPr>
              <a:t> defined using </a:t>
            </a:r>
            <a:r>
              <a:rPr dirty="0" sz="2000" spc="-5" b="0">
                <a:latin typeface="Times New Roman"/>
                <a:cs typeface="Times New Roman"/>
              </a:rPr>
              <a:t>th</a:t>
            </a:r>
            <a:r>
              <a:rPr dirty="0" sz="2000" b="0">
                <a:latin typeface="Times New Roman"/>
                <a:cs typeface="Times New Roman"/>
              </a:rPr>
              <a:t>e</a:t>
            </a:r>
            <a:r>
              <a:rPr dirty="0" sz="2000" spc="-5" b="0">
                <a:latin typeface="Times New Roman"/>
                <a:cs typeface="Times New Roman"/>
              </a:rPr>
              <a:t> Kera</a:t>
            </a:r>
            <a:r>
              <a:rPr dirty="0" sz="2000" b="0">
                <a:latin typeface="Times New Roman"/>
                <a:cs typeface="Times New Roman"/>
              </a:rPr>
              <a:t>s</a:t>
            </a:r>
            <a:r>
              <a:rPr dirty="0" sz="2000" spc="-5" b="0">
                <a:latin typeface="Times New Roman"/>
                <a:cs typeface="Times New Roman"/>
              </a:rPr>
              <a:t> Sequentia</a:t>
            </a:r>
            <a:r>
              <a:rPr dirty="0" sz="2000" b="0">
                <a:latin typeface="Times New Roman"/>
                <a:cs typeface="Times New Roman"/>
              </a:rPr>
              <a:t>l</a:t>
            </a:r>
            <a:r>
              <a:rPr dirty="0" sz="2000" spc="-114" b="0">
                <a:latin typeface="Times New Roman"/>
                <a:cs typeface="Times New Roman"/>
              </a:rPr>
              <a:t> </a:t>
            </a:r>
            <a:r>
              <a:rPr dirty="0" sz="2000" spc="-5" b="0">
                <a:latin typeface="Times New Roman"/>
                <a:cs typeface="Times New Roman"/>
              </a:rPr>
              <a:t>API</a:t>
            </a:r>
            <a:r>
              <a:rPr dirty="0" sz="2000" b="0">
                <a:latin typeface="Times New Roman"/>
                <a:cs typeface="Times New Roman"/>
              </a:rPr>
              <a:t>.</a:t>
            </a:r>
            <a:r>
              <a:rPr dirty="0" sz="2000" spc="-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It </a:t>
            </a:r>
            <a:r>
              <a:rPr dirty="0" sz="2000" spc="-5" b="0">
                <a:latin typeface="Times New Roman"/>
                <a:cs typeface="Times New Roman"/>
              </a:rPr>
              <a:t>consist</a:t>
            </a:r>
            <a:r>
              <a:rPr dirty="0" sz="2000" b="0">
                <a:latin typeface="Times New Roman"/>
                <a:cs typeface="Times New Roman"/>
              </a:rPr>
              <a:t>s</a:t>
            </a:r>
            <a:r>
              <a:rPr dirty="0" sz="2000" spc="-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of </a:t>
            </a:r>
            <a:r>
              <a:rPr dirty="0" sz="2000" spc="-5" b="0">
                <a:latin typeface="Times New Roman"/>
                <a:cs typeface="Times New Roman"/>
              </a:rPr>
              <a:t>convolutional,  max </a:t>
            </a:r>
            <a:r>
              <a:rPr dirty="0" sz="2000" b="0">
                <a:latin typeface="Times New Roman"/>
                <a:cs typeface="Times New Roman"/>
              </a:rPr>
              <a:t>pooling, flatten, </a:t>
            </a:r>
            <a:r>
              <a:rPr dirty="0" sz="2000" spc="-5" b="0">
                <a:latin typeface="Times New Roman"/>
                <a:cs typeface="Times New Roman"/>
              </a:rPr>
              <a:t>and </a:t>
            </a:r>
            <a:r>
              <a:rPr dirty="0" sz="2000" b="0">
                <a:latin typeface="Times New Roman"/>
                <a:cs typeface="Times New Roman"/>
              </a:rPr>
              <a:t>dense </a:t>
            </a:r>
            <a:r>
              <a:rPr dirty="0" sz="2000" spc="-5" b="0">
                <a:latin typeface="Times New Roman"/>
                <a:cs typeface="Times New Roman"/>
              </a:rPr>
              <a:t>layers.- The model is compiled with </a:t>
            </a:r>
            <a:r>
              <a:rPr dirty="0" sz="2000" spc="-484" b="0">
                <a:latin typeface="Times New Roman"/>
                <a:cs typeface="Times New Roman"/>
              </a:rPr>
              <a:t> </a:t>
            </a:r>
            <a:r>
              <a:rPr dirty="0" sz="2000" spc="-5" b="0">
                <a:latin typeface="Times New Roman"/>
                <a:cs typeface="Times New Roman"/>
              </a:rPr>
              <a:t>an </a:t>
            </a:r>
            <a:r>
              <a:rPr dirty="0" sz="2000" spc="-10" b="0">
                <a:latin typeface="Times New Roman"/>
                <a:cs typeface="Times New Roman"/>
              </a:rPr>
              <a:t>optimizer, </a:t>
            </a:r>
            <a:r>
              <a:rPr dirty="0" sz="2000" spc="-5" b="0">
                <a:latin typeface="Times New Roman"/>
                <a:cs typeface="Times New Roman"/>
              </a:rPr>
              <a:t>loss </a:t>
            </a:r>
            <a:r>
              <a:rPr dirty="0" sz="2000" b="0">
                <a:latin typeface="Times New Roman"/>
                <a:cs typeface="Times New Roman"/>
              </a:rPr>
              <a:t>function, </a:t>
            </a:r>
            <a:r>
              <a:rPr dirty="0" sz="2000" spc="-5" b="0">
                <a:latin typeface="Times New Roman"/>
                <a:cs typeface="Times New Roman"/>
              </a:rPr>
              <a:t>and evaluation metric.- The model is </a:t>
            </a:r>
            <a:r>
              <a:rPr dirty="0" sz="2000" b="0">
                <a:latin typeface="Times New Roman"/>
                <a:cs typeface="Times New Roman"/>
              </a:rPr>
              <a:t> </a:t>
            </a:r>
            <a:r>
              <a:rPr dirty="0" sz="2000" spc="-5" b="0">
                <a:latin typeface="Times New Roman"/>
                <a:cs typeface="Times New Roman"/>
              </a:rPr>
              <a:t>trained</a:t>
            </a:r>
            <a:r>
              <a:rPr dirty="0" sz="2000" spc="-1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on </a:t>
            </a:r>
            <a:r>
              <a:rPr dirty="0" sz="2000" spc="-5" b="0">
                <a:latin typeface="Times New Roman"/>
                <a:cs typeface="Times New Roman"/>
              </a:rPr>
              <a:t>the</a:t>
            </a:r>
            <a:r>
              <a:rPr dirty="0" sz="2000" spc="-10" b="0">
                <a:latin typeface="Times New Roman"/>
                <a:cs typeface="Times New Roman"/>
              </a:rPr>
              <a:t> </a:t>
            </a:r>
            <a:r>
              <a:rPr dirty="0" sz="2000" spc="-5" b="0">
                <a:latin typeface="Times New Roman"/>
                <a:cs typeface="Times New Roman"/>
              </a:rPr>
              <a:t>training </a:t>
            </a:r>
            <a:r>
              <a:rPr dirty="0" sz="2000" b="0">
                <a:latin typeface="Times New Roman"/>
                <a:cs typeface="Times New Roman"/>
              </a:rPr>
              <a:t>data</a:t>
            </a:r>
            <a:r>
              <a:rPr dirty="0" sz="2000" spc="-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using </a:t>
            </a:r>
            <a:r>
              <a:rPr dirty="0" sz="2000" spc="-5" b="0">
                <a:latin typeface="Times New Roman"/>
                <a:cs typeface="Times New Roman"/>
              </a:rPr>
              <a:t>the</a:t>
            </a:r>
            <a:r>
              <a:rPr dirty="0" sz="2000" spc="-1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`fit` function.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-5"/>
              <a:t>Department</a:t>
            </a:r>
            <a:r>
              <a:rPr dirty="0" spc="-10"/>
              <a:t> </a:t>
            </a:r>
            <a:r>
              <a:rPr dirty="0" spc="-5"/>
              <a:t>of</a:t>
            </a:r>
            <a:r>
              <a:rPr dirty="0" spc="-10"/>
              <a:t> Computer </a:t>
            </a:r>
            <a:r>
              <a:rPr dirty="0" spc="-5"/>
              <a:t>Science</a:t>
            </a:r>
            <a:r>
              <a:rPr dirty="0" spc="-10"/>
              <a:t> </a:t>
            </a:r>
            <a:r>
              <a:rPr dirty="0"/>
              <a:t>&amp;</a:t>
            </a:r>
            <a:r>
              <a:rPr dirty="0" spc="-10"/>
              <a:t> </a:t>
            </a:r>
            <a:r>
              <a:rPr dirty="0" spc="-5"/>
              <a:t>Engineering,</a:t>
            </a:r>
            <a:r>
              <a:rPr dirty="0" spc="-10"/>
              <a:t> </a:t>
            </a:r>
            <a:r>
              <a:rPr dirty="0" spc="-5"/>
              <a:t>DSCE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Times New Roman"/>
                <a:cs typeface="Times New Roman"/>
              </a:rPr>
              <a:t>3. </a:t>
            </a:r>
            <a:r>
              <a:rPr dirty="0" spc="-5" b="1">
                <a:latin typeface="Times New Roman"/>
                <a:cs typeface="Times New Roman"/>
              </a:rPr>
              <a:t>Audio Classification</a:t>
            </a:r>
            <a:r>
              <a:rPr dirty="0" spc="-5"/>
              <a:t>:The Flask web application </a:t>
            </a:r>
            <a:r>
              <a:rPr dirty="0"/>
              <a:t>provides </a:t>
            </a:r>
            <a:r>
              <a:rPr dirty="0" spc="-5"/>
              <a:t>an </a:t>
            </a:r>
            <a:r>
              <a:rPr dirty="0"/>
              <a:t> </a:t>
            </a:r>
            <a:r>
              <a:rPr dirty="0" spc="-5"/>
              <a:t>interface </a:t>
            </a:r>
            <a:r>
              <a:rPr dirty="0"/>
              <a:t>for uploading </a:t>
            </a:r>
            <a:r>
              <a:rPr dirty="0" spc="-5"/>
              <a:t>audio </a:t>
            </a:r>
            <a:r>
              <a:rPr dirty="0"/>
              <a:t>files </a:t>
            </a:r>
            <a:r>
              <a:rPr dirty="0" spc="-5"/>
              <a:t>and classifying them </a:t>
            </a:r>
            <a:r>
              <a:rPr dirty="0"/>
              <a:t>using </a:t>
            </a:r>
            <a:r>
              <a:rPr dirty="0" spc="-5"/>
              <a:t>the </a:t>
            </a:r>
            <a:r>
              <a:rPr dirty="0"/>
              <a:t> </a:t>
            </a:r>
            <a:r>
              <a:rPr dirty="0" spc="-5"/>
              <a:t>trained model:- The </a:t>
            </a:r>
            <a:r>
              <a:rPr dirty="0"/>
              <a:t>`classify_audio` function </a:t>
            </a:r>
            <a:r>
              <a:rPr dirty="0" spc="-5"/>
              <a:t>is triggered when an </a:t>
            </a:r>
            <a:r>
              <a:rPr dirty="0"/>
              <a:t> </a:t>
            </a:r>
            <a:r>
              <a:rPr dirty="0" spc="-5"/>
              <a:t>audio </a:t>
            </a:r>
            <a:r>
              <a:rPr dirty="0"/>
              <a:t>file </a:t>
            </a:r>
            <a:r>
              <a:rPr dirty="0" spc="-5"/>
              <a:t>is </a:t>
            </a:r>
            <a:r>
              <a:rPr dirty="0"/>
              <a:t>uploaded. It </a:t>
            </a:r>
            <a:r>
              <a:rPr dirty="0" spc="-5"/>
              <a:t>saves the </a:t>
            </a:r>
            <a:r>
              <a:rPr dirty="0"/>
              <a:t>uploaded file, </a:t>
            </a:r>
            <a:r>
              <a:rPr dirty="0" spc="-5"/>
              <a:t>loads the trained </a:t>
            </a:r>
            <a:r>
              <a:rPr dirty="0"/>
              <a:t> </a:t>
            </a:r>
            <a:r>
              <a:rPr dirty="0" spc="-5"/>
              <a:t>model and label </a:t>
            </a:r>
            <a:r>
              <a:rPr dirty="0" spc="-15"/>
              <a:t>encoder, </a:t>
            </a:r>
            <a:r>
              <a:rPr dirty="0" spc="-5"/>
              <a:t>and calls the </a:t>
            </a:r>
            <a:r>
              <a:rPr dirty="0"/>
              <a:t>`extract_features` function </a:t>
            </a:r>
            <a:r>
              <a:rPr dirty="0" spc="-5"/>
              <a:t>to </a:t>
            </a:r>
            <a:r>
              <a:rPr dirty="0"/>
              <a:t> </a:t>
            </a:r>
            <a:r>
              <a:rPr dirty="0" spc="-5"/>
              <a:t>extract </a:t>
            </a:r>
            <a:r>
              <a:rPr dirty="0"/>
              <a:t>features from </a:t>
            </a:r>
            <a:r>
              <a:rPr dirty="0" spc="-5"/>
              <a:t>the </a:t>
            </a:r>
            <a:r>
              <a:rPr dirty="0"/>
              <a:t>uploaded </a:t>
            </a:r>
            <a:r>
              <a:rPr dirty="0" spc="-5"/>
              <a:t>audio </a:t>
            </a:r>
            <a:r>
              <a:rPr dirty="0"/>
              <a:t>file.- </a:t>
            </a:r>
            <a:r>
              <a:rPr dirty="0" spc="-5"/>
              <a:t>The extracted </a:t>
            </a:r>
            <a:r>
              <a:rPr dirty="0"/>
              <a:t>features </a:t>
            </a:r>
            <a:r>
              <a:rPr dirty="0" spc="5"/>
              <a:t> </a:t>
            </a:r>
            <a:r>
              <a:rPr dirty="0" spc="-5"/>
              <a:t>are </a:t>
            </a:r>
            <a:r>
              <a:rPr dirty="0"/>
              <a:t>preprocessed (normalized) </a:t>
            </a:r>
            <a:r>
              <a:rPr dirty="0" spc="-5"/>
              <a:t>and </a:t>
            </a:r>
            <a:r>
              <a:rPr dirty="0"/>
              <a:t>reshaped </a:t>
            </a:r>
            <a:r>
              <a:rPr dirty="0" spc="-5"/>
              <a:t>to match the input </a:t>
            </a:r>
            <a:r>
              <a:rPr dirty="0"/>
              <a:t> requirements of </a:t>
            </a:r>
            <a:r>
              <a:rPr dirty="0" spc="-5"/>
              <a:t>the model.- The model </a:t>
            </a:r>
            <a:r>
              <a:rPr dirty="0"/>
              <a:t>predicts </a:t>
            </a:r>
            <a:r>
              <a:rPr dirty="0" spc="-5"/>
              <a:t>the class </a:t>
            </a:r>
            <a:r>
              <a:rPr dirty="0"/>
              <a:t>probabilities </a:t>
            </a:r>
            <a:r>
              <a:rPr dirty="0" spc="-484"/>
              <a:t> </a:t>
            </a:r>
            <a:r>
              <a:rPr dirty="0"/>
              <a:t>using </a:t>
            </a:r>
            <a:r>
              <a:rPr dirty="0" spc="-5"/>
              <a:t>the </a:t>
            </a:r>
            <a:r>
              <a:rPr dirty="0"/>
              <a:t>`predict` </a:t>
            </a:r>
            <a:r>
              <a:rPr dirty="0" spc="-5"/>
              <a:t>method.- The </a:t>
            </a:r>
            <a:r>
              <a:rPr dirty="0"/>
              <a:t>predicted </a:t>
            </a:r>
            <a:r>
              <a:rPr dirty="0" spc="-5"/>
              <a:t>class index is </a:t>
            </a:r>
            <a:r>
              <a:rPr dirty="0"/>
              <a:t>obtained by </a:t>
            </a:r>
            <a:r>
              <a:rPr dirty="0" spc="5"/>
              <a:t> </a:t>
            </a:r>
            <a:r>
              <a:rPr dirty="0"/>
              <a:t>finding</a:t>
            </a:r>
            <a:r>
              <a:rPr dirty="0" spc="-10"/>
              <a:t> </a:t>
            </a:r>
            <a:r>
              <a:rPr dirty="0" spc="-5"/>
              <a:t>the</a:t>
            </a:r>
            <a:r>
              <a:rPr dirty="0" spc="-10"/>
              <a:t> </a:t>
            </a:r>
            <a:r>
              <a:rPr dirty="0" spc="-5"/>
              <a:t>index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5"/>
              <a:t> the</a:t>
            </a:r>
            <a:r>
              <a:rPr dirty="0" spc="-10"/>
              <a:t> </a:t>
            </a:r>
            <a:r>
              <a:rPr dirty="0"/>
              <a:t>highest</a:t>
            </a:r>
            <a:r>
              <a:rPr dirty="0" spc="-10"/>
              <a:t> probability.-</a:t>
            </a:r>
            <a:r>
              <a:rPr dirty="0" spc="-45"/>
              <a:t> </a:t>
            </a:r>
            <a:r>
              <a:rPr dirty="0" spc="-5"/>
              <a:t>The</a:t>
            </a:r>
            <a:r>
              <a:rPr dirty="0" spc="-10"/>
              <a:t> </a:t>
            </a:r>
            <a:r>
              <a:rPr dirty="0" spc="-5"/>
              <a:t>label</a:t>
            </a:r>
            <a:r>
              <a:rPr dirty="0" spc="-10"/>
              <a:t> </a:t>
            </a:r>
            <a:r>
              <a:rPr dirty="0" spc="-5"/>
              <a:t>encoder</a:t>
            </a:r>
            <a:r>
              <a:rPr dirty="0" spc="-10"/>
              <a:t> </a:t>
            </a:r>
            <a:r>
              <a:rPr dirty="0" spc="-5"/>
              <a:t>is</a:t>
            </a:r>
            <a:r>
              <a:rPr dirty="0" spc="-10"/>
              <a:t> </a:t>
            </a:r>
            <a:r>
              <a:rPr dirty="0"/>
              <a:t>used </a:t>
            </a:r>
            <a:r>
              <a:rPr dirty="0" spc="-484"/>
              <a:t> </a:t>
            </a:r>
            <a:r>
              <a:rPr dirty="0" spc="-5"/>
              <a:t>to</a:t>
            </a:r>
            <a:r>
              <a:rPr dirty="0" spc="-10"/>
              <a:t> </a:t>
            </a:r>
            <a:r>
              <a:rPr dirty="0" spc="-5"/>
              <a:t>invert the</a:t>
            </a:r>
            <a:r>
              <a:rPr dirty="0" spc="-10"/>
              <a:t> </a:t>
            </a:r>
            <a:r>
              <a:rPr dirty="0" spc="-5"/>
              <a:t>encoding and </a:t>
            </a:r>
            <a:r>
              <a:rPr dirty="0"/>
              <a:t>get</a:t>
            </a:r>
            <a:r>
              <a:rPr dirty="0" spc="-5"/>
              <a:t> the </a:t>
            </a:r>
            <a:r>
              <a:rPr dirty="0"/>
              <a:t>predicted </a:t>
            </a:r>
            <a:r>
              <a:rPr dirty="0" spc="-5"/>
              <a:t>label.-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27704" y="2647493"/>
            <a:ext cx="488315" cy="558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180"/>
              </a:lnSpc>
            </a:pPr>
            <a:r>
              <a:rPr dirty="0" sz="4400" spc="-5">
                <a:latin typeface="Calibri"/>
                <a:cs typeface="Calibri"/>
              </a:rPr>
              <a:t>cv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12775" y="58801"/>
            <a:ext cx="316039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METHODOLOG</a:t>
            </a:r>
            <a:r>
              <a:rPr dirty="0"/>
              <a:t>Y</a:t>
            </a:r>
            <a:r>
              <a:rPr dirty="0" spc="-110"/>
              <a:t> </a:t>
            </a:r>
            <a:r>
              <a:rPr dirty="0"/>
              <a:t>: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-5"/>
              <a:t>Department</a:t>
            </a:r>
            <a:r>
              <a:rPr dirty="0" spc="-10"/>
              <a:t> </a:t>
            </a:r>
            <a:r>
              <a:rPr dirty="0" spc="-5"/>
              <a:t>of</a:t>
            </a:r>
            <a:r>
              <a:rPr dirty="0" spc="-10"/>
              <a:t> Computer </a:t>
            </a:r>
            <a:r>
              <a:rPr dirty="0" spc="-5"/>
              <a:t>Science</a:t>
            </a:r>
            <a:r>
              <a:rPr dirty="0" spc="-10"/>
              <a:t> </a:t>
            </a:r>
            <a:r>
              <a:rPr dirty="0"/>
              <a:t>&amp;</a:t>
            </a:r>
            <a:r>
              <a:rPr dirty="0" spc="-10"/>
              <a:t> </a:t>
            </a:r>
            <a:r>
              <a:rPr dirty="0" spc="-5"/>
              <a:t>Engineering,</a:t>
            </a:r>
            <a:r>
              <a:rPr dirty="0" spc="-10"/>
              <a:t> </a:t>
            </a:r>
            <a:r>
              <a:rPr dirty="0" spc="-5"/>
              <a:t>DSCE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11849" y="501020"/>
            <a:ext cx="7342505" cy="551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A respiratory rate </a:t>
            </a:r>
            <a:r>
              <a:rPr dirty="0" sz="2000" spc="-5">
                <a:latin typeface="Times New Roman"/>
                <a:cs typeface="Times New Roman"/>
              </a:rPr>
              <a:t>mapping is </a:t>
            </a:r>
            <a:r>
              <a:rPr dirty="0" sz="2000">
                <a:latin typeface="Times New Roman"/>
                <a:cs typeface="Times New Roman"/>
              </a:rPr>
              <a:t>defined </a:t>
            </a:r>
            <a:r>
              <a:rPr dirty="0" sz="2000" spc="-5">
                <a:latin typeface="Times New Roman"/>
                <a:cs typeface="Times New Roman"/>
              </a:rPr>
              <a:t>to map the </a:t>
            </a:r>
            <a:r>
              <a:rPr dirty="0" sz="2000">
                <a:latin typeface="Times New Roman"/>
                <a:cs typeface="Times New Roman"/>
              </a:rPr>
              <a:t>predicted </a:t>
            </a:r>
            <a:r>
              <a:rPr dirty="0" sz="2000" spc="-5">
                <a:latin typeface="Times New Roman"/>
                <a:cs typeface="Times New Roman"/>
              </a:rPr>
              <a:t>label to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respiratory rate value.- </a:t>
            </a:r>
            <a:r>
              <a:rPr dirty="0" sz="2000" spc="-5">
                <a:latin typeface="Times New Roman"/>
                <a:cs typeface="Times New Roman"/>
              </a:rPr>
              <a:t>Based </a:t>
            </a:r>
            <a:r>
              <a:rPr dirty="0" sz="2000">
                <a:latin typeface="Times New Roman"/>
                <a:cs typeface="Times New Roman"/>
              </a:rPr>
              <a:t>on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respiratory rate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threshold </a:t>
            </a:r>
            <a:r>
              <a:rPr dirty="0" sz="2000">
                <a:latin typeface="Times New Roman"/>
                <a:cs typeface="Times New Roman"/>
              </a:rPr>
              <a:t> value, </a:t>
            </a:r>
            <a:r>
              <a:rPr dirty="0" sz="2000" spc="-5">
                <a:latin typeface="Times New Roman"/>
                <a:cs typeface="Times New Roman"/>
              </a:rPr>
              <a:t>the classification is </a:t>
            </a:r>
            <a:r>
              <a:rPr dirty="0" sz="2000">
                <a:latin typeface="Times New Roman"/>
                <a:cs typeface="Times New Roman"/>
              </a:rPr>
              <a:t>determined </a:t>
            </a:r>
            <a:r>
              <a:rPr dirty="0" sz="2000" spc="-5">
                <a:latin typeface="Times New Roman"/>
                <a:cs typeface="Times New Roman"/>
              </a:rPr>
              <a:t>as "Normal"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-5">
                <a:latin typeface="Times New Roman"/>
                <a:cs typeface="Times New Roman"/>
              </a:rPr>
              <a:t>"Abnormal."- 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uploaded </a:t>
            </a:r>
            <a:r>
              <a:rPr dirty="0" sz="2000" spc="-5">
                <a:latin typeface="Times New Roman"/>
                <a:cs typeface="Times New Roman"/>
              </a:rPr>
              <a:t>audio </a:t>
            </a:r>
            <a:r>
              <a:rPr dirty="0" sz="2000">
                <a:latin typeface="Times New Roman"/>
                <a:cs typeface="Times New Roman"/>
              </a:rPr>
              <a:t>file </a:t>
            </a:r>
            <a:r>
              <a:rPr dirty="0" sz="2000" spc="-5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deleted, </a:t>
            </a:r>
            <a:r>
              <a:rPr dirty="0" sz="2000" spc="-5">
                <a:latin typeface="Times New Roman"/>
                <a:cs typeface="Times New Roman"/>
              </a:rPr>
              <a:t>and the classification </a:t>
            </a:r>
            <a:r>
              <a:rPr dirty="0" sz="2000">
                <a:latin typeface="Times New Roman"/>
                <a:cs typeface="Times New Roman"/>
              </a:rPr>
              <a:t>result </a:t>
            </a:r>
            <a:r>
              <a:rPr dirty="0" sz="2000" spc="-5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returned </a:t>
            </a:r>
            <a:r>
              <a:rPr dirty="0" sz="2000" spc="-5">
                <a:latin typeface="Times New Roman"/>
                <a:cs typeface="Times New Roman"/>
              </a:rPr>
              <a:t>as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JSON </a:t>
            </a:r>
            <a:r>
              <a:rPr dirty="0" sz="2000">
                <a:latin typeface="Times New Roman"/>
                <a:cs typeface="Times New Roman"/>
              </a:rPr>
              <a:t>response.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4.Flask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app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Flask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uploaded</a:t>
            </a:r>
            <a:r>
              <a:rPr dirty="0" sz="2000" spc="-5">
                <a:latin typeface="Times New Roman"/>
                <a:cs typeface="Times New Roman"/>
              </a:rPr>
              <a:t> audio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file</a:t>
            </a:r>
            <a:r>
              <a:rPr dirty="0" sz="2000" spc="-5">
                <a:latin typeface="Times New Roman"/>
                <a:cs typeface="Times New Roman"/>
              </a:rPr>
              <a:t> is saved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passed</a:t>
            </a:r>
            <a:r>
              <a:rPr dirty="0" sz="2000" spc="-5">
                <a:latin typeface="Times New Roman"/>
                <a:cs typeface="Times New Roman"/>
              </a:rPr>
              <a:t> to the</a:t>
            </a:r>
            <a:endParaRPr sz="2000">
              <a:latin typeface="Times New Roman"/>
              <a:cs typeface="Times New Roman"/>
            </a:endParaRPr>
          </a:p>
          <a:p>
            <a:pPr marL="12700" marR="6985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`extract_features` function </a:t>
            </a:r>
            <a:r>
              <a:rPr dirty="0" sz="2000" spc="-5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obtain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features.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features </a:t>
            </a:r>
            <a:r>
              <a:rPr dirty="0" sz="2000" spc="-5">
                <a:latin typeface="Times New Roman"/>
                <a:cs typeface="Times New Roman"/>
              </a:rPr>
              <a:t>are </a:t>
            </a:r>
            <a:r>
              <a:rPr dirty="0" sz="2000">
                <a:latin typeface="Times New Roman"/>
                <a:cs typeface="Times New Roman"/>
              </a:rPr>
              <a:t> reshaped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preprocessed </a:t>
            </a:r>
            <a:r>
              <a:rPr dirty="0" sz="2000" spc="-5">
                <a:latin typeface="Times New Roman"/>
                <a:cs typeface="Times New Roman"/>
              </a:rPr>
              <a:t>to match the </a:t>
            </a:r>
            <a:r>
              <a:rPr dirty="0" sz="2000">
                <a:latin typeface="Times New Roman"/>
                <a:cs typeface="Times New Roman"/>
              </a:rPr>
              <a:t>requirements of </a:t>
            </a:r>
            <a:r>
              <a:rPr dirty="0" sz="2000" spc="-5">
                <a:latin typeface="Times New Roman"/>
                <a:cs typeface="Times New Roman"/>
              </a:rPr>
              <a:t>the trained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model. The model is then </a:t>
            </a:r>
            <a:r>
              <a:rPr dirty="0" sz="2000">
                <a:latin typeface="Times New Roman"/>
                <a:cs typeface="Times New Roman"/>
              </a:rPr>
              <a:t>used </a:t>
            </a:r>
            <a:r>
              <a:rPr dirty="0" sz="2000" spc="-5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predict </a:t>
            </a:r>
            <a:r>
              <a:rPr dirty="0" sz="2000" spc="-5">
                <a:latin typeface="Times New Roman"/>
                <a:cs typeface="Times New Roman"/>
              </a:rPr>
              <a:t>the class </a:t>
            </a:r>
            <a:r>
              <a:rPr dirty="0" sz="2000">
                <a:latin typeface="Times New Roman"/>
                <a:cs typeface="Times New Roman"/>
              </a:rPr>
              <a:t>probabilities for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 given </a:t>
            </a:r>
            <a:r>
              <a:rPr dirty="0" sz="2000" spc="-5">
                <a:latin typeface="Times New Roman"/>
                <a:cs typeface="Times New Roman"/>
              </a:rPr>
              <a:t>audio. The </a:t>
            </a:r>
            <a:r>
              <a:rPr dirty="0" sz="2000">
                <a:latin typeface="Times New Roman"/>
                <a:cs typeface="Times New Roman"/>
              </a:rPr>
              <a:t>predicted </a:t>
            </a:r>
            <a:r>
              <a:rPr dirty="0" sz="2000" spc="-5">
                <a:latin typeface="Times New Roman"/>
                <a:cs typeface="Times New Roman"/>
              </a:rPr>
              <a:t>class index is converted </a:t>
            </a:r>
            <a:r>
              <a:rPr dirty="0" sz="2000">
                <a:latin typeface="Times New Roman"/>
                <a:cs typeface="Times New Roman"/>
              </a:rPr>
              <a:t>back </a:t>
            </a:r>
            <a:r>
              <a:rPr dirty="0" sz="2000" spc="-5">
                <a:latin typeface="Times New Roman"/>
                <a:cs typeface="Times New Roman"/>
              </a:rPr>
              <a:t>to the </a:t>
            </a:r>
            <a:r>
              <a:rPr dirty="0" sz="2000">
                <a:latin typeface="Times New Roman"/>
                <a:cs typeface="Times New Roman"/>
              </a:rPr>
              <a:t>original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label </a:t>
            </a:r>
            <a:r>
              <a:rPr dirty="0" sz="2000">
                <a:latin typeface="Times New Roman"/>
                <a:cs typeface="Times New Roman"/>
              </a:rPr>
              <a:t>using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`label_encoder` object.A respiratory rate </a:t>
            </a:r>
            <a:r>
              <a:rPr dirty="0" sz="2000" spc="-5">
                <a:latin typeface="Times New Roman"/>
                <a:cs typeface="Times New Roman"/>
              </a:rPr>
              <a:t>mapping is </a:t>
            </a:r>
            <a:r>
              <a:rPr dirty="0" sz="2000">
                <a:latin typeface="Times New Roman"/>
                <a:cs typeface="Times New Roman"/>
              </a:rPr>
              <a:t> defined </a:t>
            </a:r>
            <a:r>
              <a:rPr dirty="0" sz="2000" spc="-5">
                <a:latin typeface="Times New Roman"/>
                <a:cs typeface="Times New Roman"/>
              </a:rPr>
              <a:t>to map the </a:t>
            </a:r>
            <a:r>
              <a:rPr dirty="0" sz="2000">
                <a:latin typeface="Times New Roman"/>
                <a:cs typeface="Times New Roman"/>
              </a:rPr>
              <a:t>predicted </a:t>
            </a:r>
            <a:r>
              <a:rPr dirty="0" sz="2000" spc="-5">
                <a:latin typeface="Times New Roman"/>
                <a:cs typeface="Times New Roman"/>
              </a:rPr>
              <a:t>label to </a:t>
            </a:r>
            <a:r>
              <a:rPr dirty="0" sz="2000">
                <a:latin typeface="Times New Roman"/>
                <a:cs typeface="Times New Roman"/>
              </a:rPr>
              <a:t>a respiratory rate value. If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 respiratory rate </a:t>
            </a:r>
            <a:r>
              <a:rPr dirty="0" sz="2000" spc="-5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below or </a:t>
            </a:r>
            <a:r>
              <a:rPr dirty="0" sz="2000" spc="-5">
                <a:latin typeface="Times New Roman"/>
                <a:cs typeface="Times New Roman"/>
              </a:rPr>
              <a:t>equal to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specified threshold, the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classification is considered "Normal"; </a:t>
            </a:r>
            <a:r>
              <a:rPr dirty="0" sz="2000">
                <a:latin typeface="Times New Roman"/>
                <a:cs typeface="Times New Roman"/>
              </a:rPr>
              <a:t>otherwise, </a:t>
            </a:r>
            <a:r>
              <a:rPr dirty="0" sz="2000" spc="-5">
                <a:latin typeface="Times New Roman"/>
                <a:cs typeface="Times New Roman"/>
              </a:rPr>
              <a:t>it is labeled as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"Abnormal".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classification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result</a:t>
            </a:r>
            <a:r>
              <a:rPr dirty="0" sz="2000" spc="-5">
                <a:latin typeface="Times New Roman"/>
                <a:cs typeface="Times New Roman"/>
              </a:rPr>
              <a:t> 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returned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JSON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response</a:t>
            </a:r>
            <a:r>
              <a:rPr dirty="0" sz="2000" spc="-5">
                <a:latin typeface="Times New Roman"/>
                <a:cs typeface="Times New Roman"/>
              </a:rPr>
              <a:t> to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 spc="-10">
                <a:latin typeface="Times New Roman"/>
                <a:cs typeface="Times New Roman"/>
              </a:rPr>
              <a:t>frontend.Finally,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uploaded </a:t>
            </a:r>
            <a:r>
              <a:rPr dirty="0" sz="2000" spc="-5">
                <a:latin typeface="Times New Roman"/>
                <a:cs typeface="Times New Roman"/>
              </a:rPr>
              <a:t>audio </a:t>
            </a:r>
            <a:r>
              <a:rPr dirty="0" sz="2000">
                <a:latin typeface="Times New Roman"/>
                <a:cs typeface="Times New Roman"/>
              </a:rPr>
              <a:t>file </a:t>
            </a:r>
            <a:r>
              <a:rPr dirty="0" sz="2000" spc="-5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deleted </a:t>
            </a:r>
            <a:r>
              <a:rPr dirty="0" sz="2000" spc="-5">
                <a:latin typeface="Times New Roman"/>
                <a:cs typeface="Times New Roman"/>
              </a:rPr>
              <a:t>to clean </a:t>
            </a:r>
            <a:r>
              <a:rPr dirty="0" sz="2000">
                <a:latin typeface="Times New Roman"/>
                <a:cs typeface="Times New Roman"/>
              </a:rPr>
              <a:t>up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temporary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storage.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27704" y="2647493"/>
            <a:ext cx="488315" cy="558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180"/>
              </a:lnSpc>
            </a:pPr>
            <a:r>
              <a:rPr dirty="0" sz="4400" spc="-5">
                <a:latin typeface="Calibri"/>
                <a:cs typeface="Calibri"/>
              </a:rPr>
              <a:t>cv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03225" y="58801"/>
            <a:ext cx="159766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OUTPU</a:t>
            </a:r>
            <a:r>
              <a:rPr dirty="0" spc="-210"/>
              <a:t>T</a:t>
            </a:r>
            <a:r>
              <a:rPr dirty="0"/>
              <a:t>: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63150" y="625499"/>
            <a:ext cx="5744875" cy="25430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08337" y="3351914"/>
            <a:ext cx="5366611" cy="275966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-5"/>
              <a:t>Department</a:t>
            </a:r>
            <a:r>
              <a:rPr dirty="0" spc="-10"/>
              <a:t> </a:t>
            </a:r>
            <a:r>
              <a:rPr dirty="0" spc="-5"/>
              <a:t>of</a:t>
            </a:r>
            <a:r>
              <a:rPr dirty="0" spc="-10"/>
              <a:t> Computer </a:t>
            </a:r>
            <a:r>
              <a:rPr dirty="0" spc="-5"/>
              <a:t>Science</a:t>
            </a:r>
            <a:r>
              <a:rPr dirty="0" spc="-10"/>
              <a:t> </a:t>
            </a:r>
            <a:r>
              <a:rPr dirty="0"/>
              <a:t>&amp;</a:t>
            </a:r>
            <a:r>
              <a:rPr dirty="0" spc="-10"/>
              <a:t> </a:t>
            </a:r>
            <a:r>
              <a:rPr dirty="0" spc="-5"/>
              <a:t>Engineering,</a:t>
            </a:r>
            <a:r>
              <a:rPr dirty="0" spc="-10"/>
              <a:t> </a:t>
            </a:r>
            <a:r>
              <a:rPr dirty="0" spc="-5"/>
              <a:t>DSCE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27704" y="2647493"/>
            <a:ext cx="488315" cy="558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180"/>
              </a:lnSpc>
            </a:pPr>
            <a:r>
              <a:rPr dirty="0" sz="4400" spc="-5">
                <a:latin typeface="Calibri"/>
                <a:cs typeface="Calibri"/>
              </a:rPr>
              <a:t>cv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03225" y="58801"/>
            <a:ext cx="159766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OUTPU</a:t>
            </a:r>
            <a:r>
              <a:rPr dirty="0" spc="-210"/>
              <a:t>T</a:t>
            </a:r>
            <a:r>
              <a:rPr dirty="0"/>
              <a:t>: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2474" y="815075"/>
            <a:ext cx="6734699" cy="45724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-5"/>
              <a:t>Department</a:t>
            </a:r>
            <a:r>
              <a:rPr dirty="0" spc="-10"/>
              <a:t> </a:t>
            </a:r>
            <a:r>
              <a:rPr dirty="0" spc="-5"/>
              <a:t>of</a:t>
            </a:r>
            <a:r>
              <a:rPr dirty="0" spc="-10"/>
              <a:t> Computer </a:t>
            </a:r>
            <a:r>
              <a:rPr dirty="0" spc="-5"/>
              <a:t>Science</a:t>
            </a:r>
            <a:r>
              <a:rPr dirty="0" spc="-10"/>
              <a:t> </a:t>
            </a:r>
            <a:r>
              <a:rPr dirty="0"/>
              <a:t>&amp;</a:t>
            </a:r>
            <a:r>
              <a:rPr dirty="0" spc="-10"/>
              <a:t> </a:t>
            </a:r>
            <a:r>
              <a:rPr dirty="0" spc="-5"/>
              <a:t>Engineering,</a:t>
            </a:r>
            <a:r>
              <a:rPr dirty="0" spc="-10"/>
              <a:t> </a:t>
            </a:r>
            <a:r>
              <a:rPr dirty="0" spc="-5"/>
              <a:t>DSCE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27704" y="2647493"/>
            <a:ext cx="488315" cy="558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180"/>
              </a:lnSpc>
            </a:pPr>
            <a:r>
              <a:rPr dirty="0" sz="4400" spc="-5">
                <a:latin typeface="Calibri"/>
                <a:cs typeface="Calibri"/>
              </a:rPr>
              <a:t>cv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03225" y="58801"/>
            <a:ext cx="159766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OUTPU</a:t>
            </a:r>
            <a:r>
              <a:rPr dirty="0" spc="-210"/>
              <a:t>T</a:t>
            </a:r>
            <a:r>
              <a:rPr dirty="0"/>
              <a:t>: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1125" y="738825"/>
            <a:ext cx="7682501" cy="48336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-5"/>
              <a:t>Department</a:t>
            </a:r>
            <a:r>
              <a:rPr dirty="0" spc="-10"/>
              <a:t> </a:t>
            </a:r>
            <a:r>
              <a:rPr dirty="0" spc="-5"/>
              <a:t>of</a:t>
            </a:r>
            <a:r>
              <a:rPr dirty="0" spc="-10"/>
              <a:t> Computer </a:t>
            </a:r>
            <a:r>
              <a:rPr dirty="0" spc="-5"/>
              <a:t>Science</a:t>
            </a:r>
            <a:r>
              <a:rPr dirty="0" spc="-10"/>
              <a:t> </a:t>
            </a:r>
            <a:r>
              <a:rPr dirty="0"/>
              <a:t>&amp;</a:t>
            </a:r>
            <a:r>
              <a:rPr dirty="0" spc="-10"/>
              <a:t> </a:t>
            </a:r>
            <a:r>
              <a:rPr dirty="0" spc="-5"/>
              <a:t>Engineering,</a:t>
            </a:r>
            <a:r>
              <a:rPr dirty="0" spc="-10"/>
              <a:t> </a:t>
            </a:r>
            <a:r>
              <a:rPr dirty="0" spc="-5"/>
              <a:t>DSCE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27704" y="2647493"/>
            <a:ext cx="488315" cy="558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180"/>
              </a:lnSpc>
            </a:pPr>
            <a:r>
              <a:rPr dirty="0" sz="4400" spc="-5">
                <a:latin typeface="Calibri"/>
                <a:cs typeface="Calibri"/>
              </a:rPr>
              <a:t>cv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61725" y="203851"/>
            <a:ext cx="255397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CONCLUSION: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-5"/>
              <a:t>Department</a:t>
            </a:r>
            <a:r>
              <a:rPr dirty="0" spc="-10"/>
              <a:t> </a:t>
            </a:r>
            <a:r>
              <a:rPr dirty="0" spc="-5"/>
              <a:t>of</a:t>
            </a:r>
            <a:r>
              <a:rPr dirty="0" spc="-10"/>
              <a:t> Computer </a:t>
            </a:r>
            <a:r>
              <a:rPr dirty="0" spc="-5"/>
              <a:t>Science</a:t>
            </a:r>
            <a:r>
              <a:rPr dirty="0" spc="-10"/>
              <a:t> </a:t>
            </a:r>
            <a:r>
              <a:rPr dirty="0"/>
              <a:t>&amp;</a:t>
            </a:r>
            <a:r>
              <a:rPr dirty="0" spc="-10"/>
              <a:t> </a:t>
            </a:r>
            <a:r>
              <a:rPr dirty="0" spc="-5"/>
              <a:t>Engineering,</a:t>
            </a:r>
            <a:r>
              <a:rPr dirty="0" spc="-10"/>
              <a:t> </a:t>
            </a:r>
            <a:r>
              <a:rPr dirty="0" spc="-5"/>
              <a:t>DSCE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99834" y="634634"/>
            <a:ext cx="7755255" cy="490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6865" marR="265430" indent="-3048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advantages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proposed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method,which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performs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exceptionally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well with </a:t>
            </a:r>
            <a:r>
              <a:rPr dirty="0" sz="2000">
                <a:latin typeface="Times New Roman"/>
                <a:cs typeface="Times New Roman"/>
              </a:rPr>
              <a:t>very few </a:t>
            </a:r>
            <a:r>
              <a:rPr dirty="0" sz="2000" spc="-5">
                <a:latin typeface="Times New Roman"/>
                <a:cs typeface="Times New Roman"/>
              </a:rPr>
              <a:t>labeled training examples, are enhanced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fact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 the </a:t>
            </a:r>
            <a:r>
              <a:rPr dirty="0" sz="2000">
                <a:latin typeface="Times New Roman"/>
                <a:cs typeface="Times New Roman"/>
              </a:rPr>
              <a:t>ICBHI </a:t>
            </a:r>
            <a:r>
              <a:rPr dirty="0" sz="2000" spc="-5">
                <a:latin typeface="Times New Roman"/>
                <a:cs typeface="Times New Roman"/>
              </a:rPr>
              <a:t>Respiratory Sounds Database is the </a:t>
            </a:r>
            <a:r>
              <a:rPr dirty="0" sz="2000">
                <a:latin typeface="Times New Roman"/>
                <a:cs typeface="Times New Roman"/>
              </a:rPr>
              <a:t>only publicly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available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database of</a:t>
            </a:r>
            <a:r>
              <a:rPr dirty="0" sz="2000" spc="-5">
                <a:latin typeface="Times New Roman"/>
                <a:cs typeface="Times New Roman"/>
              </a:rPr>
              <a:t> labeled </a:t>
            </a:r>
            <a:r>
              <a:rPr dirty="0" sz="2000">
                <a:latin typeface="Times New Roman"/>
                <a:cs typeface="Times New Roman"/>
              </a:rPr>
              <a:t>respiratory</a:t>
            </a:r>
            <a:r>
              <a:rPr dirty="0" sz="2000" spc="-5">
                <a:latin typeface="Times New Roman"/>
                <a:cs typeface="Times New Roman"/>
              </a:rPr>
              <a:t> sounds.</a:t>
            </a:r>
            <a:endParaRPr sz="2000">
              <a:latin typeface="Times New Roman"/>
              <a:cs typeface="Times New Roman"/>
            </a:endParaRPr>
          </a:p>
          <a:p>
            <a:pPr marL="316865" marR="5080" indent="-304800">
              <a:lnSpc>
                <a:spcPct val="100000"/>
              </a:lnSpc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dirty="0" sz="2000" spc="-5">
                <a:latin typeface="Times New Roman"/>
                <a:cs typeface="Times New Roman"/>
              </a:rPr>
              <a:t>Using the </a:t>
            </a:r>
            <a:r>
              <a:rPr dirty="0" sz="2000">
                <a:latin typeface="Times New Roman"/>
                <a:cs typeface="Times New Roman"/>
              </a:rPr>
              <a:t>proposed </a:t>
            </a:r>
            <a:r>
              <a:rPr dirty="0" sz="2000" spc="-5">
                <a:latin typeface="Times New Roman"/>
                <a:cs typeface="Times New Roman"/>
              </a:rPr>
              <a:t>method,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supervised </a:t>
            </a:r>
            <a:r>
              <a:rPr dirty="0" sz="2000">
                <a:latin typeface="Times New Roman"/>
                <a:cs typeface="Times New Roman"/>
              </a:rPr>
              <a:t>respiratory rate </a:t>
            </a:r>
            <a:r>
              <a:rPr dirty="0" sz="2000" spc="-5">
                <a:latin typeface="Times New Roman"/>
                <a:cs typeface="Times New Roman"/>
              </a:rPr>
              <a:t>estimation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built</a:t>
            </a:r>
            <a:r>
              <a:rPr dirty="0" sz="2000" spc="-5">
                <a:latin typeface="Times New Roman"/>
                <a:cs typeface="Times New Roman"/>
              </a:rPr>
              <a:t> 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little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data.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consequence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this,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creation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this software might lead to an estimation </a:t>
            </a:r>
            <a:r>
              <a:rPr dirty="0" sz="2000">
                <a:latin typeface="Times New Roman"/>
                <a:cs typeface="Times New Roman"/>
              </a:rPr>
              <a:t>of human respiration rates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 simple, </a:t>
            </a:r>
            <a:r>
              <a:rPr dirty="0" sz="2000">
                <a:latin typeface="Times New Roman"/>
                <a:cs typeface="Times New Roman"/>
              </a:rPr>
              <a:t>precise,</a:t>
            </a:r>
            <a:r>
              <a:rPr dirty="0" sz="2000" spc="-5">
                <a:latin typeface="Times New Roman"/>
                <a:cs typeface="Times New Roman"/>
              </a:rPr>
              <a:t> and </a:t>
            </a:r>
            <a:r>
              <a:rPr dirty="0" sz="2000">
                <a:latin typeface="Times New Roman"/>
                <a:cs typeface="Times New Roman"/>
              </a:rPr>
              <a:t>highly </a:t>
            </a:r>
            <a:r>
              <a:rPr dirty="0" sz="2000" spc="-5">
                <a:latin typeface="Times New Roman"/>
                <a:cs typeface="Times New Roman"/>
              </a:rPr>
              <a:t>efficient.</a:t>
            </a:r>
            <a:endParaRPr sz="2000">
              <a:latin typeface="Times New Roman"/>
              <a:cs typeface="Times New Roman"/>
            </a:endParaRPr>
          </a:p>
          <a:p>
            <a:pPr marL="316865" marR="316865" indent="-304800">
              <a:lnSpc>
                <a:spcPct val="100000"/>
              </a:lnSpc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dirty="0" sz="2000" spc="-5">
                <a:latin typeface="Times New Roman"/>
                <a:cs typeface="Times New Roman"/>
              </a:rPr>
              <a:t>Given that the </a:t>
            </a:r>
            <a:r>
              <a:rPr dirty="0" sz="2000">
                <a:latin typeface="Times New Roman"/>
                <a:cs typeface="Times New Roman"/>
              </a:rPr>
              <a:t>ICBHI </a:t>
            </a:r>
            <a:r>
              <a:rPr dirty="0" sz="2000" spc="-5">
                <a:latin typeface="Times New Roman"/>
                <a:cs typeface="Times New Roman"/>
              </a:rPr>
              <a:t>Respiratory Sounds Database is the </a:t>
            </a:r>
            <a:r>
              <a:rPr dirty="0" sz="2000">
                <a:latin typeface="Times New Roman"/>
                <a:cs typeface="Times New Roman"/>
              </a:rPr>
              <a:t>only known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 database of </a:t>
            </a:r>
            <a:r>
              <a:rPr dirty="0" sz="2000" spc="-5">
                <a:latin typeface="Times New Roman"/>
                <a:cs typeface="Times New Roman"/>
              </a:rPr>
              <a:t>labeled</a:t>
            </a:r>
            <a:r>
              <a:rPr dirty="0" sz="2000">
                <a:latin typeface="Times New Roman"/>
                <a:cs typeface="Times New Roman"/>
              </a:rPr>
              <a:t> respiratory </a:t>
            </a:r>
            <a:r>
              <a:rPr dirty="0" sz="2000" spc="-5">
                <a:latin typeface="Times New Roman"/>
                <a:cs typeface="Times New Roman"/>
              </a:rPr>
              <a:t>sounds, and is </a:t>
            </a:r>
            <a:r>
              <a:rPr dirty="0" sz="2000">
                <a:latin typeface="Times New Roman"/>
                <a:cs typeface="Times New Roman"/>
              </a:rPr>
              <a:t>relatively </a:t>
            </a:r>
            <a:r>
              <a:rPr dirty="0" sz="2000" spc="-5">
                <a:latin typeface="Times New Roman"/>
                <a:cs typeface="Times New Roman"/>
              </a:rPr>
              <a:t>small,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our proposed </a:t>
            </a:r>
            <a:r>
              <a:rPr dirty="0" sz="2000" spc="-5">
                <a:latin typeface="Times New Roman"/>
                <a:cs typeface="Times New Roman"/>
              </a:rPr>
              <a:t>approach </a:t>
            </a:r>
            <a:r>
              <a:rPr dirty="0" sz="2000" spc="-10">
                <a:latin typeface="Times New Roman"/>
                <a:cs typeface="Times New Roman"/>
              </a:rPr>
              <a:t>offers </a:t>
            </a:r>
            <a:r>
              <a:rPr dirty="0" sz="2000" spc="-5">
                <a:latin typeface="Times New Roman"/>
                <a:cs typeface="Times New Roman"/>
              </a:rPr>
              <a:t>added </a:t>
            </a:r>
            <a:r>
              <a:rPr dirty="0" sz="2000">
                <a:latin typeface="Times New Roman"/>
                <a:cs typeface="Times New Roman"/>
              </a:rPr>
              <a:t>benefit by performing </a:t>
            </a:r>
            <a:r>
              <a:rPr dirty="0" sz="2000" spc="-5">
                <a:latin typeface="Times New Roman"/>
                <a:cs typeface="Times New Roman"/>
              </a:rPr>
              <a:t>extremely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well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 </a:t>
            </a:r>
            <a:r>
              <a:rPr dirty="0" sz="2000">
                <a:latin typeface="Times New Roman"/>
                <a:cs typeface="Times New Roman"/>
              </a:rPr>
              <a:t>very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few </a:t>
            </a:r>
            <a:r>
              <a:rPr dirty="0" sz="2000" spc="-5">
                <a:latin typeface="Times New Roman"/>
                <a:cs typeface="Times New Roman"/>
              </a:rPr>
              <a:t>labeled training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examples.</a:t>
            </a:r>
            <a:endParaRPr sz="2000">
              <a:latin typeface="Times New Roman"/>
              <a:cs typeface="Times New Roman"/>
            </a:endParaRPr>
          </a:p>
          <a:p>
            <a:pPr marL="316865" marR="213360" indent="-304800">
              <a:lnSpc>
                <a:spcPct val="100000"/>
              </a:lnSpc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proposed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approach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demonstrates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how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supervised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respiratory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rate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estimation system can </a:t>
            </a:r>
            <a:r>
              <a:rPr dirty="0" sz="2000">
                <a:latin typeface="Times New Roman"/>
                <a:cs typeface="Times New Roman"/>
              </a:rPr>
              <a:t>be built </a:t>
            </a:r>
            <a:r>
              <a:rPr dirty="0" sz="2000" spc="-5">
                <a:latin typeface="Times New Roman"/>
                <a:cs typeface="Times New Roman"/>
              </a:rPr>
              <a:t>within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low-data setting. Hence,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Development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this software can lead to an </a:t>
            </a:r>
            <a:r>
              <a:rPr dirty="0" sz="2000" spc="-30">
                <a:latin typeface="Times New Roman"/>
                <a:cs typeface="Times New Roman"/>
              </a:rPr>
              <a:t>easy, </a:t>
            </a:r>
            <a:r>
              <a:rPr dirty="0" sz="2000" spc="-5">
                <a:latin typeface="Times New Roman"/>
                <a:cs typeface="Times New Roman"/>
              </a:rPr>
              <a:t>accurate and </a:t>
            </a:r>
            <a:r>
              <a:rPr dirty="0" sz="2000">
                <a:latin typeface="Times New Roman"/>
                <a:cs typeface="Times New Roman"/>
              </a:rPr>
              <a:t>highly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efficient estimation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Respiratory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rates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human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beings.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27704" y="2647493"/>
            <a:ext cx="488315" cy="558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180"/>
              </a:lnSpc>
            </a:pPr>
            <a:r>
              <a:rPr dirty="0" sz="4400" spc="-5">
                <a:latin typeface="Calibri"/>
                <a:cs typeface="Calibri"/>
              </a:rPr>
              <a:t>cv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7425" y="157274"/>
            <a:ext cx="264858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SCREENSHOT</a:t>
            </a:r>
            <a:r>
              <a:rPr dirty="0" spc="-130"/>
              <a:t> </a:t>
            </a:r>
            <a:r>
              <a:rPr dirty="0" sz="2600"/>
              <a:t>:</a:t>
            </a:r>
            <a:endParaRPr sz="26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779600"/>
            <a:ext cx="7212475" cy="2481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1600" y="3429000"/>
            <a:ext cx="7212475" cy="240884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-5"/>
              <a:t>Department</a:t>
            </a:r>
            <a:r>
              <a:rPr dirty="0" spc="-10"/>
              <a:t> </a:t>
            </a:r>
            <a:r>
              <a:rPr dirty="0" spc="-5"/>
              <a:t>of</a:t>
            </a:r>
            <a:r>
              <a:rPr dirty="0" spc="-10"/>
              <a:t> Computer </a:t>
            </a:r>
            <a:r>
              <a:rPr dirty="0" spc="-5"/>
              <a:t>Science</a:t>
            </a:r>
            <a:r>
              <a:rPr dirty="0" spc="-10"/>
              <a:t> </a:t>
            </a:r>
            <a:r>
              <a:rPr dirty="0"/>
              <a:t>&amp;</a:t>
            </a:r>
            <a:r>
              <a:rPr dirty="0" spc="-10"/>
              <a:t> </a:t>
            </a:r>
            <a:r>
              <a:rPr dirty="0" spc="-5"/>
              <a:t>Engineering,</a:t>
            </a:r>
            <a:r>
              <a:rPr dirty="0" spc="-10"/>
              <a:t> </a:t>
            </a:r>
            <a:r>
              <a:rPr dirty="0" spc="-5"/>
              <a:t>DSCE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27704" y="2647493"/>
            <a:ext cx="488315" cy="558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180"/>
              </a:lnSpc>
            </a:pPr>
            <a:r>
              <a:rPr dirty="0" sz="4400" spc="-5">
                <a:latin typeface="Calibri"/>
                <a:cs typeface="Calibri"/>
              </a:rPr>
              <a:t>cv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574" y="154425"/>
            <a:ext cx="573278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PROJEC</a:t>
            </a:r>
            <a:r>
              <a:rPr dirty="0"/>
              <a:t>T</a:t>
            </a:r>
            <a:r>
              <a:rPr dirty="0" spc="-55"/>
              <a:t> </a:t>
            </a:r>
            <a:r>
              <a:rPr dirty="0" spc="-5"/>
              <a:t>MANAGEMEN</a:t>
            </a:r>
            <a:r>
              <a:rPr dirty="0"/>
              <a:t>T</a:t>
            </a:r>
            <a:r>
              <a:rPr dirty="0" spc="-105"/>
              <a:t> </a:t>
            </a:r>
            <a:r>
              <a:rPr dirty="0" spc="-55"/>
              <a:t>T</a:t>
            </a:r>
            <a:r>
              <a:rPr dirty="0" spc="-5"/>
              <a:t>OO</a:t>
            </a:r>
            <a:r>
              <a:rPr dirty="0"/>
              <a:t>L</a:t>
            </a:r>
            <a:r>
              <a:rPr dirty="0" spc="-160"/>
              <a:t> </a:t>
            </a:r>
            <a:r>
              <a:rPr dirty="0"/>
              <a:t>: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3346300"/>
            <a:ext cx="7551047" cy="26885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1600" y="634150"/>
            <a:ext cx="7551047" cy="259532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-5"/>
              <a:t>Department</a:t>
            </a:r>
            <a:r>
              <a:rPr dirty="0" spc="-10"/>
              <a:t> </a:t>
            </a:r>
            <a:r>
              <a:rPr dirty="0" spc="-5"/>
              <a:t>of</a:t>
            </a:r>
            <a:r>
              <a:rPr dirty="0" spc="-10"/>
              <a:t> Computer </a:t>
            </a:r>
            <a:r>
              <a:rPr dirty="0" spc="-5"/>
              <a:t>Science</a:t>
            </a:r>
            <a:r>
              <a:rPr dirty="0" spc="-10"/>
              <a:t> </a:t>
            </a:r>
            <a:r>
              <a:rPr dirty="0"/>
              <a:t>&amp;</a:t>
            </a:r>
            <a:r>
              <a:rPr dirty="0" spc="-10"/>
              <a:t> </a:t>
            </a:r>
            <a:r>
              <a:rPr dirty="0" spc="-5"/>
              <a:t>Engineering,</a:t>
            </a:r>
            <a:r>
              <a:rPr dirty="0" spc="-10"/>
              <a:t> </a:t>
            </a:r>
            <a:r>
              <a:rPr dirty="0" spc="-5"/>
              <a:t>DSCE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27704" y="2647493"/>
            <a:ext cx="488315" cy="558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180"/>
              </a:lnSpc>
            </a:pPr>
            <a:r>
              <a:rPr dirty="0" sz="4400" spc="-5">
                <a:latin typeface="Calibri"/>
                <a:cs typeface="Calibri"/>
              </a:rPr>
              <a:t>cv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7915" y="0"/>
            <a:ext cx="5274310" cy="421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"/>
              <a:t>Co-Guide</a:t>
            </a:r>
            <a:r>
              <a:rPr dirty="0" sz="2600" spc="10"/>
              <a:t> </a:t>
            </a:r>
            <a:r>
              <a:rPr dirty="0" sz="2600" spc="-10"/>
              <a:t>Suggestions/Improvements</a:t>
            </a:r>
            <a:endParaRPr sz="2600"/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-5"/>
              <a:t>Department</a:t>
            </a:r>
            <a:r>
              <a:rPr dirty="0" spc="-10"/>
              <a:t> </a:t>
            </a:r>
            <a:r>
              <a:rPr dirty="0" spc="-5"/>
              <a:t>of</a:t>
            </a:r>
            <a:r>
              <a:rPr dirty="0" spc="-10"/>
              <a:t> Computer </a:t>
            </a:r>
            <a:r>
              <a:rPr dirty="0" spc="-5"/>
              <a:t>Science</a:t>
            </a:r>
            <a:r>
              <a:rPr dirty="0" spc="-10"/>
              <a:t> </a:t>
            </a:r>
            <a:r>
              <a:rPr dirty="0"/>
              <a:t>&amp;</a:t>
            </a:r>
            <a:r>
              <a:rPr dirty="0" spc="-10"/>
              <a:t> </a:t>
            </a:r>
            <a:r>
              <a:rPr dirty="0" spc="-5"/>
              <a:t>Engineering,</a:t>
            </a:r>
            <a:r>
              <a:rPr dirty="0" spc="-10"/>
              <a:t> </a:t>
            </a:r>
            <a:r>
              <a:rPr dirty="0" spc="-5"/>
              <a:t>DSCE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1275" y="492364"/>
            <a:ext cx="7480300" cy="551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January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12th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2023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Phase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1</a:t>
            </a:r>
            <a:r>
              <a:rPr dirty="0" sz="2000" spc="-10" b="1">
                <a:latin typeface="Times New Roman"/>
                <a:cs typeface="Times New Roman"/>
              </a:rPr>
              <a:t> review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1)</a:t>
            </a:r>
            <a:endParaRPr sz="2000">
              <a:latin typeface="Times New Roman"/>
              <a:cs typeface="Times New Roman"/>
            </a:endParaRPr>
          </a:p>
          <a:p>
            <a:pPr marL="469900" marR="10160" indent="-38227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2000" spc="-5">
                <a:latin typeface="Times New Roman"/>
                <a:cs typeface="Times New Roman"/>
              </a:rPr>
              <a:t>Asked </a:t>
            </a:r>
            <a:r>
              <a:rPr dirty="0" sz="2000">
                <a:latin typeface="Times New Roman"/>
                <a:cs typeface="Times New Roman"/>
              </a:rPr>
              <a:t>us </a:t>
            </a:r>
            <a:r>
              <a:rPr dirty="0" sz="2000" spc="-5">
                <a:latin typeface="Times New Roman"/>
                <a:cs typeface="Times New Roman"/>
              </a:rPr>
              <a:t>to set </a:t>
            </a:r>
            <a:r>
              <a:rPr dirty="0" sz="2000">
                <a:latin typeface="Times New Roman"/>
                <a:cs typeface="Times New Roman"/>
              </a:rPr>
              <a:t>up a </a:t>
            </a:r>
            <a:r>
              <a:rPr dirty="0" sz="2000" spc="-5">
                <a:latin typeface="Times New Roman"/>
                <a:cs typeface="Times New Roman"/>
              </a:rPr>
              <a:t>criteria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5">
                <a:latin typeface="Times New Roman"/>
                <a:cs typeface="Times New Roman"/>
              </a:rPr>
              <a:t>evaluating </a:t>
            </a:r>
            <a:r>
              <a:rPr dirty="0" sz="2000">
                <a:latin typeface="Times New Roman"/>
                <a:cs typeface="Times New Roman"/>
              </a:rPr>
              <a:t>respiratory rate </a:t>
            </a:r>
            <a:r>
              <a:rPr dirty="0" sz="2000" spc="-5">
                <a:latin typeface="Times New Roman"/>
                <a:cs typeface="Times New Roman"/>
              </a:rPr>
              <a:t>so that we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 </a:t>
            </a:r>
            <a:r>
              <a:rPr dirty="0" sz="2000">
                <a:latin typeface="Times New Roman"/>
                <a:cs typeface="Times New Roman"/>
              </a:rPr>
              <a:t>have </a:t>
            </a:r>
            <a:r>
              <a:rPr dirty="0" sz="2000" spc="-5">
                <a:latin typeface="Times New Roman"/>
                <a:cs typeface="Times New Roman"/>
              </a:rPr>
              <a:t>cross </a:t>
            </a:r>
            <a:r>
              <a:rPr dirty="0" sz="2000">
                <a:latin typeface="Times New Roman"/>
                <a:cs typeface="Times New Roman"/>
              </a:rPr>
              <a:t>over between </a:t>
            </a:r>
            <a:r>
              <a:rPr dirty="0" sz="2000" spc="-5">
                <a:latin typeface="Times New Roman"/>
                <a:cs typeface="Times New Roman"/>
              </a:rPr>
              <a:t>different methods and select the </a:t>
            </a:r>
            <a:r>
              <a:rPr dirty="0" sz="2000">
                <a:latin typeface="Times New Roman"/>
                <a:cs typeface="Times New Roman"/>
              </a:rPr>
              <a:t>best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January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27th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2023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Phase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1</a:t>
            </a:r>
            <a:r>
              <a:rPr dirty="0" sz="2000" spc="-10" b="1">
                <a:latin typeface="Times New Roman"/>
                <a:cs typeface="Times New Roman"/>
              </a:rPr>
              <a:t> review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2)</a:t>
            </a:r>
            <a:endParaRPr sz="2000">
              <a:latin typeface="Times New Roman"/>
              <a:cs typeface="Times New Roman"/>
            </a:endParaRPr>
          </a:p>
          <a:p>
            <a:pPr marL="469900" marR="591820" indent="-38227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In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next </a:t>
            </a:r>
            <a:r>
              <a:rPr dirty="0" sz="2000" spc="-5">
                <a:latin typeface="Times New Roman"/>
                <a:cs typeface="Times New Roman"/>
              </a:rPr>
              <a:t>meeting, we created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table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comparision </a:t>
            </a:r>
            <a:r>
              <a:rPr dirty="0" sz="2000">
                <a:latin typeface="Times New Roman"/>
                <a:cs typeface="Times New Roman"/>
              </a:rPr>
              <a:t>between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 methods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co-guide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praised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 for</a:t>
            </a:r>
            <a:r>
              <a:rPr dirty="0" sz="2000" spc="-5">
                <a:latin typeface="Times New Roman"/>
                <a:cs typeface="Times New Roman"/>
              </a:rPr>
              <a:t> 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same</a:t>
            </a:r>
            <a:endParaRPr sz="2000">
              <a:latin typeface="Times New Roman"/>
              <a:cs typeface="Times New Roman"/>
            </a:endParaRPr>
          </a:p>
          <a:p>
            <a:pPr marL="469900" marR="5080" indent="-382270">
              <a:lnSpc>
                <a:spcPct val="100000"/>
              </a:lnSpc>
              <a:buFont typeface="Arial MT"/>
              <a:buChar char="●"/>
              <a:tabLst>
                <a:tab pos="532765" algn="l"/>
                <a:tab pos="533400" algn="l"/>
              </a:tabLst>
            </a:pPr>
            <a:r>
              <a:rPr dirty="0"/>
              <a:t>	</a:t>
            </a:r>
            <a:r>
              <a:rPr dirty="0" sz="2000" spc="-5">
                <a:latin typeface="Times New Roman"/>
                <a:cs typeface="Times New Roman"/>
              </a:rPr>
              <a:t>Literature Survey </a:t>
            </a:r>
            <a:r>
              <a:rPr dirty="0" sz="2000">
                <a:latin typeface="Times New Roman"/>
                <a:cs typeface="Times New Roman"/>
              </a:rPr>
              <a:t>review </a:t>
            </a:r>
            <a:r>
              <a:rPr dirty="0" sz="2000" spc="-5">
                <a:latin typeface="Times New Roman"/>
                <a:cs typeface="Times New Roman"/>
              </a:rPr>
              <a:t>with the co-guide where we explained the </a:t>
            </a:r>
            <a:r>
              <a:rPr dirty="0" sz="2000">
                <a:latin typeface="Times New Roman"/>
                <a:cs typeface="Times New Roman"/>
              </a:rPr>
              <a:t> related papers </a:t>
            </a:r>
            <a:r>
              <a:rPr dirty="0" sz="2000" spc="-5">
                <a:latin typeface="Times New Roman"/>
                <a:cs typeface="Times New Roman"/>
              </a:rPr>
              <a:t>and showed the methodologies in those </a:t>
            </a:r>
            <a:r>
              <a:rPr dirty="0" sz="2000">
                <a:latin typeface="Times New Roman"/>
                <a:cs typeface="Times New Roman"/>
              </a:rPr>
              <a:t>papers </a:t>
            </a:r>
            <a:r>
              <a:rPr dirty="0" sz="2000" spc="-5">
                <a:latin typeface="Times New Roman"/>
                <a:cs typeface="Times New Roman"/>
              </a:rPr>
              <a:t>and 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possibilities of us using </a:t>
            </a:r>
            <a:r>
              <a:rPr dirty="0" sz="2000" spc="-5">
                <a:latin typeface="Times New Roman"/>
                <a:cs typeface="Times New Roman"/>
              </a:rPr>
              <a:t>those methodologies in </a:t>
            </a:r>
            <a:r>
              <a:rPr dirty="0" sz="2000">
                <a:latin typeface="Times New Roman"/>
                <a:cs typeface="Times New Roman"/>
              </a:rPr>
              <a:t>our project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implementation.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April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10th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2023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Phase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2</a:t>
            </a:r>
            <a:r>
              <a:rPr dirty="0" sz="2000" spc="-10" b="1">
                <a:latin typeface="Times New Roman"/>
                <a:cs typeface="Times New Roman"/>
              </a:rPr>
              <a:t> review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1)</a:t>
            </a:r>
            <a:endParaRPr sz="2000">
              <a:latin typeface="Times New Roman"/>
              <a:cs typeface="Times New Roman"/>
            </a:endParaRPr>
          </a:p>
          <a:p>
            <a:pPr marL="469900" indent="-38227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phase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review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1.</a:t>
            </a:r>
            <a:endParaRPr sz="2000">
              <a:latin typeface="Times New Roman"/>
              <a:cs typeface="Times New Roman"/>
            </a:endParaRPr>
          </a:p>
          <a:p>
            <a:pPr marL="457200" marR="229870" indent="-508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The co-guide suggested that we can take the averages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before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after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graphs</a:t>
            </a:r>
            <a:r>
              <a:rPr dirty="0" sz="2000" spc="-5">
                <a:latin typeface="Times New Roman"/>
                <a:cs typeface="Times New Roman"/>
              </a:rPr>
              <a:t> so 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difference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accuracy can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seen.</a:t>
            </a:r>
            <a:endParaRPr sz="2000">
              <a:latin typeface="Times New Roman"/>
              <a:cs typeface="Times New Roman"/>
            </a:endParaRPr>
          </a:p>
          <a:p>
            <a:pPr marL="469900" marR="275590" indent="-38227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2000" spc="-5">
                <a:latin typeface="Times New Roman"/>
                <a:cs typeface="Times New Roman"/>
              </a:rPr>
              <a:t>Also, the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co-guide suggested, if </a:t>
            </a:r>
            <a:r>
              <a:rPr dirty="0" sz="2000">
                <a:latin typeface="Times New Roman"/>
                <a:cs typeface="Times New Roman"/>
              </a:rPr>
              <a:t>possible </a:t>
            </a:r>
            <a:r>
              <a:rPr dirty="0" sz="2000" spc="-5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divide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dataset </a:t>
            </a:r>
            <a:r>
              <a:rPr dirty="0" sz="2000" spc="-5">
                <a:latin typeface="Times New Roman"/>
                <a:cs typeface="Times New Roman"/>
              </a:rPr>
              <a:t>into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two </a:t>
            </a:r>
            <a:r>
              <a:rPr dirty="0" sz="2000">
                <a:latin typeface="Times New Roman"/>
                <a:cs typeface="Times New Roman"/>
              </a:rPr>
              <a:t>halves </a:t>
            </a:r>
            <a:r>
              <a:rPr dirty="0" sz="2000" spc="-5">
                <a:latin typeface="Times New Roman"/>
                <a:cs typeface="Times New Roman"/>
              </a:rPr>
              <a:t>and carry </a:t>
            </a:r>
            <a:r>
              <a:rPr dirty="0" sz="2000">
                <a:latin typeface="Times New Roman"/>
                <a:cs typeface="Times New Roman"/>
              </a:rPr>
              <a:t>out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process </a:t>
            </a:r>
            <a:r>
              <a:rPr dirty="0" sz="2000" spc="-5">
                <a:latin typeface="Times New Roman"/>
                <a:cs typeface="Times New Roman"/>
              </a:rPr>
              <a:t>and check what will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 results.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27704" y="2647493"/>
            <a:ext cx="488315" cy="558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180"/>
              </a:lnSpc>
            </a:pPr>
            <a:r>
              <a:rPr dirty="0" sz="4400" spc="-5">
                <a:latin typeface="Calibri"/>
                <a:cs typeface="Calibri"/>
              </a:rPr>
              <a:t>cv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51483" y="2588885"/>
            <a:ext cx="225171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10">
                <a:latin typeface="Arial"/>
                <a:cs typeface="Arial"/>
              </a:rPr>
              <a:t>Thank</a:t>
            </a:r>
            <a:r>
              <a:rPr dirty="0" sz="3500" spc="-145">
                <a:latin typeface="Arial"/>
                <a:cs typeface="Arial"/>
              </a:rPr>
              <a:t> </a:t>
            </a:r>
            <a:r>
              <a:rPr dirty="0" sz="3500" spc="-95">
                <a:latin typeface="Arial"/>
                <a:cs typeface="Arial"/>
              </a:rPr>
              <a:t>You</a:t>
            </a:r>
            <a:endParaRPr sz="3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-5"/>
              <a:t>Department</a:t>
            </a:r>
            <a:r>
              <a:rPr dirty="0" spc="-10"/>
              <a:t> </a:t>
            </a:r>
            <a:r>
              <a:rPr dirty="0" spc="-5"/>
              <a:t>of</a:t>
            </a:r>
            <a:r>
              <a:rPr dirty="0" spc="-10"/>
              <a:t> Computer </a:t>
            </a:r>
            <a:r>
              <a:rPr dirty="0" spc="-5"/>
              <a:t>Science</a:t>
            </a:r>
            <a:r>
              <a:rPr dirty="0" spc="-10"/>
              <a:t> </a:t>
            </a:r>
            <a:r>
              <a:rPr dirty="0"/>
              <a:t>&amp;</a:t>
            </a:r>
            <a:r>
              <a:rPr dirty="0" spc="-10"/>
              <a:t> </a:t>
            </a:r>
            <a:r>
              <a:rPr dirty="0" spc="-5"/>
              <a:t>Engineering,</a:t>
            </a:r>
            <a:r>
              <a:rPr dirty="0" spc="-10"/>
              <a:t> </a:t>
            </a:r>
            <a:r>
              <a:rPr dirty="0" spc="-5"/>
              <a:t>DSCE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27704" y="628206"/>
            <a:ext cx="488315" cy="558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180"/>
              </a:lnSpc>
            </a:pPr>
            <a:r>
              <a:rPr dirty="0" sz="4400" spc="-5">
                <a:latin typeface="Calibri"/>
                <a:cs typeface="Calibri"/>
              </a:rPr>
              <a:t>cv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8649" y="130056"/>
            <a:ext cx="511238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INDIVIDUA</a:t>
            </a:r>
            <a:r>
              <a:rPr dirty="0"/>
              <a:t>L</a:t>
            </a:r>
            <a:r>
              <a:rPr dirty="0" spc="-155"/>
              <a:t> </a:t>
            </a:r>
            <a:r>
              <a:rPr dirty="0" spc="-5"/>
              <a:t>CONTRIBUTION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-5"/>
              <a:t>Department</a:t>
            </a:r>
            <a:r>
              <a:rPr dirty="0" spc="-10"/>
              <a:t> </a:t>
            </a:r>
            <a:r>
              <a:rPr dirty="0" spc="-5"/>
              <a:t>of</a:t>
            </a:r>
            <a:r>
              <a:rPr dirty="0" spc="-10"/>
              <a:t> Computer </a:t>
            </a:r>
            <a:r>
              <a:rPr dirty="0" spc="-5"/>
              <a:t>Science</a:t>
            </a:r>
            <a:r>
              <a:rPr dirty="0" spc="-10"/>
              <a:t> </a:t>
            </a:r>
            <a:r>
              <a:rPr dirty="0"/>
              <a:t>&amp;</a:t>
            </a:r>
            <a:r>
              <a:rPr dirty="0" spc="-10"/>
              <a:t> </a:t>
            </a:r>
            <a:r>
              <a:rPr dirty="0" spc="-5"/>
              <a:t>Engineering,</a:t>
            </a:r>
            <a:r>
              <a:rPr dirty="0" spc="-10"/>
              <a:t> </a:t>
            </a:r>
            <a:r>
              <a:rPr dirty="0" spc="-5"/>
              <a:t>DSCE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41795" y="796317"/>
          <a:ext cx="6712584" cy="5265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3275"/>
                <a:gridCol w="3349625"/>
              </a:tblGrid>
              <a:tr h="26313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Mahek</a:t>
                      </a:r>
                      <a:r>
                        <a:rPr dirty="0" sz="2000" spc="-7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5" b="1">
                          <a:latin typeface="Times New Roman"/>
                          <a:cs typeface="Times New Roman"/>
                        </a:rPr>
                        <a:t>Tajammul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1DS19CS083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5725" marR="1337310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Literature Survey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dirty="0" sz="16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Implementation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Flask application,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Information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3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Mandhalapu</a:t>
                      </a:r>
                      <a:r>
                        <a:rPr dirty="0" sz="2000" spc="-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Dakshitha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1DS19CS085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85725" marR="1831975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Literature</a:t>
                      </a:r>
                      <a:r>
                        <a:rPr dirty="0" sz="16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Survey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Diary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5725" marR="1343660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dirty="0" sz="16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Implementation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Ml model training,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Website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application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3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2819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Srivathsa</a:t>
                      </a:r>
                      <a:r>
                        <a:rPr dirty="0" sz="20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0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Rao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1DS19CS167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Karthik</a:t>
                      </a:r>
                      <a:r>
                        <a:rPr dirty="0" sz="20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Raju</a:t>
                      </a:r>
                      <a:r>
                        <a:rPr dirty="0" sz="20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1DS20CS409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893083">
                <a:tc>
                  <a:txBody>
                    <a:bodyPr/>
                    <a:lstStyle/>
                    <a:p>
                      <a:pPr marL="85725" marR="133731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Literature Survey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dirty="0" sz="16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Implementation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Pre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processing,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5725" marR="182435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feature</a:t>
                      </a:r>
                      <a:r>
                        <a:rPr dirty="0" sz="16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extraction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ppt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83197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Literature</a:t>
                      </a:r>
                      <a:r>
                        <a:rPr dirty="0" sz="16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Survey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Report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5725" marR="1343660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dirty="0" sz="16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Implementation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Audio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classification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44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27704" y="2647505"/>
            <a:ext cx="488315" cy="558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180"/>
              </a:lnSpc>
            </a:pPr>
            <a:r>
              <a:rPr dirty="0" sz="4400" spc="-5">
                <a:latin typeface="Calibri"/>
                <a:cs typeface="Calibri"/>
              </a:rPr>
              <a:t>cv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12775" y="147301"/>
            <a:ext cx="373126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PROBLEM</a:t>
            </a:r>
            <a:r>
              <a:rPr dirty="0" spc="-114"/>
              <a:t> </a:t>
            </a:r>
            <a:r>
              <a:rPr dirty="0" spc="-65">
                <a:latin typeface="Calibri"/>
                <a:cs typeface="Calibri"/>
              </a:rPr>
              <a:t>STATEMENT: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-5"/>
              <a:t>Department</a:t>
            </a:r>
            <a:r>
              <a:rPr dirty="0" spc="-10"/>
              <a:t> </a:t>
            </a:r>
            <a:r>
              <a:rPr dirty="0" spc="-5"/>
              <a:t>of</a:t>
            </a:r>
            <a:r>
              <a:rPr dirty="0" spc="-10"/>
              <a:t> Computer </a:t>
            </a:r>
            <a:r>
              <a:rPr dirty="0" spc="-5"/>
              <a:t>Science</a:t>
            </a:r>
            <a:r>
              <a:rPr dirty="0" spc="-10"/>
              <a:t> </a:t>
            </a:r>
            <a:r>
              <a:rPr dirty="0"/>
              <a:t>&amp;</a:t>
            </a:r>
            <a:r>
              <a:rPr dirty="0" spc="-10"/>
              <a:t> </a:t>
            </a:r>
            <a:r>
              <a:rPr dirty="0" spc="-5"/>
              <a:t>Engineering,</a:t>
            </a:r>
            <a:r>
              <a:rPr dirty="0" spc="-10"/>
              <a:t> </a:t>
            </a:r>
            <a:r>
              <a:rPr dirty="0" spc="-5"/>
              <a:t>DSCE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28285" y="855465"/>
            <a:ext cx="7465695" cy="459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6865" marR="145415" indent="-3048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dirty="0" sz="2000">
                <a:latin typeface="Times New Roman"/>
                <a:cs typeface="Times New Roman"/>
              </a:rPr>
              <a:t>A variety of practical </a:t>
            </a:r>
            <a:r>
              <a:rPr dirty="0" sz="2000" spc="-5">
                <a:latin typeface="Times New Roman"/>
                <a:cs typeface="Times New Roman"/>
              </a:rPr>
              <a:t>challenges </a:t>
            </a:r>
            <a:r>
              <a:rPr dirty="0" sz="2000">
                <a:latin typeface="Times New Roman"/>
                <a:cs typeface="Times New Roman"/>
              </a:rPr>
              <a:t>for respiratory rate </a:t>
            </a:r>
            <a:r>
              <a:rPr dirty="0" sz="2000" spc="-5">
                <a:latin typeface="Times New Roman"/>
                <a:cs typeface="Times New Roman"/>
              </a:rPr>
              <a:t>estimation are </a:t>
            </a:r>
            <a:r>
              <a:rPr dirty="0" sz="2000">
                <a:latin typeface="Times New Roman"/>
                <a:cs typeface="Times New Roman"/>
              </a:rPr>
              <a:t> raised </a:t>
            </a:r>
            <a:r>
              <a:rPr dirty="0" sz="2000" spc="-5">
                <a:latin typeface="Times New Roman"/>
                <a:cs typeface="Times New Roman"/>
              </a:rPr>
              <a:t>in the setting </a:t>
            </a:r>
            <a:r>
              <a:rPr dirty="0" sz="2000">
                <a:latin typeface="Times New Roman"/>
                <a:cs typeface="Times New Roman"/>
              </a:rPr>
              <a:t>of a </a:t>
            </a:r>
            <a:r>
              <a:rPr dirty="0" sz="2000" spc="-5">
                <a:latin typeface="Times New Roman"/>
                <a:cs typeface="Times New Roman"/>
              </a:rPr>
              <a:t>telemedicine </a:t>
            </a:r>
            <a:r>
              <a:rPr dirty="0" sz="2000">
                <a:latin typeface="Times New Roman"/>
                <a:cs typeface="Times New Roman"/>
              </a:rPr>
              <a:t>visit due </a:t>
            </a:r>
            <a:r>
              <a:rPr dirty="0" sz="2000" spc="-5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poor </a:t>
            </a:r>
            <a:r>
              <a:rPr dirty="0" sz="2000" spc="-5">
                <a:latin typeface="Times New Roman"/>
                <a:cs typeface="Times New Roman"/>
              </a:rPr>
              <a:t>lighting, low </a:t>
            </a:r>
            <a:r>
              <a:rPr dirty="0" sz="2000">
                <a:latin typeface="Times New Roman"/>
                <a:cs typeface="Times New Roman"/>
              </a:rPr>
              <a:t> video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quality,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 camera angle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which may </a:t>
            </a:r>
            <a:r>
              <a:rPr dirty="0" sz="2000">
                <a:latin typeface="Times New Roman"/>
                <a:cs typeface="Times New Roman"/>
              </a:rPr>
              <a:t>hinder a</a:t>
            </a:r>
            <a:r>
              <a:rPr dirty="0" sz="2000" spc="-5">
                <a:latin typeface="Times New Roman"/>
                <a:cs typeface="Times New Roman"/>
              </a:rPr>
              <a:t> practitioner’s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ability to manually assess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15">
                <a:latin typeface="Times New Roman"/>
                <a:cs typeface="Times New Roman"/>
              </a:rPr>
              <a:t>patient’s </a:t>
            </a:r>
            <a:r>
              <a:rPr dirty="0" sz="2000">
                <a:latin typeface="Times New Roman"/>
                <a:cs typeface="Times New Roman"/>
              </a:rPr>
              <a:t>respiratory rate </a:t>
            </a:r>
            <a:r>
              <a:rPr dirty="0" sz="2000" spc="-5">
                <a:latin typeface="Times New Roman"/>
                <a:cs typeface="Times New Roman"/>
              </a:rPr>
              <a:t>and increase 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potential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 human </a:t>
            </a:r>
            <a:r>
              <a:rPr dirty="0" sz="2000" spc="-25">
                <a:latin typeface="Times New Roman"/>
                <a:cs typeface="Times New Roman"/>
              </a:rPr>
              <a:t>error.</a:t>
            </a:r>
            <a:endParaRPr sz="2000">
              <a:latin typeface="Times New Roman"/>
              <a:cs typeface="Times New Roman"/>
            </a:endParaRPr>
          </a:p>
          <a:p>
            <a:pPr marL="316865" marR="5080" indent="-304800">
              <a:lnSpc>
                <a:spcPct val="100000"/>
              </a:lnSpc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gold </a:t>
            </a:r>
            <a:r>
              <a:rPr dirty="0" sz="2000" spc="-5">
                <a:latin typeface="Times New Roman"/>
                <a:cs typeface="Times New Roman"/>
              </a:rPr>
              <a:t>standard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5">
                <a:latin typeface="Times New Roman"/>
                <a:cs typeface="Times New Roman"/>
              </a:rPr>
              <a:t>measuring </a:t>
            </a:r>
            <a:r>
              <a:rPr dirty="0" sz="2000">
                <a:latin typeface="Times New Roman"/>
                <a:cs typeface="Times New Roman"/>
              </a:rPr>
              <a:t>respiratory rate </a:t>
            </a:r>
            <a:r>
              <a:rPr dirty="0" sz="2000" spc="-5">
                <a:latin typeface="Times New Roman"/>
                <a:cs typeface="Times New Roman"/>
              </a:rPr>
              <a:t>is to count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15">
                <a:latin typeface="Times New Roman"/>
                <a:cs typeface="Times New Roman"/>
              </a:rPr>
              <a:t>patient’s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breaths over a 60 </a:t>
            </a:r>
            <a:r>
              <a:rPr dirty="0" sz="2000" spc="-5">
                <a:latin typeface="Times New Roman"/>
                <a:cs typeface="Times New Roman"/>
              </a:rPr>
              <a:t>second interval. </a:t>
            </a:r>
            <a:r>
              <a:rPr dirty="0" sz="2000">
                <a:latin typeface="Times New Roman"/>
                <a:cs typeface="Times New Roman"/>
              </a:rPr>
              <a:t>In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busy </a:t>
            </a:r>
            <a:r>
              <a:rPr dirty="0" sz="2000" spc="-5">
                <a:latin typeface="Times New Roman"/>
                <a:cs typeface="Times New Roman"/>
              </a:rPr>
              <a:t>clinic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-5">
                <a:latin typeface="Times New Roman"/>
                <a:cs typeface="Times New Roman"/>
              </a:rPr>
              <a:t>triage setting,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this approach is inefficient and </a:t>
            </a:r>
            <a:r>
              <a:rPr dirty="0" sz="2000">
                <a:latin typeface="Times New Roman"/>
                <a:cs typeface="Times New Roman"/>
              </a:rPr>
              <a:t>often </a:t>
            </a:r>
            <a:r>
              <a:rPr dirty="0" sz="2000" spc="-5">
                <a:latin typeface="Times New Roman"/>
                <a:cs typeface="Times New Roman"/>
              </a:rPr>
              <a:t>abbreviated </a:t>
            </a:r>
            <a:r>
              <a:rPr dirty="0" sz="2000">
                <a:latin typeface="Times New Roman"/>
                <a:cs typeface="Times New Roman"/>
              </a:rPr>
              <a:t>by observing breaths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 </a:t>
            </a:r>
            <a:r>
              <a:rPr dirty="0" sz="2000" spc="-5">
                <a:latin typeface="Times New Roman"/>
                <a:cs typeface="Times New Roman"/>
              </a:rPr>
              <a:t>shorter time intervals </a:t>
            </a:r>
            <a:r>
              <a:rPr dirty="0" sz="2000">
                <a:latin typeface="Times New Roman"/>
                <a:cs typeface="Times New Roman"/>
              </a:rPr>
              <a:t>(e.g., 10 </a:t>
            </a:r>
            <a:r>
              <a:rPr dirty="0" sz="2000" spc="-5">
                <a:latin typeface="Times New Roman"/>
                <a:cs typeface="Times New Roman"/>
              </a:rPr>
              <a:t>seconds) which can lead to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inaccurat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5">
                <a:latin typeface="Times New Roman"/>
                <a:cs typeface="Times New Roman"/>
              </a:rPr>
              <a:t> estimates</a:t>
            </a:r>
            <a:r>
              <a:rPr dirty="0" sz="2000">
                <a:latin typeface="Times New Roman"/>
                <a:cs typeface="Times New Roman"/>
              </a:rPr>
              <a:t>.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Additionall</a:t>
            </a:r>
            <a:r>
              <a:rPr dirty="0" sz="2000" spc="-130">
                <a:latin typeface="Times New Roman"/>
                <a:cs typeface="Times New Roman"/>
              </a:rPr>
              <a:t>y</a:t>
            </a:r>
            <a:r>
              <a:rPr dirty="0" sz="2000">
                <a:latin typeface="Times New Roman"/>
                <a:cs typeface="Times New Roman"/>
              </a:rPr>
              <a:t>, </a:t>
            </a:r>
            <a:r>
              <a:rPr dirty="0" sz="2000" spc="-5">
                <a:latin typeface="Times New Roman"/>
                <a:cs typeface="Times New Roman"/>
              </a:rPr>
              <a:t>awarenes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one </a:t>
            </a:r>
            <a:r>
              <a:rPr dirty="0" sz="2000" spc="-5">
                <a:latin typeface="Times New Roman"/>
                <a:cs typeface="Times New Roman"/>
              </a:rPr>
              <a:t>measurin</a:t>
            </a:r>
            <a:r>
              <a:rPr dirty="0" sz="2000">
                <a:latin typeface="Times New Roman"/>
                <a:cs typeface="Times New Roman"/>
              </a:rPr>
              <a:t>g</a:t>
            </a:r>
            <a:r>
              <a:rPr dirty="0" sz="2000" spc="-5">
                <a:latin typeface="Times New Roman"/>
                <a:cs typeface="Times New Roman"/>
              </a:rPr>
              <a:t> their  </a:t>
            </a:r>
            <a:r>
              <a:rPr dirty="0" sz="2000">
                <a:latin typeface="Times New Roman"/>
                <a:cs typeface="Times New Roman"/>
              </a:rPr>
              <a:t>own respiratory rate has been </a:t>
            </a:r>
            <a:r>
              <a:rPr dirty="0" sz="2000" spc="-5">
                <a:latin typeface="Times New Roman"/>
                <a:cs typeface="Times New Roman"/>
              </a:rPr>
              <a:t>shown to change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15">
                <a:latin typeface="Times New Roman"/>
                <a:cs typeface="Times New Roman"/>
              </a:rPr>
              <a:t>patient’s </a:t>
            </a:r>
            <a:r>
              <a:rPr dirty="0" sz="2000">
                <a:latin typeface="Times New Roman"/>
                <a:cs typeface="Times New Roman"/>
              </a:rPr>
              <a:t>respiratory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rate.</a:t>
            </a:r>
            <a:endParaRPr sz="2000">
              <a:latin typeface="Times New Roman"/>
              <a:cs typeface="Times New Roman"/>
            </a:endParaRPr>
          </a:p>
          <a:p>
            <a:pPr marL="316865" marR="235585" indent="-304800">
              <a:lnSpc>
                <a:spcPct val="100000"/>
              </a:lnSpc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dirty="0" sz="2000" spc="-5">
                <a:latin typeface="Times New Roman"/>
                <a:cs typeface="Times New Roman"/>
              </a:rPr>
              <a:t>Therefore, there is an </a:t>
            </a:r>
            <a:r>
              <a:rPr dirty="0" sz="2000" spc="-10">
                <a:latin typeface="Times New Roman"/>
                <a:cs typeface="Times New Roman"/>
              </a:rPr>
              <a:t>urgent </a:t>
            </a:r>
            <a:r>
              <a:rPr dirty="0" sz="2000">
                <a:latin typeface="Times New Roman"/>
                <a:cs typeface="Times New Roman"/>
              </a:rPr>
              <a:t>need for a robust, </a:t>
            </a:r>
            <a:r>
              <a:rPr dirty="0" sz="2000" spc="-5">
                <a:latin typeface="Times New Roman"/>
                <a:cs typeface="Times New Roman"/>
              </a:rPr>
              <a:t>low cost method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estimating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respiratory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5">
                <a:latin typeface="Times New Roman"/>
                <a:cs typeface="Times New Roman"/>
              </a:rPr>
              <a:t> 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healthcare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busy</a:t>
            </a:r>
            <a:r>
              <a:rPr dirty="0" sz="2000" spc="-5">
                <a:latin typeface="Times New Roman"/>
                <a:cs typeface="Times New Roman"/>
              </a:rPr>
              <a:t> 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remote</a:t>
            </a:r>
            <a:r>
              <a:rPr dirty="0" sz="2000" spc="-5">
                <a:latin typeface="Times New Roman"/>
                <a:cs typeface="Times New Roman"/>
              </a:rPr>
              <a:t> telemedicine settings.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27704" y="2647493"/>
            <a:ext cx="488315" cy="558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180"/>
              </a:lnSpc>
            </a:pPr>
            <a:r>
              <a:rPr dirty="0" sz="4400" spc="-5">
                <a:latin typeface="Calibri"/>
                <a:cs typeface="Calibri"/>
              </a:rPr>
              <a:t>cv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91324" y="58801"/>
            <a:ext cx="307657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INTRODUCTION</a:t>
            </a:r>
            <a:r>
              <a:rPr dirty="0" spc="-85"/>
              <a:t> </a:t>
            </a:r>
            <a:r>
              <a:rPr dirty="0"/>
              <a:t>: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-5"/>
              <a:t>Department</a:t>
            </a:r>
            <a:r>
              <a:rPr dirty="0" spc="-10"/>
              <a:t> </a:t>
            </a:r>
            <a:r>
              <a:rPr dirty="0" spc="-5"/>
              <a:t>of</a:t>
            </a:r>
            <a:r>
              <a:rPr dirty="0" spc="-10"/>
              <a:t> Computer </a:t>
            </a:r>
            <a:r>
              <a:rPr dirty="0" spc="-5"/>
              <a:t>Science</a:t>
            </a:r>
            <a:r>
              <a:rPr dirty="0" spc="-10"/>
              <a:t> </a:t>
            </a:r>
            <a:r>
              <a:rPr dirty="0"/>
              <a:t>&amp;</a:t>
            </a:r>
            <a:r>
              <a:rPr dirty="0" spc="-10"/>
              <a:t> </a:t>
            </a:r>
            <a:r>
              <a:rPr dirty="0" spc="-5"/>
              <a:t>Engineering,</a:t>
            </a:r>
            <a:r>
              <a:rPr dirty="0" spc="-10"/>
              <a:t> </a:t>
            </a:r>
            <a:r>
              <a:rPr dirty="0" spc="-5"/>
              <a:t>DSCE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9082" y="776054"/>
            <a:ext cx="7637780" cy="429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16865" marR="13335" indent="-3048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17500" algn="l"/>
              </a:tabLst>
            </a:pPr>
            <a:r>
              <a:rPr dirty="0" sz="2000" spc="-5">
                <a:latin typeface="Times New Roman"/>
                <a:cs typeface="Times New Roman"/>
              </a:rPr>
              <a:t>The COVID-19 </a:t>
            </a:r>
            <a:r>
              <a:rPr dirty="0" sz="2000">
                <a:latin typeface="Times New Roman"/>
                <a:cs typeface="Times New Roman"/>
              </a:rPr>
              <a:t>pandemic has </a:t>
            </a:r>
            <a:r>
              <a:rPr dirty="0" sz="2000" spc="-5">
                <a:latin typeface="Times New Roman"/>
                <a:cs typeface="Times New Roman"/>
              </a:rPr>
              <a:t>established the </a:t>
            </a:r>
            <a:r>
              <a:rPr dirty="0" sz="2000">
                <a:latin typeface="Times New Roman"/>
                <a:cs typeface="Times New Roman"/>
              </a:rPr>
              <a:t>use of </a:t>
            </a:r>
            <a:r>
              <a:rPr dirty="0" sz="2000" spc="-5">
                <a:latin typeface="Times New Roman"/>
                <a:cs typeface="Times New Roman"/>
              </a:rPr>
              <a:t>telemedicine as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critical</a:t>
            </a:r>
            <a:r>
              <a:rPr dirty="0" sz="2000" spc="4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health</a:t>
            </a:r>
            <a:r>
              <a:rPr dirty="0" sz="2000" spc="48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care</a:t>
            </a:r>
            <a:r>
              <a:rPr dirty="0" sz="2000" spc="4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delivery</a:t>
            </a:r>
            <a:r>
              <a:rPr dirty="0" sz="2000" spc="48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channel</a:t>
            </a:r>
            <a:r>
              <a:rPr dirty="0" sz="2000" spc="4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 spc="4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4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likely</a:t>
            </a:r>
            <a:r>
              <a:rPr dirty="0" sz="2000" spc="4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 spc="4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expand</a:t>
            </a:r>
            <a:r>
              <a:rPr dirty="0" sz="2000" spc="4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 spc="4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future.</a:t>
            </a:r>
            <a:endParaRPr sz="2000">
              <a:latin typeface="Times New Roman"/>
              <a:cs typeface="Times New Roman"/>
            </a:endParaRPr>
          </a:p>
          <a:p>
            <a:pPr algn="just" marL="316865" marR="24765" indent="-304800">
              <a:lnSpc>
                <a:spcPct val="100000"/>
              </a:lnSpc>
              <a:buFont typeface="Arial MT"/>
              <a:buChar char="•"/>
              <a:tabLst>
                <a:tab pos="317500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significant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challenge</a:t>
            </a:r>
            <a:r>
              <a:rPr dirty="0" sz="2000">
                <a:latin typeface="Times New Roman"/>
                <a:cs typeface="Times New Roman"/>
              </a:rPr>
              <a:t> faced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telemedicine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care</a:t>
            </a:r>
            <a:r>
              <a:rPr dirty="0" sz="2000">
                <a:latin typeface="Times New Roman"/>
                <a:cs typeface="Times New Roman"/>
              </a:rPr>
              <a:t> delivery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accurate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measurement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vital</a:t>
            </a:r>
            <a:r>
              <a:rPr dirty="0" sz="2000" spc="-5">
                <a:latin typeface="Times New Roman"/>
                <a:cs typeface="Times New Roman"/>
              </a:rPr>
              <a:t> signs such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 </a:t>
            </a:r>
            <a:r>
              <a:rPr dirty="0" sz="2000">
                <a:latin typeface="Times New Roman"/>
                <a:cs typeface="Times New Roman"/>
              </a:rPr>
              <a:t>respiratory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rate.</a:t>
            </a:r>
            <a:endParaRPr sz="2000">
              <a:latin typeface="Times New Roman"/>
              <a:cs typeface="Times New Roman"/>
            </a:endParaRPr>
          </a:p>
          <a:p>
            <a:pPr algn="just" marL="316865" marR="5080" indent="-304800">
              <a:lnSpc>
                <a:spcPct val="100000"/>
              </a:lnSpc>
              <a:buFont typeface="Arial MT"/>
              <a:buChar char="•"/>
              <a:tabLst>
                <a:tab pos="317500" algn="l"/>
              </a:tabLst>
            </a:pPr>
            <a:r>
              <a:rPr dirty="0" sz="2000" spc="-5">
                <a:latin typeface="Times New Roman"/>
                <a:cs typeface="Times New Roman"/>
              </a:rPr>
              <a:t>Respiratory </a:t>
            </a:r>
            <a:r>
              <a:rPr dirty="0" sz="2000">
                <a:latin typeface="Times New Roman"/>
                <a:cs typeface="Times New Roman"/>
              </a:rPr>
              <a:t>rate, defined </a:t>
            </a:r>
            <a:r>
              <a:rPr dirty="0" sz="2000" spc="-5">
                <a:latin typeface="Times New Roman"/>
                <a:cs typeface="Times New Roman"/>
              </a:rPr>
              <a:t>as the </a:t>
            </a:r>
            <a:r>
              <a:rPr dirty="0" sz="2000">
                <a:latin typeface="Times New Roman"/>
                <a:cs typeface="Times New Roman"/>
              </a:rPr>
              <a:t>number of breaths a person </a:t>
            </a:r>
            <a:r>
              <a:rPr dirty="0" sz="2000" spc="-5">
                <a:latin typeface="Times New Roman"/>
                <a:cs typeface="Times New Roman"/>
              </a:rPr>
              <a:t>takes </a:t>
            </a:r>
            <a:r>
              <a:rPr dirty="0" sz="2000">
                <a:latin typeface="Times New Roman"/>
                <a:cs typeface="Times New Roman"/>
              </a:rPr>
              <a:t>per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minute,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one 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four </a:t>
            </a:r>
            <a:r>
              <a:rPr dirty="0" sz="2000" spc="-5">
                <a:latin typeface="Times New Roman"/>
                <a:cs typeface="Times New Roman"/>
              </a:rPr>
              <a:t>clinical </a:t>
            </a:r>
            <a:r>
              <a:rPr dirty="0" sz="2000">
                <a:latin typeface="Times New Roman"/>
                <a:cs typeface="Times New Roman"/>
              </a:rPr>
              <a:t>vital</a:t>
            </a:r>
            <a:r>
              <a:rPr dirty="0" sz="2000" spc="-5">
                <a:latin typeface="Times New Roman"/>
                <a:cs typeface="Times New Roman"/>
              </a:rPr>
              <a:t> signs.</a:t>
            </a:r>
            <a:endParaRPr sz="2000">
              <a:latin typeface="Times New Roman"/>
              <a:cs typeface="Times New Roman"/>
            </a:endParaRPr>
          </a:p>
          <a:p>
            <a:pPr algn="just" marL="316865" marR="11430" indent="-304800">
              <a:lnSpc>
                <a:spcPct val="100000"/>
              </a:lnSpc>
              <a:buFont typeface="Arial MT"/>
              <a:buChar char="•"/>
              <a:tabLst>
                <a:tab pos="317500" algn="l"/>
              </a:tabLst>
            </a:pPr>
            <a:r>
              <a:rPr dirty="0" sz="2000" spc="-5">
                <a:latin typeface="Times New Roman"/>
                <a:cs typeface="Times New Roman"/>
              </a:rPr>
              <a:t>As such, it </a:t>
            </a:r>
            <a:r>
              <a:rPr dirty="0" sz="2000">
                <a:latin typeface="Times New Roman"/>
                <a:cs typeface="Times New Roman"/>
              </a:rPr>
              <a:t>plays a </a:t>
            </a:r>
            <a:r>
              <a:rPr dirty="0" sz="2000" spc="-5">
                <a:latin typeface="Times New Roman"/>
                <a:cs typeface="Times New Roman"/>
              </a:rPr>
              <a:t>central </a:t>
            </a:r>
            <a:r>
              <a:rPr dirty="0" sz="2000">
                <a:latin typeface="Times New Roman"/>
                <a:cs typeface="Times New Roman"/>
              </a:rPr>
              <a:t>role </a:t>
            </a:r>
            <a:r>
              <a:rPr dirty="0" sz="2000" spc="-5">
                <a:latin typeface="Times New Roman"/>
                <a:cs typeface="Times New Roman"/>
              </a:rPr>
              <a:t>in the </a:t>
            </a:r>
            <a:r>
              <a:rPr dirty="0" sz="2000">
                <a:latin typeface="Times New Roman"/>
                <a:cs typeface="Times New Roman"/>
              </a:rPr>
              <a:t>physical </a:t>
            </a:r>
            <a:r>
              <a:rPr dirty="0" sz="2000" spc="-5">
                <a:latin typeface="Times New Roman"/>
                <a:cs typeface="Times New Roman"/>
              </a:rPr>
              <a:t>examination and accurate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diagnosis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patients.</a:t>
            </a:r>
            <a:endParaRPr sz="2000">
              <a:latin typeface="Times New Roman"/>
              <a:cs typeface="Times New Roman"/>
            </a:endParaRPr>
          </a:p>
          <a:p>
            <a:pPr algn="just" marL="316865" marR="7620" indent="-304800">
              <a:lnSpc>
                <a:spcPct val="100000"/>
              </a:lnSpc>
              <a:buFont typeface="Arial MT"/>
              <a:buChar char="•"/>
              <a:tabLst>
                <a:tab pos="317500" algn="l"/>
              </a:tabLst>
            </a:pPr>
            <a:r>
              <a:rPr dirty="0" sz="2000" spc="-5">
                <a:latin typeface="Times New Roman"/>
                <a:cs typeface="Times New Roman"/>
              </a:rPr>
              <a:t>Changes in </a:t>
            </a:r>
            <a:r>
              <a:rPr dirty="0" sz="2000">
                <a:latin typeface="Times New Roman"/>
                <a:cs typeface="Times New Roman"/>
              </a:rPr>
              <a:t>respiratory rate have been </a:t>
            </a:r>
            <a:r>
              <a:rPr dirty="0" sz="2000" spc="-5">
                <a:latin typeface="Times New Roman"/>
                <a:cs typeface="Times New Roman"/>
              </a:rPr>
              <a:t>shown to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an important early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indicator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clinical </a:t>
            </a:r>
            <a:r>
              <a:rPr dirty="0" sz="2000">
                <a:latin typeface="Times New Roman"/>
                <a:cs typeface="Times New Roman"/>
              </a:rPr>
              <a:t>deterioration </a:t>
            </a:r>
            <a:r>
              <a:rPr dirty="0" sz="2000" spc="-5">
                <a:latin typeface="Times New Roman"/>
                <a:cs typeface="Times New Roman"/>
              </a:rPr>
              <a:t>and increased mortality in </a:t>
            </a:r>
            <a:r>
              <a:rPr dirty="0" sz="2000">
                <a:latin typeface="Times New Roman"/>
                <a:cs typeface="Times New Roman"/>
              </a:rPr>
              <a:t>a variety of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disease</a:t>
            </a:r>
            <a:r>
              <a:rPr dirty="0" sz="2000" spc="-5">
                <a:latin typeface="Times New Roman"/>
                <a:cs typeface="Times New Roman"/>
              </a:rPr>
              <a:t> states.</a:t>
            </a:r>
            <a:endParaRPr sz="2000">
              <a:latin typeface="Times New Roman"/>
              <a:cs typeface="Times New Roman"/>
            </a:endParaRPr>
          </a:p>
          <a:p>
            <a:pPr algn="just" marL="316865" marR="10795" indent="-304800">
              <a:lnSpc>
                <a:spcPct val="100000"/>
              </a:lnSpc>
              <a:buFont typeface="Arial MT"/>
              <a:buChar char="•"/>
              <a:tabLst>
                <a:tab pos="317500" algn="l"/>
              </a:tabLst>
            </a:pPr>
            <a:r>
              <a:rPr dirty="0" sz="2000" spc="-5">
                <a:latin typeface="Times New Roman"/>
                <a:cs typeface="Times New Roman"/>
              </a:rPr>
              <a:t>Thus,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accurate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measurement</a:t>
            </a:r>
            <a:r>
              <a:rPr dirty="0" sz="2000">
                <a:latin typeface="Times New Roman"/>
                <a:cs typeface="Times New Roman"/>
              </a:rPr>
              <a:t> 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respiratory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rate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critical</a:t>
            </a:r>
            <a:r>
              <a:rPr dirty="0" sz="2000">
                <a:latin typeface="Times New Roman"/>
                <a:cs typeface="Times New Roman"/>
              </a:rPr>
              <a:t> for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assessing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patient </a:t>
            </a:r>
            <a:r>
              <a:rPr dirty="0" sz="2000" spc="-20">
                <a:latin typeface="Times New Roman"/>
                <a:cs typeface="Times New Roman"/>
              </a:rPr>
              <a:t>stability.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27704" y="2647493"/>
            <a:ext cx="488315" cy="558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180"/>
              </a:lnSpc>
            </a:pPr>
            <a:r>
              <a:rPr dirty="0" sz="4400" spc="-5">
                <a:latin typeface="Calibri"/>
                <a:cs typeface="Calibri"/>
              </a:rPr>
              <a:t>cv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12775" y="147301"/>
            <a:ext cx="298831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INTRODUCTION: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-5"/>
              <a:t>Department</a:t>
            </a:r>
            <a:r>
              <a:rPr dirty="0" spc="-10"/>
              <a:t> </a:t>
            </a:r>
            <a:r>
              <a:rPr dirty="0" spc="-5"/>
              <a:t>of</a:t>
            </a:r>
            <a:r>
              <a:rPr dirty="0" spc="-10"/>
              <a:t> Computer </a:t>
            </a:r>
            <a:r>
              <a:rPr dirty="0" spc="-5"/>
              <a:t>Science</a:t>
            </a:r>
            <a:r>
              <a:rPr dirty="0" spc="-10"/>
              <a:t> </a:t>
            </a:r>
            <a:r>
              <a:rPr dirty="0"/>
              <a:t>&amp;</a:t>
            </a:r>
            <a:r>
              <a:rPr dirty="0" spc="-10"/>
              <a:t> </a:t>
            </a:r>
            <a:r>
              <a:rPr dirty="0" spc="-5"/>
              <a:t>Engineering,</a:t>
            </a:r>
            <a:r>
              <a:rPr dirty="0" spc="-10"/>
              <a:t> </a:t>
            </a:r>
            <a:r>
              <a:rPr dirty="0" spc="-5"/>
              <a:t>DSCE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3909" y="639640"/>
            <a:ext cx="7465059" cy="520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6865" marR="5080" indent="-3048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dirty="0" sz="2000" spc="-5">
                <a:latin typeface="Times New Roman"/>
                <a:cs typeface="Times New Roman"/>
              </a:rPr>
              <a:t>One well-established automated approach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5">
                <a:latin typeface="Times New Roman"/>
                <a:cs typeface="Times New Roman"/>
              </a:rPr>
              <a:t>measuring </a:t>
            </a:r>
            <a:r>
              <a:rPr dirty="0" sz="2000">
                <a:latin typeface="Times New Roman"/>
                <a:cs typeface="Times New Roman"/>
              </a:rPr>
              <a:t>respiratory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rate </a:t>
            </a:r>
            <a:r>
              <a:rPr dirty="0" sz="2000" spc="-5">
                <a:latin typeface="Times New Roman"/>
                <a:cs typeface="Times New Roman"/>
              </a:rPr>
              <a:t>in the monitored clinical setting is </a:t>
            </a:r>
            <a:r>
              <a:rPr dirty="0" sz="2000">
                <a:latin typeface="Times New Roman"/>
                <a:cs typeface="Times New Roman"/>
              </a:rPr>
              <a:t>known </a:t>
            </a:r>
            <a:r>
              <a:rPr dirty="0" sz="2000" spc="-5">
                <a:latin typeface="Times New Roman"/>
                <a:cs typeface="Times New Roman"/>
              </a:rPr>
              <a:t>as impedance </a:t>
            </a:r>
            <a:r>
              <a:rPr dirty="0" sz="2000">
                <a:latin typeface="Times New Roman"/>
                <a:cs typeface="Times New Roman"/>
              </a:rPr>
              <a:t> pneumonography </a:t>
            </a:r>
            <a:r>
              <a:rPr dirty="0" sz="2000" spc="-5">
                <a:latin typeface="Times New Roman"/>
                <a:cs typeface="Times New Roman"/>
              </a:rPr>
              <a:t>which measures changes in transthoracic impedance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during</a:t>
            </a:r>
            <a:r>
              <a:rPr dirty="0" sz="2000" spc="-5">
                <a:latin typeface="Times New Roman"/>
                <a:cs typeface="Times New Roman"/>
              </a:rPr>
              <a:t> the </a:t>
            </a:r>
            <a:r>
              <a:rPr dirty="0" sz="2000">
                <a:latin typeface="Times New Roman"/>
                <a:cs typeface="Times New Roman"/>
              </a:rPr>
              <a:t>respiratory</a:t>
            </a:r>
            <a:r>
              <a:rPr dirty="0" sz="2000" spc="-5">
                <a:latin typeface="Times New Roman"/>
                <a:cs typeface="Times New Roman"/>
              </a:rPr>
              <a:t> cycle </a:t>
            </a:r>
            <a:r>
              <a:rPr dirty="0" sz="2000">
                <a:latin typeface="Times New Roman"/>
                <a:cs typeface="Times New Roman"/>
              </a:rPr>
              <a:t>via </a:t>
            </a:r>
            <a:r>
              <a:rPr dirty="0" sz="2000" spc="-5">
                <a:latin typeface="Times New Roman"/>
                <a:cs typeface="Times New Roman"/>
              </a:rPr>
              <a:t>skin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electrodes.</a:t>
            </a:r>
            <a:endParaRPr sz="2000">
              <a:latin typeface="Times New Roman"/>
              <a:cs typeface="Times New Roman"/>
            </a:endParaRPr>
          </a:p>
          <a:p>
            <a:pPr marL="316865" marR="211454" indent="-304800">
              <a:lnSpc>
                <a:spcPct val="100000"/>
              </a:lnSpc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dirty="0" sz="2000" spc="-70">
                <a:latin typeface="Times New Roman"/>
                <a:cs typeface="Times New Roman"/>
              </a:rPr>
              <a:t>Yet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method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expensive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equipment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5">
                <a:latin typeface="Times New Roman"/>
                <a:cs typeface="Times New Roman"/>
              </a:rPr>
              <a:t> typically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available in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monitored clinical setting such as an </a:t>
            </a:r>
            <a:r>
              <a:rPr dirty="0" sz="2000" spc="-10">
                <a:latin typeface="Times New Roman"/>
                <a:cs typeface="Times New Roman"/>
              </a:rPr>
              <a:t>emergency 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department, </a:t>
            </a:r>
            <a:r>
              <a:rPr dirty="0" sz="2000" spc="-5">
                <a:latin typeface="Times New Roman"/>
                <a:cs typeface="Times New Roman"/>
              </a:rPr>
              <a:t>intensive care </a:t>
            </a:r>
            <a:r>
              <a:rPr dirty="0" sz="2000">
                <a:latin typeface="Times New Roman"/>
                <a:cs typeface="Times New Roman"/>
              </a:rPr>
              <a:t>unit </a:t>
            </a:r>
            <a:r>
              <a:rPr dirty="0" sz="2000" spc="-5">
                <a:latin typeface="Times New Roman"/>
                <a:cs typeface="Times New Roman"/>
              </a:rPr>
              <a:t>and some </a:t>
            </a:r>
            <a:r>
              <a:rPr dirty="0" sz="2000">
                <a:latin typeface="Times New Roman"/>
                <a:cs typeface="Times New Roman"/>
              </a:rPr>
              <a:t>general </a:t>
            </a:r>
            <a:r>
              <a:rPr dirty="0" sz="2000" spc="-5">
                <a:latin typeface="Times New Roman"/>
                <a:cs typeface="Times New Roman"/>
              </a:rPr>
              <a:t>medical wards 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thus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does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5">
                <a:latin typeface="Times New Roman"/>
                <a:cs typeface="Times New Roman"/>
              </a:rPr>
              <a:t> lend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itself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remote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resource-limited</a:t>
            </a:r>
            <a:r>
              <a:rPr dirty="0" sz="2000" spc="-5">
                <a:latin typeface="Times New Roman"/>
                <a:cs typeface="Times New Roman"/>
              </a:rPr>
              <a:t> settings.</a:t>
            </a:r>
            <a:endParaRPr sz="2000">
              <a:latin typeface="Times New Roman"/>
              <a:cs typeface="Times New Roman"/>
            </a:endParaRPr>
          </a:p>
          <a:p>
            <a:pPr marL="316865" marR="166370" indent="-304800">
              <a:lnSpc>
                <a:spcPct val="100000"/>
              </a:lnSpc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dirty="0" sz="2000" spc="-5">
                <a:latin typeface="Times New Roman"/>
                <a:cs typeface="Times New Roman"/>
              </a:rPr>
              <a:t>By contrast, an estimation system </a:t>
            </a:r>
            <a:r>
              <a:rPr dirty="0" sz="2000">
                <a:latin typeface="Times New Roman"/>
                <a:cs typeface="Times New Roman"/>
              </a:rPr>
              <a:t>relying on </a:t>
            </a:r>
            <a:r>
              <a:rPr dirty="0" sz="2000" spc="-5">
                <a:latin typeface="Times New Roman"/>
                <a:cs typeface="Times New Roman"/>
              </a:rPr>
              <a:t>audio signals alone </a:t>
            </a:r>
            <a:r>
              <a:rPr dirty="0" sz="2000">
                <a:latin typeface="Times New Roman"/>
                <a:cs typeface="Times New Roman"/>
              </a:rPr>
              <a:t> provides </a:t>
            </a:r>
            <a:r>
              <a:rPr dirty="0" sz="2000" spc="-5">
                <a:latin typeface="Times New Roman"/>
                <a:cs typeface="Times New Roman"/>
              </a:rPr>
              <a:t>an automatic, </a:t>
            </a:r>
            <a:r>
              <a:rPr dirty="0" sz="2000">
                <a:latin typeface="Times New Roman"/>
                <a:cs typeface="Times New Roman"/>
              </a:rPr>
              <a:t>remote,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virtually free </a:t>
            </a:r>
            <a:r>
              <a:rPr dirty="0" sz="2000" spc="-5">
                <a:latin typeface="Times New Roman"/>
                <a:cs typeface="Times New Roman"/>
              </a:rPr>
              <a:t>alternative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respiratory rate </a:t>
            </a:r>
            <a:r>
              <a:rPr dirty="0" sz="2000" spc="-5">
                <a:latin typeface="Times New Roman"/>
                <a:cs typeface="Times New Roman"/>
              </a:rPr>
              <a:t>estimation that is amenable to </a:t>
            </a:r>
            <a:r>
              <a:rPr dirty="0" sz="2000">
                <a:latin typeface="Times New Roman"/>
                <a:cs typeface="Times New Roman"/>
              </a:rPr>
              <a:t>hospital </a:t>
            </a:r>
            <a:r>
              <a:rPr dirty="0" sz="2000" spc="-5">
                <a:latin typeface="Times New Roman"/>
                <a:cs typeface="Times New Roman"/>
              </a:rPr>
              <a:t>and telehealth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settings.</a:t>
            </a:r>
            <a:endParaRPr sz="2000">
              <a:latin typeface="Times New Roman"/>
              <a:cs typeface="Times New Roman"/>
            </a:endParaRPr>
          </a:p>
          <a:p>
            <a:pPr marL="316865" marR="372110" indent="-304800">
              <a:lnSpc>
                <a:spcPct val="100000"/>
              </a:lnSpc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dirty="0" sz="2000" spc="-5">
                <a:latin typeface="Times New Roman"/>
                <a:cs typeface="Times New Roman"/>
              </a:rPr>
              <a:t>Existing work in this area involves </a:t>
            </a:r>
            <a:r>
              <a:rPr dirty="0" sz="2000">
                <a:latin typeface="Times New Roman"/>
                <a:cs typeface="Times New Roman"/>
              </a:rPr>
              <a:t>both </a:t>
            </a:r>
            <a:r>
              <a:rPr dirty="0" sz="2000" spc="-5">
                <a:latin typeface="Times New Roman"/>
                <a:cs typeface="Times New Roman"/>
              </a:rPr>
              <a:t>learning-based and </a:t>
            </a:r>
            <a:r>
              <a:rPr dirty="0" sz="2000">
                <a:latin typeface="Times New Roman"/>
                <a:cs typeface="Times New Roman"/>
              </a:rPr>
              <a:t>purely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signal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techniques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5">
                <a:latin typeface="Times New Roman"/>
                <a:cs typeface="Times New Roman"/>
              </a:rPr>
              <a:t> 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estimate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respiratory rate directly or related features </a:t>
            </a:r>
            <a:r>
              <a:rPr dirty="0" sz="2000" spc="-5">
                <a:latin typeface="Times New Roman"/>
                <a:cs typeface="Times New Roman"/>
              </a:rPr>
              <a:t>like inspiration and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expiration cycle </a:t>
            </a:r>
            <a:r>
              <a:rPr dirty="0" sz="2000">
                <a:latin typeface="Times New Roman"/>
                <a:cs typeface="Times New Roman"/>
              </a:rPr>
              <a:t>boundaries </a:t>
            </a:r>
            <a:r>
              <a:rPr dirty="0" sz="2000" spc="-5">
                <a:latin typeface="Times New Roman"/>
                <a:cs typeface="Times New Roman"/>
              </a:rPr>
              <a:t>which can </a:t>
            </a:r>
            <a:r>
              <a:rPr dirty="0" sz="2000">
                <a:latin typeface="Times New Roman"/>
                <a:cs typeface="Times New Roman"/>
              </a:rPr>
              <a:t>be used for </a:t>
            </a:r>
            <a:r>
              <a:rPr dirty="0" sz="2000" spc="-5">
                <a:latin typeface="Times New Roman"/>
                <a:cs typeface="Times New Roman"/>
              </a:rPr>
              <a:t>computation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respiratory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rate.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27704" y="2647493"/>
            <a:ext cx="488315" cy="558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180"/>
              </a:lnSpc>
            </a:pPr>
            <a:r>
              <a:rPr dirty="0" sz="4400" spc="-5">
                <a:latin typeface="Calibri"/>
                <a:cs typeface="Calibri"/>
              </a:rPr>
              <a:t>cv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280"/>
            <a:ext cx="9143999" cy="684671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ABSTRACT: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-5"/>
              <a:t>Department</a:t>
            </a:r>
            <a:r>
              <a:rPr dirty="0" spc="-10"/>
              <a:t> </a:t>
            </a:r>
            <a:r>
              <a:rPr dirty="0" spc="-5"/>
              <a:t>of</a:t>
            </a:r>
            <a:r>
              <a:rPr dirty="0" spc="-10"/>
              <a:t> Computer </a:t>
            </a:r>
            <a:r>
              <a:rPr dirty="0" spc="-5"/>
              <a:t>Science</a:t>
            </a:r>
            <a:r>
              <a:rPr dirty="0" spc="-10"/>
              <a:t> </a:t>
            </a:r>
            <a:r>
              <a:rPr dirty="0"/>
              <a:t>&amp;</a:t>
            </a:r>
            <a:r>
              <a:rPr dirty="0" spc="-10"/>
              <a:t> </a:t>
            </a:r>
            <a:r>
              <a:rPr dirty="0" spc="-5"/>
              <a:t>Engineering,</a:t>
            </a:r>
            <a:r>
              <a:rPr dirty="0" spc="-10"/>
              <a:t> </a:t>
            </a:r>
            <a:r>
              <a:rPr dirty="0" spc="-5"/>
              <a:t>DSCE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7384" y="456081"/>
            <a:ext cx="7980680" cy="551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6865" marR="175895" indent="-3048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dirty="0" sz="2000" spc="-5">
                <a:latin typeface="Times New Roman"/>
                <a:cs typeface="Times New Roman"/>
              </a:rPr>
              <a:t>Respiratory sound classification </a:t>
            </a:r>
            <a:r>
              <a:rPr dirty="0" sz="2000">
                <a:latin typeface="Times New Roman"/>
                <a:cs typeface="Times New Roman"/>
              </a:rPr>
              <a:t>plays a </a:t>
            </a:r>
            <a:r>
              <a:rPr dirty="0" sz="2000" spc="-5">
                <a:latin typeface="Times New Roman"/>
                <a:cs typeface="Times New Roman"/>
              </a:rPr>
              <a:t>crucial </a:t>
            </a:r>
            <a:r>
              <a:rPr dirty="0" sz="2000">
                <a:latin typeface="Times New Roman"/>
                <a:cs typeface="Times New Roman"/>
              </a:rPr>
              <a:t>role </a:t>
            </a:r>
            <a:r>
              <a:rPr dirty="0" sz="2000" spc="-5">
                <a:latin typeface="Times New Roman"/>
                <a:cs typeface="Times New Roman"/>
              </a:rPr>
              <a:t>in </a:t>
            </a:r>
            <a:r>
              <a:rPr dirty="0" sz="2000">
                <a:latin typeface="Times New Roman"/>
                <a:cs typeface="Times New Roman"/>
              </a:rPr>
              <a:t>diagnosing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respiratory diseases </a:t>
            </a:r>
            <a:r>
              <a:rPr dirty="0" sz="2000" spc="-5">
                <a:latin typeface="Times New Roman"/>
                <a:cs typeface="Times New Roman"/>
              </a:rPr>
              <a:t>and monitoring </a:t>
            </a:r>
            <a:r>
              <a:rPr dirty="0" sz="2000">
                <a:latin typeface="Times New Roman"/>
                <a:cs typeface="Times New Roman"/>
              </a:rPr>
              <a:t>patients' </a:t>
            </a:r>
            <a:r>
              <a:rPr dirty="0" sz="2000" spc="-5">
                <a:latin typeface="Times New Roman"/>
                <a:cs typeface="Times New Roman"/>
              </a:rPr>
              <a:t>conditions. This </a:t>
            </a:r>
            <a:r>
              <a:rPr dirty="0" sz="2000">
                <a:latin typeface="Times New Roman"/>
                <a:cs typeface="Times New Roman"/>
              </a:rPr>
              <a:t>project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presents a </a:t>
            </a:r>
            <a:r>
              <a:rPr dirty="0" sz="2000" spc="-5">
                <a:latin typeface="Times New Roman"/>
                <a:cs typeface="Times New Roman"/>
              </a:rPr>
              <a:t>code implementation </a:t>
            </a:r>
            <a:r>
              <a:rPr dirty="0" sz="2000">
                <a:latin typeface="Times New Roman"/>
                <a:cs typeface="Times New Roman"/>
              </a:rPr>
              <a:t>for respiratory </a:t>
            </a:r>
            <a:r>
              <a:rPr dirty="0" sz="2000" spc="-5">
                <a:latin typeface="Times New Roman"/>
                <a:cs typeface="Times New Roman"/>
              </a:rPr>
              <a:t>sound classification </a:t>
            </a:r>
            <a:r>
              <a:rPr dirty="0" sz="2000">
                <a:latin typeface="Times New Roman"/>
                <a:cs typeface="Times New Roman"/>
              </a:rPr>
              <a:t>using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learning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techniques.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code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utilizes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audio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libraries,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including Librosa, to extract </a:t>
            </a:r>
            <a:r>
              <a:rPr dirty="0" sz="2000">
                <a:latin typeface="Times New Roman"/>
                <a:cs typeface="Times New Roman"/>
              </a:rPr>
              <a:t>relevant features from respiratory </a:t>
            </a:r>
            <a:r>
              <a:rPr dirty="0" sz="2000" spc="-5">
                <a:latin typeface="Times New Roman"/>
                <a:cs typeface="Times New Roman"/>
              </a:rPr>
              <a:t>sound </a:t>
            </a:r>
            <a:r>
              <a:rPr dirty="0" sz="2000">
                <a:latin typeface="Times New Roman"/>
                <a:cs typeface="Times New Roman"/>
              </a:rPr>
              <a:t> recordings.</a:t>
            </a:r>
            <a:endParaRPr sz="2000">
              <a:latin typeface="Times New Roman"/>
              <a:cs typeface="Times New Roman"/>
            </a:endParaRPr>
          </a:p>
          <a:p>
            <a:pPr marL="316865" marR="5080" indent="-304800">
              <a:lnSpc>
                <a:spcPct val="100000"/>
              </a:lnSpc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dirty="0" sz="2000" spc="-5">
                <a:latin typeface="Times New Roman"/>
                <a:cs typeface="Times New Roman"/>
              </a:rPr>
              <a:t>These </a:t>
            </a:r>
            <a:r>
              <a:rPr dirty="0" sz="2000">
                <a:latin typeface="Times New Roman"/>
                <a:cs typeface="Times New Roman"/>
              </a:rPr>
              <a:t>features </a:t>
            </a:r>
            <a:r>
              <a:rPr dirty="0" sz="2000" spc="-5">
                <a:latin typeface="Times New Roman"/>
                <a:cs typeface="Times New Roman"/>
              </a:rPr>
              <a:t>are then </a:t>
            </a:r>
            <a:r>
              <a:rPr dirty="0" sz="2000">
                <a:latin typeface="Times New Roman"/>
                <a:cs typeface="Times New Roman"/>
              </a:rPr>
              <a:t>used </a:t>
            </a:r>
            <a:r>
              <a:rPr dirty="0" sz="2000" spc="-5">
                <a:latin typeface="Times New Roman"/>
                <a:cs typeface="Times New Roman"/>
              </a:rPr>
              <a:t>as input to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Convolutional Neural Network </a:t>
            </a:r>
            <a:r>
              <a:rPr dirty="0" sz="2000">
                <a:latin typeface="Times New Roman"/>
                <a:cs typeface="Times New Roman"/>
              </a:rPr>
              <a:t> (CNN) </a:t>
            </a:r>
            <a:r>
              <a:rPr dirty="0" sz="2000" spc="-5">
                <a:latin typeface="Times New Roman"/>
                <a:cs typeface="Times New Roman"/>
              </a:rPr>
              <a:t>model implemented </a:t>
            </a:r>
            <a:r>
              <a:rPr dirty="0" sz="2000">
                <a:latin typeface="Times New Roman"/>
                <a:cs typeface="Times New Roman"/>
              </a:rPr>
              <a:t>using </a:t>
            </a:r>
            <a:r>
              <a:rPr dirty="0" sz="2000" spc="-20">
                <a:latin typeface="Times New Roman"/>
                <a:cs typeface="Times New Roman"/>
              </a:rPr>
              <a:t>TensorFlow </a:t>
            </a:r>
            <a:r>
              <a:rPr dirty="0" sz="2000" spc="-5">
                <a:latin typeface="Times New Roman"/>
                <a:cs typeface="Times New Roman"/>
              </a:rPr>
              <a:t>and Keras.The code's main </a:t>
            </a:r>
            <a:r>
              <a:rPr dirty="0" sz="2000">
                <a:latin typeface="Times New Roman"/>
                <a:cs typeface="Times New Roman"/>
              </a:rPr>
              <a:t> functionality </a:t>
            </a:r>
            <a:r>
              <a:rPr dirty="0" sz="2000" spc="-5">
                <a:latin typeface="Times New Roman"/>
                <a:cs typeface="Times New Roman"/>
              </a:rPr>
              <a:t>is to classify the </a:t>
            </a:r>
            <a:r>
              <a:rPr dirty="0" sz="2000">
                <a:latin typeface="Times New Roman"/>
                <a:cs typeface="Times New Roman"/>
              </a:rPr>
              <a:t>respiratory </a:t>
            </a:r>
            <a:r>
              <a:rPr dirty="0" sz="2000" spc="-5">
                <a:latin typeface="Times New Roman"/>
                <a:cs typeface="Times New Roman"/>
              </a:rPr>
              <a:t>sound </a:t>
            </a:r>
            <a:r>
              <a:rPr dirty="0" sz="2000">
                <a:latin typeface="Times New Roman"/>
                <a:cs typeface="Times New Roman"/>
              </a:rPr>
              <a:t>recordings </a:t>
            </a:r>
            <a:r>
              <a:rPr dirty="0" sz="2000" spc="-5">
                <a:latin typeface="Times New Roman"/>
                <a:cs typeface="Times New Roman"/>
              </a:rPr>
              <a:t>into different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categories </a:t>
            </a:r>
            <a:r>
              <a:rPr dirty="0" sz="2000">
                <a:latin typeface="Times New Roman"/>
                <a:cs typeface="Times New Roman"/>
              </a:rPr>
              <a:t>based on </a:t>
            </a:r>
            <a:r>
              <a:rPr dirty="0" sz="2000" spc="-5">
                <a:latin typeface="Times New Roman"/>
                <a:cs typeface="Times New Roman"/>
              </a:rPr>
              <a:t>the extracted </a:t>
            </a:r>
            <a:r>
              <a:rPr dirty="0" sz="2000">
                <a:latin typeface="Times New Roman"/>
                <a:cs typeface="Times New Roman"/>
              </a:rPr>
              <a:t>features.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provided </a:t>
            </a:r>
            <a:r>
              <a:rPr dirty="0" sz="2000" spc="-5">
                <a:latin typeface="Times New Roman"/>
                <a:cs typeface="Times New Roman"/>
              </a:rPr>
              <a:t>code includes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Flask-based web application that allows </a:t>
            </a:r>
            <a:r>
              <a:rPr dirty="0" sz="2000">
                <a:latin typeface="Times New Roman"/>
                <a:cs typeface="Times New Roman"/>
              </a:rPr>
              <a:t>users </a:t>
            </a:r>
            <a:r>
              <a:rPr dirty="0" sz="2000" spc="-5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upload respiratory </a:t>
            </a:r>
            <a:r>
              <a:rPr dirty="0" sz="2000" spc="-5">
                <a:latin typeface="Times New Roman"/>
                <a:cs typeface="Times New Roman"/>
              </a:rPr>
              <a:t>sound </a:t>
            </a:r>
            <a:r>
              <a:rPr dirty="0" sz="2000">
                <a:latin typeface="Times New Roman"/>
                <a:cs typeface="Times New Roman"/>
              </a:rPr>
              <a:t> recordings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classification.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uploaded</a:t>
            </a:r>
            <a:r>
              <a:rPr dirty="0" sz="2000" spc="-5">
                <a:latin typeface="Times New Roman"/>
                <a:cs typeface="Times New Roman"/>
              </a:rPr>
              <a:t> audio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5">
                <a:latin typeface="Times New Roman"/>
                <a:cs typeface="Times New Roman"/>
              </a:rPr>
              <a:t> 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pre-trained</a:t>
            </a:r>
            <a:r>
              <a:rPr dirty="0" sz="2000" spc="-5">
                <a:latin typeface="Times New Roman"/>
                <a:cs typeface="Times New Roman"/>
              </a:rPr>
              <a:t> CNN model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predict</a:t>
            </a:r>
            <a:r>
              <a:rPr dirty="0" sz="2000" spc="-5">
                <a:latin typeface="Times New Roman"/>
                <a:cs typeface="Times New Roman"/>
              </a:rPr>
              <a:t> the </a:t>
            </a:r>
            <a:r>
              <a:rPr dirty="0" sz="2000">
                <a:latin typeface="Times New Roman"/>
                <a:cs typeface="Times New Roman"/>
              </a:rPr>
              <a:t>respiratory</a:t>
            </a:r>
            <a:r>
              <a:rPr dirty="0" sz="2000" spc="-5">
                <a:latin typeface="Times New Roman"/>
                <a:cs typeface="Times New Roman"/>
              </a:rPr>
              <a:t> sound class.</a:t>
            </a:r>
            <a:endParaRPr sz="2000">
              <a:latin typeface="Times New Roman"/>
              <a:cs typeface="Times New Roman"/>
            </a:endParaRPr>
          </a:p>
          <a:p>
            <a:pPr marL="316865" marR="314325" indent="-304800">
              <a:lnSpc>
                <a:spcPct val="100000"/>
              </a:lnSpc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dirty="0" sz="2000" spc="-15">
                <a:latin typeface="Times New Roman"/>
                <a:cs typeface="Times New Roman"/>
              </a:rPr>
              <a:t>Additionally, </a:t>
            </a:r>
            <a:r>
              <a:rPr dirty="0" sz="2000" spc="-5">
                <a:latin typeface="Times New Roman"/>
                <a:cs typeface="Times New Roman"/>
              </a:rPr>
              <a:t>the code </a:t>
            </a:r>
            <a:r>
              <a:rPr dirty="0" sz="2000">
                <a:latin typeface="Times New Roman"/>
                <a:cs typeface="Times New Roman"/>
              </a:rPr>
              <a:t>determines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respiratory rate from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predicted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class and classifies it as </a:t>
            </a:r>
            <a:r>
              <a:rPr dirty="0" sz="2000">
                <a:latin typeface="Times New Roman"/>
                <a:cs typeface="Times New Roman"/>
              </a:rPr>
              <a:t>normal or </a:t>
            </a:r>
            <a:r>
              <a:rPr dirty="0" sz="2000" spc="-5">
                <a:latin typeface="Times New Roman"/>
                <a:cs typeface="Times New Roman"/>
              </a:rPr>
              <a:t>abnormal </a:t>
            </a:r>
            <a:r>
              <a:rPr dirty="0" sz="2000">
                <a:latin typeface="Times New Roman"/>
                <a:cs typeface="Times New Roman"/>
              </a:rPr>
              <a:t>based on a defined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threshold.The system </a:t>
            </a:r>
            <a:r>
              <a:rPr dirty="0" sz="2000">
                <a:latin typeface="Times New Roman"/>
                <a:cs typeface="Times New Roman"/>
              </a:rPr>
              <a:t>requirements for running </a:t>
            </a:r>
            <a:r>
              <a:rPr dirty="0" sz="2000" spc="-5">
                <a:latin typeface="Times New Roman"/>
                <a:cs typeface="Times New Roman"/>
              </a:rPr>
              <a:t>the code include Python,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along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necessary</a:t>
            </a:r>
            <a:r>
              <a:rPr dirty="0" sz="2000" spc="-5">
                <a:latin typeface="Times New Roman"/>
                <a:cs typeface="Times New Roman"/>
              </a:rPr>
              <a:t> libraries such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Flask, Librosa,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NumPy,</a:t>
            </a:r>
            <a:endParaRPr sz="20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scikit-learn,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TensorFlow,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Keras.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27704" y="2647493"/>
            <a:ext cx="488315" cy="558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180"/>
              </a:lnSpc>
            </a:pPr>
            <a:r>
              <a:rPr dirty="0" sz="4400" spc="-5">
                <a:latin typeface="Calibri"/>
                <a:cs typeface="Calibri"/>
              </a:rPr>
              <a:t>cv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ABSTRACT: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-5"/>
              <a:t>Department</a:t>
            </a:r>
            <a:r>
              <a:rPr dirty="0" spc="-10"/>
              <a:t> </a:t>
            </a:r>
            <a:r>
              <a:rPr dirty="0" spc="-5"/>
              <a:t>of</a:t>
            </a:r>
            <a:r>
              <a:rPr dirty="0" spc="-10"/>
              <a:t> Computer </a:t>
            </a:r>
            <a:r>
              <a:rPr dirty="0" spc="-5"/>
              <a:t>Science</a:t>
            </a:r>
            <a:r>
              <a:rPr dirty="0" spc="-10"/>
              <a:t> </a:t>
            </a:r>
            <a:r>
              <a:rPr dirty="0"/>
              <a:t>&amp;</a:t>
            </a:r>
            <a:r>
              <a:rPr dirty="0" spc="-10"/>
              <a:t> </a:t>
            </a:r>
            <a:r>
              <a:rPr dirty="0" spc="-5"/>
              <a:t>Engineering,</a:t>
            </a:r>
            <a:r>
              <a:rPr dirty="0" spc="-10"/>
              <a:t> </a:t>
            </a:r>
            <a:r>
              <a:rPr dirty="0" spc="-5"/>
              <a:t>DSCE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0284" y="446115"/>
            <a:ext cx="7680325" cy="520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6865" marR="5080" indent="-3048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dirty="0" sz="2000" spc="-5">
                <a:latin typeface="Times New Roman"/>
                <a:cs typeface="Times New Roman"/>
              </a:rPr>
              <a:t>An audio </a:t>
            </a:r>
            <a:r>
              <a:rPr dirty="0" sz="2000">
                <a:latin typeface="Times New Roman"/>
                <a:cs typeface="Times New Roman"/>
              </a:rPr>
              <a:t>dataset </a:t>
            </a:r>
            <a:r>
              <a:rPr dirty="0" sz="2000" spc="-5">
                <a:latin typeface="Times New Roman"/>
                <a:cs typeface="Times New Roman"/>
              </a:rPr>
              <a:t>is assumed to </a:t>
            </a:r>
            <a:r>
              <a:rPr dirty="0" sz="2000">
                <a:latin typeface="Times New Roman"/>
                <a:cs typeface="Times New Roman"/>
              </a:rPr>
              <a:t>be present </a:t>
            </a:r>
            <a:r>
              <a:rPr dirty="0" sz="2000" spc="-5">
                <a:latin typeface="Times New Roman"/>
                <a:cs typeface="Times New Roman"/>
              </a:rPr>
              <a:t>in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specific </a:t>
            </a:r>
            <a:r>
              <a:rPr dirty="0" sz="2000" spc="-15">
                <a:latin typeface="Times New Roman"/>
                <a:cs typeface="Times New Roman"/>
              </a:rPr>
              <a:t>directory, </a:t>
            </a:r>
            <a:r>
              <a:rPr dirty="0" sz="2000" spc="-5">
                <a:latin typeface="Times New Roman"/>
                <a:cs typeface="Times New Roman"/>
              </a:rPr>
              <a:t>and 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code expects the </a:t>
            </a:r>
            <a:r>
              <a:rPr dirty="0" sz="2000">
                <a:latin typeface="Times New Roman"/>
                <a:cs typeface="Times New Roman"/>
              </a:rPr>
              <a:t>path </a:t>
            </a:r>
            <a:r>
              <a:rPr dirty="0" sz="2000" spc="-5">
                <a:latin typeface="Times New Roman"/>
                <a:cs typeface="Times New Roman"/>
              </a:rPr>
              <a:t>to the </a:t>
            </a:r>
            <a:r>
              <a:rPr dirty="0" sz="2000">
                <a:latin typeface="Times New Roman"/>
                <a:cs typeface="Times New Roman"/>
              </a:rPr>
              <a:t>pre-trained </a:t>
            </a:r>
            <a:r>
              <a:rPr dirty="0" sz="2000" spc="-5">
                <a:latin typeface="Times New Roman"/>
                <a:cs typeface="Times New Roman"/>
              </a:rPr>
              <a:t>model to </a:t>
            </a:r>
            <a:r>
              <a:rPr dirty="0" sz="2000">
                <a:latin typeface="Times New Roman"/>
                <a:cs typeface="Times New Roman"/>
              </a:rPr>
              <a:t>be provided. </a:t>
            </a:r>
            <a:r>
              <a:rPr dirty="0" sz="2000" spc="-5">
                <a:latin typeface="Times New Roman"/>
                <a:cs typeface="Times New Roman"/>
              </a:rPr>
              <a:t>The code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adapted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5">
                <a:latin typeface="Times New Roman"/>
                <a:cs typeface="Times New Roman"/>
              </a:rPr>
              <a:t>different </a:t>
            </a:r>
            <a:r>
              <a:rPr dirty="0" sz="2000">
                <a:latin typeface="Times New Roman"/>
                <a:cs typeface="Times New Roman"/>
              </a:rPr>
              <a:t>datasets </a:t>
            </a:r>
            <a:r>
              <a:rPr dirty="0" sz="2000" spc="-5">
                <a:latin typeface="Times New Roman"/>
                <a:cs typeface="Times New Roman"/>
              </a:rPr>
              <a:t>and model architectures </a:t>
            </a:r>
            <a:r>
              <a:rPr dirty="0" sz="2000">
                <a:latin typeface="Times New Roman"/>
                <a:cs typeface="Times New Roman"/>
              </a:rPr>
              <a:t>based on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specific </a:t>
            </a:r>
            <a:r>
              <a:rPr dirty="0" sz="2000">
                <a:latin typeface="Times New Roman"/>
                <a:cs typeface="Times New Roman"/>
              </a:rPr>
              <a:t>research requirements.Experimental </a:t>
            </a:r>
            <a:r>
              <a:rPr dirty="0" sz="2000" spc="-5">
                <a:latin typeface="Times New Roman"/>
                <a:cs typeface="Times New Roman"/>
              </a:rPr>
              <a:t>evaluations can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conducted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-5">
                <a:latin typeface="Times New Roman"/>
                <a:cs typeface="Times New Roman"/>
              </a:rPr>
              <a:t>modifying the code to train the CNN model </a:t>
            </a:r>
            <a:r>
              <a:rPr dirty="0" sz="2000">
                <a:latin typeface="Times New Roman"/>
                <a:cs typeface="Times New Roman"/>
              </a:rPr>
              <a:t>using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 provided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dataset.</a:t>
            </a:r>
            <a:endParaRPr sz="2000">
              <a:latin typeface="Times New Roman"/>
              <a:cs typeface="Times New Roman"/>
            </a:endParaRPr>
          </a:p>
          <a:p>
            <a:pPr marL="316865" marR="164465" indent="-304800">
              <a:lnSpc>
                <a:spcPct val="100000"/>
              </a:lnSpc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dirty="0" sz="2000" spc="-5">
                <a:latin typeface="Times New Roman"/>
                <a:cs typeface="Times New Roman"/>
              </a:rPr>
              <a:t>The code splits the </a:t>
            </a:r>
            <a:r>
              <a:rPr dirty="0" sz="2000">
                <a:latin typeface="Times New Roman"/>
                <a:cs typeface="Times New Roman"/>
              </a:rPr>
              <a:t>dataset </a:t>
            </a:r>
            <a:r>
              <a:rPr dirty="0" sz="2000" spc="-5">
                <a:latin typeface="Times New Roman"/>
                <a:cs typeface="Times New Roman"/>
              </a:rPr>
              <a:t>into training and testing sets, </a:t>
            </a:r>
            <a:r>
              <a:rPr dirty="0" sz="2000">
                <a:latin typeface="Times New Roman"/>
                <a:cs typeface="Times New Roman"/>
              </a:rPr>
              <a:t>performs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preprocessing </a:t>
            </a:r>
            <a:r>
              <a:rPr dirty="0" sz="2000" spc="-5">
                <a:latin typeface="Times New Roman"/>
                <a:cs typeface="Times New Roman"/>
              </a:rPr>
              <a:t>steps such as </a:t>
            </a:r>
            <a:r>
              <a:rPr dirty="0" sz="2000">
                <a:latin typeface="Times New Roman"/>
                <a:cs typeface="Times New Roman"/>
              </a:rPr>
              <a:t>normalization </a:t>
            </a:r>
            <a:r>
              <a:rPr dirty="0" sz="2000" spc="-5">
                <a:latin typeface="Times New Roman"/>
                <a:cs typeface="Times New Roman"/>
              </a:rPr>
              <a:t>and encoding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labels, and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trains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CNN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training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data.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model's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performance</a:t>
            </a:r>
            <a:r>
              <a:rPr dirty="0" sz="2000" spc="-5">
                <a:latin typeface="Times New Roman"/>
                <a:cs typeface="Times New Roman"/>
              </a:rPr>
              <a:t> is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evaluated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 </a:t>
            </a:r>
            <a:r>
              <a:rPr dirty="0" sz="2000" spc="-5">
                <a:latin typeface="Times New Roman"/>
                <a:cs typeface="Times New Roman"/>
              </a:rPr>
              <a:t>accuracy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metrics </a:t>
            </a:r>
            <a:r>
              <a:rPr dirty="0" sz="2000">
                <a:latin typeface="Times New Roman"/>
                <a:cs typeface="Times New Roman"/>
              </a:rPr>
              <a:t>on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test set.</a:t>
            </a:r>
            <a:endParaRPr sz="2000">
              <a:latin typeface="Times New Roman"/>
              <a:cs typeface="Times New Roman"/>
            </a:endParaRPr>
          </a:p>
          <a:p>
            <a:pPr marL="316865" marR="464184" indent="-304800">
              <a:lnSpc>
                <a:spcPct val="100000"/>
              </a:lnSpc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code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valuable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researchers</a:t>
            </a:r>
            <a:r>
              <a:rPr dirty="0" sz="2000" spc="-5">
                <a:latin typeface="Times New Roman"/>
                <a:cs typeface="Times New Roman"/>
              </a:rPr>
              <a:t> 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practitioners </a:t>
            </a:r>
            <a:r>
              <a:rPr dirty="0" sz="2000" spc="-5">
                <a:latin typeface="Times New Roman"/>
                <a:cs typeface="Times New Roman"/>
              </a:rPr>
              <a:t>working </a:t>
            </a:r>
            <a:r>
              <a:rPr dirty="0" sz="2000">
                <a:latin typeface="Times New Roman"/>
                <a:cs typeface="Times New Roman"/>
              </a:rPr>
              <a:t>on respiratory </a:t>
            </a:r>
            <a:r>
              <a:rPr dirty="0" sz="2000" spc="-5">
                <a:latin typeface="Times New Roman"/>
                <a:cs typeface="Times New Roman"/>
              </a:rPr>
              <a:t>sound classification. </a:t>
            </a:r>
            <a:r>
              <a:rPr dirty="0" sz="2000">
                <a:latin typeface="Times New Roman"/>
                <a:cs typeface="Times New Roman"/>
              </a:rPr>
              <a:t>It </a:t>
            </a:r>
            <a:r>
              <a:rPr dirty="0" sz="2000" spc="-10">
                <a:latin typeface="Times New Roman"/>
                <a:cs typeface="Times New Roman"/>
              </a:rPr>
              <a:t>offers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starting </a:t>
            </a:r>
            <a:r>
              <a:rPr dirty="0" sz="2000">
                <a:latin typeface="Times New Roman"/>
                <a:cs typeface="Times New Roman"/>
              </a:rPr>
              <a:t>point for </a:t>
            </a:r>
            <a:r>
              <a:rPr dirty="0" sz="2000" spc="-5">
                <a:latin typeface="Times New Roman"/>
                <a:cs typeface="Times New Roman"/>
              </a:rPr>
              <a:t>implementing similar systems and conducting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experiments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related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respiratory </a:t>
            </a:r>
            <a:r>
              <a:rPr dirty="0" sz="2000" spc="-5">
                <a:latin typeface="Times New Roman"/>
                <a:cs typeface="Times New Roman"/>
              </a:rPr>
              <a:t>sound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analysis.</a:t>
            </a:r>
            <a:endParaRPr sz="2000">
              <a:latin typeface="Times New Roman"/>
              <a:cs typeface="Times New Roman"/>
            </a:endParaRPr>
          </a:p>
          <a:p>
            <a:pPr marL="316865" marR="109220" indent="-304800">
              <a:lnSpc>
                <a:spcPct val="100000"/>
              </a:lnSpc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dirty="0" sz="2000" spc="-5">
                <a:latin typeface="Times New Roman"/>
                <a:cs typeface="Times New Roman"/>
              </a:rPr>
              <a:t>By leveraging the </a:t>
            </a:r>
            <a:r>
              <a:rPr dirty="0" sz="2000">
                <a:latin typeface="Times New Roman"/>
                <a:cs typeface="Times New Roman"/>
              </a:rPr>
              <a:t>power of </a:t>
            </a:r>
            <a:r>
              <a:rPr dirty="0" sz="2000" spc="-5">
                <a:latin typeface="Times New Roman"/>
                <a:cs typeface="Times New Roman"/>
              </a:rPr>
              <a:t>machine learning techniques, this code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contributes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advancement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respiratory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healthcare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providing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tool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5">
                <a:latin typeface="Times New Roman"/>
                <a:cs typeface="Times New Roman"/>
              </a:rPr>
              <a:t> automated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respiratory</a:t>
            </a:r>
            <a:r>
              <a:rPr dirty="0" sz="2000" spc="-5">
                <a:latin typeface="Times New Roman"/>
                <a:cs typeface="Times New Roman"/>
              </a:rPr>
              <a:t> sound classification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analysis.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27704" y="2647493"/>
            <a:ext cx="488315" cy="558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180"/>
              </a:lnSpc>
            </a:pPr>
            <a:r>
              <a:rPr dirty="0" sz="4400" spc="-5">
                <a:latin typeface="Calibri"/>
                <a:cs typeface="Calibri"/>
              </a:rPr>
              <a:t>cv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12775" y="147301"/>
            <a:ext cx="305244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METHODOLOGY: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8725" y="704100"/>
            <a:ext cx="4704824" cy="538774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-5"/>
              <a:t>Department</a:t>
            </a:r>
            <a:r>
              <a:rPr dirty="0" spc="-10"/>
              <a:t> </a:t>
            </a:r>
            <a:r>
              <a:rPr dirty="0" spc="-5"/>
              <a:t>of</a:t>
            </a:r>
            <a:r>
              <a:rPr dirty="0" spc="-10"/>
              <a:t> Computer </a:t>
            </a:r>
            <a:r>
              <a:rPr dirty="0" spc="-5"/>
              <a:t>Science</a:t>
            </a:r>
            <a:r>
              <a:rPr dirty="0" spc="-10"/>
              <a:t> </a:t>
            </a:r>
            <a:r>
              <a:rPr dirty="0"/>
              <a:t>&amp;</a:t>
            </a:r>
            <a:r>
              <a:rPr dirty="0" spc="-10"/>
              <a:t> </a:t>
            </a:r>
            <a:r>
              <a:rPr dirty="0" spc="-5"/>
              <a:t>Engineering,</a:t>
            </a:r>
            <a:r>
              <a:rPr dirty="0" spc="-10"/>
              <a:t> </a:t>
            </a:r>
            <a:r>
              <a:rPr dirty="0" spc="-5"/>
              <a:t>DSCE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27704" y="2647493"/>
            <a:ext cx="488315" cy="558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180"/>
              </a:lnSpc>
            </a:pPr>
            <a:r>
              <a:rPr dirty="0" sz="4400" spc="-5">
                <a:latin typeface="Calibri"/>
                <a:cs typeface="Calibri"/>
              </a:rPr>
              <a:t>cv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35374" y="13594"/>
            <a:ext cx="316039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METHODOLOG</a:t>
            </a:r>
            <a:r>
              <a:rPr dirty="0"/>
              <a:t>Y</a:t>
            </a:r>
            <a:r>
              <a:rPr dirty="0" spc="-110"/>
              <a:t> </a:t>
            </a:r>
            <a:r>
              <a:rPr dirty="0"/>
              <a:t>: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-5"/>
              <a:t>Department</a:t>
            </a:r>
            <a:r>
              <a:rPr dirty="0" spc="-10"/>
              <a:t> </a:t>
            </a:r>
            <a:r>
              <a:rPr dirty="0" spc="-5"/>
              <a:t>of</a:t>
            </a:r>
            <a:r>
              <a:rPr dirty="0" spc="-10"/>
              <a:t> Computer </a:t>
            </a:r>
            <a:r>
              <a:rPr dirty="0" spc="-5"/>
              <a:t>Science</a:t>
            </a:r>
            <a:r>
              <a:rPr dirty="0" spc="-10"/>
              <a:t> </a:t>
            </a:r>
            <a:r>
              <a:rPr dirty="0"/>
              <a:t>&amp;</a:t>
            </a:r>
            <a:r>
              <a:rPr dirty="0" spc="-10"/>
              <a:t> </a:t>
            </a:r>
            <a:r>
              <a:rPr dirty="0" spc="-5"/>
              <a:t>Engineering,</a:t>
            </a:r>
            <a:r>
              <a:rPr dirty="0" spc="-10"/>
              <a:t> </a:t>
            </a:r>
            <a:r>
              <a:rPr dirty="0" spc="-5"/>
              <a:t>DSCE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90175" y="413439"/>
            <a:ext cx="7531734" cy="551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5000"/>
              <a:buAutoNum type="arabicPeriod"/>
              <a:tabLst>
                <a:tab pos="203835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Feature </a:t>
            </a:r>
            <a:r>
              <a:rPr dirty="0" sz="2000" spc="-5" b="1">
                <a:latin typeface="Times New Roman"/>
                <a:cs typeface="Times New Roman"/>
              </a:rPr>
              <a:t>Extraction</a:t>
            </a:r>
            <a:r>
              <a:rPr dirty="0" sz="2000" spc="-5">
                <a:latin typeface="Times New Roman"/>
                <a:cs typeface="Times New Roman"/>
              </a:rPr>
              <a:t>:The </a:t>
            </a:r>
            <a:r>
              <a:rPr dirty="0" sz="2000">
                <a:latin typeface="Times New Roman"/>
                <a:cs typeface="Times New Roman"/>
              </a:rPr>
              <a:t>`extract_features` function </a:t>
            </a:r>
            <a:r>
              <a:rPr dirty="0" sz="2000" spc="-5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responsible for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extracting audio </a:t>
            </a:r>
            <a:r>
              <a:rPr dirty="0" sz="2000">
                <a:latin typeface="Times New Roman"/>
                <a:cs typeface="Times New Roman"/>
              </a:rPr>
              <a:t>features using </a:t>
            </a:r>
            <a:r>
              <a:rPr dirty="0" sz="2000" spc="-5">
                <a:latin typeface="Times New Roman"/>
                <a:cs typeface="Times New Roman"/>
              </a:rPr>
              <a:t>the librosa </a:t>
            </a:r>
            <a:r>
              <a:rPr dirty="0" sz="2000" spc="-20">
                <a:latin typeface="Times New Roman"/>
                <a:cs typeface="Times New Roman"/>
              </a:rPr>
              <a:t>library. </a:t>
            </a:r>
            <a:r>
              <a:rPr dirty="0" sz="2000">
                <a:latin typeface="Times New Roman"/>
                <a:cs typeface="Times New Roman"/>
              </a:rPr>
              <a:t>It </a:t>
            </a:r>
            <a:r>
              <a:rPr dirty="0" sz="2000" spc="-5">
                <a:latin typeface="Times New Roman"/>
                <a:cs typeface="Times New Roman"/>
              </a:rPr>
              <a:t>computes the Mel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spectrogram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5">
                <a:latin typeface="Times New Roman"/>
                <a:cs typeface="Times New Roman"/>
              </a:rPr>
              <a:t>the audio </a:t>
            </a:r>
            <a:r>
              <a:rPr dirty="0" sz="2000">
                <a:latin typeface="Times New Roman"/>
                <a:cs typeface="Times New Roman"/>
              </a:rPr>
              <a:t>file. </a:t>
            </a:r>
            <a:r>
              <a:rPr dirty="0" sz="2000" spc="-5">
                <a:latin typeface="Times New Roman"/>
                <a:cs typeface="Times New Roman"/>
              </a:rPr>
              <a:t>The Mel spectrogram is </a:t>
            </a:r>
            <a:r>
              <a:rPr dirty="0" sz="2000">
                <a:latin typeface="Times New Roman"/>
                <a:cs typeface="Times New Roman"/>
              </a:rPr>
              <a:t>a representation of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 audio signal in the </a:t>
            </a:r>
            <a:r>
              <a:rPr dirty="0" sz="2000">
                <a:latin typeface="Times New Roman"/>
                <a:cs typeface="Times New Roman"/>
              </a:rPr>
              <a:t>frequency domain. It uses a </a:t>
            </a:r>
            <a:r>
              <a:rPr dirty="0" sz="2000" spc="-5">
                <a:latin typeface="Times New Roman"/>
                <a:cs typeface="Times New Roman"/>
              </a:rPr>
              <a:t>mel-scale to convert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 linear </a:t>
            </a:r>
            <a:r>
              <a:rPr dirty="0" sz="2000">
                <a:latin typeface="Times New Roman"/>
                <a:cs typeface="Times New Roman"/>
              </a:rPr>
              <a:t>frequency </a:t>
            </a:r>
            <a:r>
              <a:rPr dirty="0" sz="2000" spc="-5">
                <a:latin typeface="Times New Roman"/>
                <a:cs typeface="Times New Roman"/>
              </a:rPr>
              <a:t>scale to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scale that </a:t>
            </a:r>
            <a:r>
              <a:rPr dirty="0" sz="2000">
                <a:latin typeface="Times New Roman"/>
                <a:cs typeface="Times New Roman"/>
              </a:rPr>
              <a:t>better represents human </a:t>
            </a:r>
            <a:r>
              <a:rPr dirty="0" sz="2000" spc="-5">
                <a:latin typeface="Times New Roman"/>
                <a:cs typeface="Times New Roman"/>
              </a:rPr>
              <a:t>auditory </a:t>
            </a:r>
            <a:r>
              <a:rPr dirty="0" sz="2000">
                <a:latin typeface="Times New Roman"/>
                <a:cs typeface="Times New Roman"/>
              </a:rPr>
              <a:t> perception. </a:t>
            </a:r>
            <a:r>
              <a:rPr dirty="0" sz="2000" spc="-5">
                <a:latin typeface="Times New Roman"/>
                <a:cs typeface="Times New Roman"/>
              </a:rPr>
              <a:t>The extracted </a:t>
            </a:r>
            <a:r>
              <a:rPr dirty="0" sz="2000">
                <a:latin typeface="Times New Roman"/>
                <a:cs typeface="Times New Roman"/>
              </a:rPr>
              <a:t>features </a:t>
            </a:r>
            <a:r>
              <a:rPr dirty="0" sz="2000" spc="-5">
                <a:latin typeface="Times New Roman"/>
                <a:cs typeface="Times New Roman"/>
              </a:rPr>
              <a:t>are then </a:t>
            </a:r>
            <a:r>
              <a:rPr dirty="0" sz="2000">
                <a:latin typeface="Times New Roman"/>
                <a:cs typeface="Times New Roman"/>
              </a:rPr>
              <a:t>padded or </a:t>
            </a:r>
            <a:r>
              <a:rPr dirty="0" sz="2000" spc="-5">
                <a:latin typeface="Times New Roman"/>
                <a:cs typeface="Times New Roman"/>
              </a:rPr>
              <a:t>truncated to </a:t>
            </a:r>
            <a:r>
              <a:rPr dirty="0" sz="2000">
                <a:latin typeface="Times New Roman"/>
                <a:cs typeface="Times New Roman"/>
              </a:rPr>
              <a:t>a fixed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length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defined by `max_length`.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12700" marR="199390">
              <a:lnSpc>
                <a:spcPct val="100000"/>
              </a:lnSpc>
              <a:buSzPct val="95000"/>
              <a:buAutoNum type="arabicPeriod"/>
              <a:tabLst>
                <a:tab pos="20383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Model </a:t>
            </a:r>
            <a:r>
              <a:rPr dirty="0" sz="2000" spc="-15" b="1">
                <a:latin typeface="Times New Roman"/>
                <a:cs typeface="Times New Roman"/>
              </a:rPr>
              <a:t>Training</a:t>
            </a:r>
            <a:r>
              <a:rPr dirty="0" sz="2000" spc="-15">
                <a:latin typeface="Times New Roman"/>
                <a:cs typeface="Times New Roman"/>
              </a:rPr>
              <a:t>:The </a:t>
            </a:r>
            <a:r>
              <a:rPr dirty="0" sz="2000" spc="-5">
                <a:latin typeface="Times New Roman"/>
                <a:cs typeface="Times New Roman"/>
              </a:rPr>
              <a:t>code snippet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5">
                <a:latin typeface="Times New Roman"/>
                <a:cs typeface="Times New Roman"/>
              </a:rPr>
              <a:t>model training involves several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steps:- </a:t>
            </a:r>
            <a:r>
              <a:rPr dirty="0" sz="2000">
                <a:latin typeface="Times New Roman"/>
                <a:cs typeface="Times New Roman"/>
              </a:rPr>
              <a:t>It </a:t>
            </a:r>
            <a:r>
              <a:rPr dirty="0" sz="2000" spc="-5">
                <a:latin typeface="Times New Roman"/>
                <a:cs typeface="Times New Roman"/>
              </a:rPr>
              <a:t>loads the audio </a:t>
            </a:r>
            <a:r>
              <a:rPr dirty="0" sz="2000">
                <a:latin typeface="Times New Roman"/>
                <a:cs typeface="Times New Roman"/>
              </a:rPr>
              <a:t>files from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dataset directory </a:t>
            </a:r>
            <a:r>
              <a:rPr dirty="0" sz="2000" spc="-5">
                <a:latin typeface="Times New Roman"/>
                <a:cs typeface="Times New Roman"/>
              </a:rPr>
              <a:t>and extracts </a:t>
            </a:r>
            <a:r>
              <a:rPr dirty="0" sz="2000">
                <a:latin typeface="Times New Roman"/>
                <a:cs typeface="Times New Roman"/>
              </a:rPr>
              <a:t> features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each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`extract_features`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function.-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features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corresponding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labels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(extracted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5">
                <a:latin typeface="Times New Roman"/>
                <a:cs typeface="Times New Roman"/>
              </a:rPr>
              <a:t> 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filename)</a:t>
            </a:r>
            <a:r>
              <a:rPr dirty="0" sz="2000" spc="-5">
                <a:latin typeface="Times New Roman"/>
                <a:cs typeface="Times New Roman"/>
              </a:rPr>
              <a:t> 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stored in</a:t>
            </a:r>
            <a:endParaRPr sz="2000">
              <a:latin typeface="Times New Roman"/>
              <a:cs typeface="Times New Roman"/>
            </a:endParaRPr>
          </a:p>
          <a:p>
            <a:pPr marL="12700" marR="22352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`features`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`labels`</a:t>
            </a:r>
            <a:r>
              <a:rPr dirty="0" sz="2000" spc="-5">
                <a:latin typeface="Times New Roman"/>
                <a:cs typeface="Times New Roman"/>
              </a:rPr>
              <a:t> arrays,</a:t>
            </a:r>
            <a:r>
              <a:rPr dirty="0" sz="2000" spc="-10">
                <a:latin typeface="Times New Roman"/>
                <a:cs typeface="Times New Roman"/>
              </a:rPr>
              <a:t> respectively.-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label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encoder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5">
                <a:latin typeface="Times New Roman"/>
                <a:cs typeface="Times New Roman"/>
              </a:rPr>
              <a:t> to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encode the categorical labels into </a:t>
            </a:r>
            <a:r>
              <a:rPr dirty="0" sz="2000">
                <a:latin typeface="Times New Roman"/>
                <a:cs typeface="Times New Roman"/>
              </a:rPr>
              <a:t>numerical values.-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dataset </a:t>
            </a:r>
            <a:r>
              <a:rPr dirty="0" sz="2000" spc="-5">
                <a:latin typeface="Times New Roman"/>
                <a:cs typeface="Times New Roman"/>
              </a:rPr>
              <a:t>is split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into training and testing sets </a:t>
            </a:r>
            <a:r>
              <a:rPr dirty="0" sz="2000">
                <a:latin typeface="Times New Roman"/>
                <a:cs typeface="Times New Roman"/>
              </a:rPr>
              <a:t>using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`train_test_split` function.-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 features </a:t>
            </a:r>
            <a:r>
              <a:rPr dirty="0" sz="2000" spc="-5">
                <a:latin typeface="Times New Roman"/>
                <a:cs typeface="Times New Roman"/>
              </a:rPr>
              <a:t>are </a:t>
            </a:r>
            <a:r>
              <a:rPr dirty="0" sz="2000">
                <a:latin typeface="Times New Roman"/>
                <a:cs typeface="Times New Roman"/>
              </a:rPr>
              <a:t>normalized by </a:t>
            </a:r>
            <a:r>
              <a:rPr dirty="0" sz="2000" spc="-5">
                <a:latin typeface="Times New Roman"/>
                <a:cs typeface="Times New Roman"/>
              </a:rPr>
              <a:t>subtracting the mean and </a:t>
            </a:r>
            <a:r>
              <a:rPr dirty="0" sz="2000">
                <a:latin typeface="Times New Roman"/>
                <a:cs typeface="Times New Roman"/>
              </a:rPr>
              <a:t>dividing by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standard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deviation.-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 labels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 </a:t>
            </a:r>
            <a:r>
              <a:rPr dirty="0" sz="2000">
                <a:latin typeface="Times New Roman"/>
                <a:cs typeface="Times New Roman"/>
              </a:rPr>
              <a:t>one-hot</a:t>
            </a:r>
            <a:r>
              <a:rPr dirty="0" sz="2000" spc="-5">
                <a:latin typeface="Times New Roman"/>
                <a:cs typeface="Times New Roman"/>
              </a:rPr>
              <a:t> encoded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`to_categorical`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function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Review ppt</dc:title>
  <dcterms:created xsi:type="dcterms:W3CDTF">2023-06-05T15:06:08Z</dcterms:created>
  <dcterms:modified xsi:type="dcterms:W3CDTF">2023-06-05T15:06:08Z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