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010400" cy="92964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h52olDCa4KgTPynJfb7V1soRk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37bef2d8_1_0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51" name="Google Shape;151;g26037bef2d8_1_0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6037bef2d8_1_0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037bef2d8_1_6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58" name="Google Shape;158;g26037bef2d8_1_6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26037bef2d8_1_6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37bef2d8_1_18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6037bef2d8_1_18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37bef2d8_1_23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74" name="Google Shape;174;g26037bef2d8_1_23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6037bef2d8_1_23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037bef2d8_1_32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6037bef2d8_1_32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037bef2d8_1_47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90" name="Google Shape;190;g26037bef2d8_1_47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26037bef2d8_1_47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37bef2d8_1_53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97" name="Google Shape;197;g26037bef2d8_1_53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6037bef2d8_1_53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37bef2d8_1_60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05" name="Google Shape;205;g26037bef2d8_1_60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26037bef2d8_1_60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037bef2d8_1_72:notes"/>
          <p:cNvSpPr txBox="1"/>
          <p:nvPr/>
        </p:nvSpPr>
        <p:spPr>
          <a:xfrm>
            <a:off x="3971181" y="8830626"/>
            <a:ext cx="3037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75" lIns="88150" spcFirstLastPara="1" rIns="88150" wrap="square" tIns="44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12" name="Google Shape;212;g26037bef2d8_1_72:notes"/>
          <p:cNvSpPr/>
          <p:nvPr>
            <p:ph idx="2" type="sldImg"/>
          </p:nvPr>
        </p:nvSpPr>
        <p:spPr>
          <a:xfrm>
            <a:off x="1180063" y="697865"/>
            <a:ext cx="4650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26037bef2d8_1_72:notes"/>
          <p:cNvSpPr txBox="1"/>
          <p:nvPr>
            <p:ph idx="1" type="body"/>
          </p:nvPr>
        </p:nvSpPr>
        <p:spPr>
          <a:xfrm>
            <a:off x="701358" y="4416108"/>
            <a:ext cx="56076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50" spcFirstLastPara="1" rIns="88150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037bef2d8_1_142:notes"/>
          <p:cNvSpPr txBox="1"/>
          <p:nvPr/>
        </p:nvSpPr>
        <p:spPr>
          <a:xfrm>
            <a:off x="3973512" y="8832850"/>
            <a:ext cx="3036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2" name="Google Shape;242;g26037bef2d8_1_142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26037bef2d8_1_142:notes"/>
          <p:cNvSpPr txBox="1"/>
          <p:nvPr>
            <p:ph idx="1" type="body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120"/>
              </a:spcBef>
              <a:spcAft>
                <a:spcPts val="0"/>
              </a:spcAft>
              <a:buSzPts val="288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26"/>
          <p:cNvSpPr txBox="1"/>
          <p:nvPr/>
        </p:nvSpPr>
        <p:spPr>
          <a:xfrm>
            <a:off x="4446587" y="6613525"/>
            <a:ext cx="3413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26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615950" y="373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Manager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295275" y="2520950"/>
            <a:ext cx="84963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manager is a part of an application that controls 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coordination of transactions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one or more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manager is responsible for creating transaction objects and managing their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and atomicity.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588962" y="1106487"/>
            <a:ext cx="7275512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sequences of instructions that specify the chronological order in which instructions of concurrent transactions are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for a set of transactions must consist of all instructions of those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preserve the order in which the instructions appear in each individual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successfully completes its execution will have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as the last statement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transaction assumed to execute commit instruction as its last step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fails to successfully complete its execution will have 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 as the last statement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814387" y="1093787"/>
            <a:ext cx="7945437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$50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of a 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in which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362" y="2063750"/>
            <a:ext cx="2932112" cy="367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2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814387" y="1093787"/>
            <a:ext cx="7945437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in which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237" y="1763712"/>
            <a:ext cx="2678112" cy="3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814387" y="1093787"/>
            <a:ext cx="67659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transactions defined previously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 following schedule is not a serial schedule, but it is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Schedule 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1169987" y="5472112"/>
            <a:ext cx="6724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-- In schedules 1, 2 and 3, the sum “A + B” is preserved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487" y="1803400"/>
            <a:ext cx="2716212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37bef2d8_1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and Atomicity</a:t>
            </a:r>
            <a:endParaRPr/>
          </a:p>
        </p:txBody>
      </p:sp>
      <p:sp>
        <p:nvSpPr>
          <p:cNvPr id="155" name="Google Shape;155;g26037bef2d8_1_0"/>
          <p:cNvSpPr txBox="1"/>
          <p:nvPr>
            <p:ph idx="1" type="body"/>
          </p:nvPr>
        </p:nvSpPr>
        <p:spPr>
          <a:xfrm>
            <a:off x="1117600" y="1093787"/>
            <a:ext cx="66486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ensure atomicity despite failures, we first output information describing the modifications to stable storage without modifying the database itself.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43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study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log-based recovery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detail</a:t>
            </a:r>
            <a:endParaRPr sz="1800"/>
          </a:p>
          <a:p>
            <a:pPr indent="-30861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first present key concepts</a:t>
            </a:r>
            <a:endParaRPr sz="1800"/>
          </a:p>
          <a:p>
            <a:pPr indent="-30861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then present the actual recovery algorithm</a:t>
            </a:r>
            <a:endParaRPr sz="1800"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37bef2d8_1_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Log-Based Recovery</a:t>
            </a:r>
            <a:endParaRPr/>
          </a:p>
        </p:txBody>
      </p:sp>
      <p:sp>
        <p:nvSpPr>
          <p:cNvPr id="162" name="Google Shape;162;g26037bef2d8_1_6"/>
          <p:cNvSpPr txBox="1"/>
          <p:nvPr>
            <p:ph idx="4294967295" type="body"/>
          </p:nvPr>
        </p:nvSpPr>
        <p:spPr>
          <a:xfrm>
            <a:off x="1049337" y="1106487"/>
            <a:ext cx="7621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kept on stable storage.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log is a sequence of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records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maintains information about update activities on the database.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starts, it registers itself by writing a record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to the log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 log record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X, 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b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written, where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before the write (the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old 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value to be written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(the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value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finishes it last statement, the log record &lt;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t&gt; is written.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approaches using logs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database modification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Deferred database modification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37bef2d8_1_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Commit</a:t>
            </a:r>
            <a:endParaRPr/>
          </a:p>
        </p:txBody>
      </p:sp>
      <p:sp>
        <p:nvSpPr>
          <p:cNvPr id="168" name="Google Shape;168;g26037bef2d8_1_18"/>
          <p:cNvSpPr txBox="1"/>
          <p:nvPr>
            <p:ph idx="1" type="body"/>
          </p:nvPr>
        </p:nvSpPr>
        <p:spPr>
          <a:xfrm>
            <a:off x="768362" y="727087"/>
            <a:ext cx="72582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is said to have committed when its commit log record is output to stable storage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previous log records of the transaction must have been output already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performed by a transaction may still be in the buffer when the transaction commits, and may be output later</a:t>
            </a:r>
            <a:endParaRPr/>
          </a:p>
        </p:txBody>
      </p:sp>
      <p:pic>
        <p:nvPicPr>
          <p:cNvPr id="169" name="Google Shape;169;g26037bef2d8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350" y="3146600"/>
            <a:ext cx="2932124" cy="343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6037bef2d8_1_18"/>
          <p:cNvSpPr txBox="1"/>
          <p:nvPr/>
        </p:nvSpPr>
        <p:spPr>
          <a:xfrm>
            <a:off x="768350" y="3248525"/>
            <a:ext cx="29322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CP-5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Write log records for these two transactions for initial values of A and B are 2000 and 1000 respectively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g26037bef2d8_1_18"/>
          <p:cNvSpPr txBox="1"/>
          <p:nvPr/>
        </p:nvSpPr>
        <p:spPr>
          <a:xfrm>
            <a:off x="521375" y="5073325"/>
            <a:ext cx="5855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transaction 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starts, it registers itself by writing a record </a:t>
            </a:r>
            <a:b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to the log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T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</a:t>
            </a: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 log record </a:t>
            </a:r>
            <a:b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X,  V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V</a:t>
            </a:r>
            <a:r>
              <a:rPr baseline="-250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br>
              <a:rPr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037bef2d8_1_23"/>
          <p:cNvSpPr txBox="1"/>
          <p:nvPr>
            <p:ph type="title"/>
          </p:nvPr>
        </p:nvSpPr>
        <p:spPr>
          <a:xfrm>
            <a:off x="8382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elvetica Neue"/>
              <a:buNone/>
            </a:pPr>
            <a:r>
              <a:rPr b="1" i="0" lang="en-US" sz="3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Database Modification Example</a:t>
            </a:r>
            <a:endParaRPr/>
          </a:p>
        </p:txBody>
      </p:sp>
      <p:sp>
        <p:nvSpPr>
          <p:cNvPr id="178" name="Google Shape;178;g26037bef2d8_1_23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                                 Write                              Output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A, 1000, 950&gt;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B, 2000, 2050&gt;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950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2050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700, 600&gt;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600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b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denotes block containing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9" name="Google Shape;179;g26037bef2d8_1_23"/>
          <p:cNvCxnSpPr/>
          <p:nvPr/>
        </p:nvCxnSpPr>
        <p:spPr>
          <a:xfrm>
            <a:off x="914400" y="1592262"/>
            <a:ext cx="66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g26037bef2d8_1_23"/>
          <p:cNvSpPr/>
          <p:nvPr/>
        </p:nvSpPr>
        <p:spPr>
          <a:xfrm>
            <a:off x="6324600" y="4008437"/>
            <a:ext cx="2179500" cy="563700"/>
          </a:xfrm>
          <a:prstGeom prst="wedgeRoundRectCallout">
            <a:avLst>
              <a:gd fmla="val -1479" name="adj1"/>
              <a:gd fmla="val 25372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output before 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</a:t>
            </a:r>
            <a:endParaRPr/>
          </a:p>
        </p:txBody>
      </p:sp>
      <p:sp>
        <p:nvSpPr>
          <p:cNvPr id="181" name="Google Shape;181;g26037bef2d8_1_23"/>
          <p:cNvSpPr/>
          <p:nvPr/>
        </p:nvSpPr>
        <p:spPr>
          <a:xfrm>
            <a:off x="6264275" y="5273675"/>
            <a:ext cx="2179500" cy="563700"/>
          </a:xfrm>
          <a:prstGeom prst="wedgeRoundRectCallout">
            <a:avLst>
              <a:gd fmla="val -4342" name="adj1"/>
              <a:gd fmla="val 243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output after 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037bef2d8_1_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and Redo Operations</a:t>
            </a:r>
            <a:endParaRPr/>
          </a:p>
        </p:txBody>
      </p:sp>
      <p:sp>
        <p:nvSpPr>
          <p:cNvPr id="187" name="Google Shape;187;g26037bef2d8_1_32"/>
          <p:cNvSpPr txBox="1"/>
          <p:nvPr>
            <p:ph idx="1" type="body"/>
          </p:nvPr>
        </p:nvSpPr>
        <p:spPr>
          <a:xfrm>
            <a:off x="865187" y="1081087"/>
            <a:ext cx="75312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log record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X,  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log record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X,  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and Redo of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restores the value of all data items updated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their old values, going backwards from the last log record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time a data item X is restored to its old value V a special  log record (called r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edo-only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X, V&gt;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written out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undo of a transaction is complete, a log record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written out (to indicate that the undo was completed)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sets the value of all data items updated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new values, going forward from the first log record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0" sz="18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logging is done in this case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037bef2d8_1_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and Redo on Recovering from Failure</a:t>
            </a:r>
            <a:endParaRPr/>
          </a:p>
        </p:txBody>
      </p:sp>
      <p:sp>
        <p:nvSpPr>
          <p:cNvPr id="194" name="Google Shape;194;g26037bef2d8_1_47"/>
          <p:cNvSpPr txBox="1"/>
          <p:nvPr>
            <p:ph idx="4294967295" type="body"/>
          </p:nvPr>
        </p:nvSpPr>
        <p:spPr>
          <a:xfrm>
            <a:off x="569912" y="1060450"/>
            <a:ext cx="79821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recovering after failure: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needs to be undone if the log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the record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does not contain either the record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needs to be redone if the log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the records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contains the record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&lt;T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0" lvl="0" marL="10287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814387" y="1093787"/>
            <a:ext cx="656431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037bef2d8_1_53"/>
          <p:cNvSpPr txBox="1"/>
          <p:nvPr>
            <p:ph type="title"/>
          </p:nvPr>
        </p:nvSpPr>
        <p:spPr>
          <a:xfrm>
            <a:off x="835025" y="-73025"/>
            <a:ext cx="8210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elvetica Neue"/>
              <a:buNone/>
            </a:pPr>
            <a:r>
              <a:rPr b="1" i="0" lang="en-US" sz="3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Modification Recovery Example</a:t>
            </a:r>
            <a:endParaRPr/>
          </a:p>
        </p:txBody>
      </p:sp>
      <p:sp>
        <p:nvSpPr>
          <p:cNvPr id="201" name="Google Shape;201;g26037bef2d8_1_53"/>
          <p:cNvSpPr txBox="1"/>
          <p:nvPr>
            <p:ph idx="4294967295" type="body"/>
          </p:nvPr>
        </p:nvSpPr>
        <p:spPr>
          <a:xfrm>
            <a:off x="1006475" y="1257300"/>
            <a:ext cx="8061300" cy="5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Below we show the log as it appears at three instances of time.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3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actions in each case above are: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 undo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B is restored to 2000 and A to 1000, and log records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B, 2000&gt;,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A, 1000&gt;,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are written out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redo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undo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set to 950 and 2050 and C is restored to 700.  Log records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700&gt;,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are written out.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 redo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redo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 A and B are set to 950 and 2050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respectively. Then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set to 600</a:t>
            </a:r>
            <a:endParaRPr/>
          </a:p>
        </p:txBody>
      </p:sp>
      <p:pic>
        <p:nvPicPr>
          <p:cNvPr id="202" name="Google Shape;202;g26037bef2d8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87" y="1773237"/>
            <a:ext cx="6554788" cy="216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037bef2d8_1_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/>
          </a:p>
        </p:txBody>
      </p:sp>
      <p:sp>
        <p:nvSpPr>
          <p:cNvPr id="209" name="Google Shape;209;g26037bef2d8_1_60"/>
          <p:cNvSpPr txBox="1"/>
          <p:nvPr>
            <p:ph idx="4294967295" type="body"/>
          </p:nvPr>
        </p:nvSpPr>
        <p:spPr>
          <a:xfrm>
            <a:off x="814387" y="1093787"/>
            <a:ext cx="79821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Redoing/undoing all transactions recorded in the log can be very slow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 the entire log is time-consuming if the system has run for a long time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might unnecessarily redo transactions which have already output their updates to the database.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Streamline recovery procedure by periodically performing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updates are stopped while doing checkpointing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all log records currently residing in main memory onto stable storage.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all modified buffer blocks to the disk.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log record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checkpoint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onto stable storage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list of all transactions active at the time of checkpoint.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037bef2d8_1_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Checkpoints</a:t>
            </a:r>
            <a:endParaRPr/>
          </a:p>
        </p:txBody>
      </p:sp>
      <p:sp>
        <p:nvSpPr>
          <p:cNvPr id="216" name="Google Shape;216;g26037bef2d8_1_72"/>
          <p:cNvSpPr txBox="1"/>
          <p:nvPr>
            <p:ph idx="4294967295" type="body"/>
          </p:nvPr>
        </p:nvSpPr>
        <p:spPr>
          <a:xfrm>
            <a:off x="876300" y="1263650"/>
            <a:ext cx="82677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ignored (updates already output to disk due to checkpoint)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undone</a:t>
            </a:r>
            <a:endParaRPr/>
          </a:p>
        </p:txBody>
      </p:sp>
      <p:cxnSp>
        <p:nvCxnSpPr>
          <p:cNvPr id="217" name="Google Shape;217;g26037bef2d8_1_72"/>
          <p:cNvCxnSpPr/>
          <p:nvPr/>
        </p:nvCxnSpPr>
        <p:spPr>
          <a:xfrm>
            <a:off x="1600200" y="1600200"/>
            <a:ext cx="563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" name="Google Shape;218;g26037bef2d8_1_72"/>
          <p:cNvCxnSpPr/>
          <p:nvPr/>
        </p:nvCxnSpPr>
        <p:spPr>
          <a:xfrm>
            <a:off x="2895600" y="1600200"/>
            <a:ext cx="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g26037bef2d8_1_72"/>
          <p:cNvCxnSpPr/>
          <p:nvPr/>
        </p:nvCxnSpPr>
        <p:spPr>
          <a:xfrm>
            <a:off x="5867400" y="1600200"/>
            <a:ext cx="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" name="Google Shape;220;g26037bef2d8_1_72"/>
          <p:cNvSpPr txBox="1"/>
          <p:nvPr/>
        </p:nvSpPr>
        <p:spPr>
          <a:xfrm>
            <a:off x="2803525" y="1230312"/>
            <a:ext cx="4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21" name="Google Shape;221;g26037bef2d8_1_72"/>
          <p:cNvSpPr txBox="1"/>
          <p:nvPr/>
        </p:nvSpPr>
        <p:spPr>
          <a:xfrm>
            <a:off x="5645150" y="1206500"/>
            <a:ext cx="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222" name="Google Shape;222;g26037bef2d8_1_72"/>
          <p:cNvCxnSpPr/>
          <p:nvPr/>
        </p:nvCxnSpPr>
        <p:spPr>
          <a:xfrm>
            <a:off x="1676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g26037bef2d8_1_72"/>
          <p:cNvCxnSpPr/>
          <p:nvPr/>
        </p:nvCxnSpPr>
        <p:spPr>
          <a:xfrm>
            <a:off x="1676400" y="2057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g26037bef2d8_1_72"/>
          <p:cNvCxnSpPr/>
          <p:nvPr/>
        </p:nvCxnSpPr>
        <p:spPr>
          <a:xfrm>
            <a:off x="2438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g26037bef2d8_1_72"/>
          <p:cNvCxnSpPr/>
          <p:nvPr/>
        </p:nvCxnSpPr>
        <p:spPr>
          <a:xfrm>
            <a:off x="2743200" y="2362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6" name="Google Shape;226;g26037bef2d8_1_72"/>
          <p:cNvCxnSpPr/>
          <p:nvPr/>
        </p:nvCxnSpPr>
        <p:spPr>
          <a:xfrm>
            <a:off x="2743200" y="2438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g26037bef2d8_1_72"/>
          <p:cNvCxnSpPr/>
          <p:nvPr/>
        </p:nvCxnSpPr>
        <p:spPr>
          <a:xfrm>
            <a:off x="3505200" y="2362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g26037bef2d8_1_72"/>
          <p:cNvCxnSpPr/>
          <p:nvPr/>
        </p:nvCxnSpPr>
        <p:spPr>
          <a:xfrm>
            <a:off x="3962400" y="2743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" name="Google Shape;229;g26037bef2d8_1_72"/>
          <p:cNvCxnSpPr/>
          <p:nvPr/>
        </p:nvCxnSpPr>
        <p:spPr>
          <a:xfrm>
            <a:off x="3962400" y="2819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Google Shape;230;g26037bef2d8_1_72"/>
          <p:cNvCxnSpPr/>
          <p:nvPr/>
        </p:nvCxnSpPr>
        <p:spPr>
          <a:xfrm>
            <a:off x="4724400" y="2743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g26037bef2d8_1_72"/>
          <p:cNvCxnSpPr/>
          <p:nvPr/>
        </p:nvCxnSpPr>
        <p:spPr>
          <a:xfrm>
            <a:off x="5105400" y="32004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g26037bef2d8_1_72"/>
          <p:cNvCxnSpPr/>
          <p:nvPr/>
        </p:nvCxnSpPr>
        <p:spPr>
          <a:xfrm>
            <a:off x="5105400" y="32766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" name="Google Shape;233;g26037bef2d8_1_72"/>
          <p:cNvCxnSpPr/>
          <p:nvPr/>
        </p:nvCxnSpPr>
        <p:spPr>
          <a:xfrm>
            <a:off x="5867400" y="32004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4" name="Google Shape;234;g26037bef2d8_1_72"/>
          <p:cNvSpPr txBox="1"/>
          <p:nvPr/>
        </p:nvSpPr>
        <p:spPr>
          <a:xfrm>
            <a:off x="1965325" y="1687512"/>
            <a:ext cx="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35" name="Google Shape;235;g26037bef2d8_1_72"/>
          <p:cNvSpPr txBox="1"/>
          <p:nvPr/>
        </p:nvSpPr>
        <p:spPr>
          <a:xfrm>
            <a:off x="2898775" y="2051050"/>
            <a:ext cx="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36" name="Google Shape;236;g26037bef2d8_1_72"/>
          <p:cNvSpPr txBox="1"/>
          <p:nvPr/>
        </p:nvSpPr>
        <p:spPr>
          <a:xfrm>
            <a:off x="4117975" y="2432050"/>
            <a:ext cx="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237" name="Google Shape;237;g26037bef2d8_1_72"/>
          <p:cNvSpPr txBox="1"/>
          <p:nvPr/>
        </p:nvSpPr>
        <p:spPr>
          <a:xfrm>
            <a:off x="5337175" y="2889250"/>
            <a:ext cx="4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38" name="Google Shape;238;g26037bef2d8_1_72"/>
          <p:cNvSpPr txBox="1"/>
          <p:nvPr/>
        </p:nvSpPr>
        <p:spPr>
          <a:xfrm>
            <a:off x="2362200" y="3821112"/>
            <a:ext cx="13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</a:t>
            </a:r>
            <a:endParaRPr/>
          </a:p>
        </p:txBody>
      </p:sp>
      <p:sp>
        <p:nvSpPr>
          <p:cNvPr id="239" name="Google Shape;239;g26037bef2d8_1_72"/>
          <p:cNvSpPr txBox="1"/>
          <p:nvPr/>
        </p:nvSpPr>
        <p:spPr>
          <a:xfrm>
            <a:off x="5105400" y="3797300"/>
            <a:ext cx="17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failure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037bef2d8_1_1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246" name="Google Shape;246;g26037bef2d8_1_142"/>
          <p:cNvSpPr txBox="1"/>
          <p:nvPr>
            <p:ph idx="1" type="body"/>
          </p:nvPr>
        </p:nvSpPr>
        <p:spPr>
          <a:xfrm>
            <a:off x="814387" y="1093787"/>
            <a:ext cx="79455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$50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of a 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in which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247" name="Google Shape;247;g26037bef2d8_1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362" y="2063750"/>
            <a:ext cx="2932113" cy="367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814387" y="1093787"/>
            <a:ext cx="70739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program execution that accesses and  possibly updates various data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issues to deal with: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of various kinds, such as hardware failures and system crashes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 Properties of a Transaction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914400" y="1106487"/>
            <a:ext cx="7389812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transaction fails after step 3 and before step 6, money will be “lost” leading to an inconsistent database state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could be due to software or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should ensure that updates of a partially executed transaction are not reflected in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768350" y="117475"/>
            <a:ext cx="83756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Properties of a Transaction (Cont.)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912812" y="1149350"/>
            <a:ext cx="7246937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above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sum of A and B is unchanged by the execution of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consistency requirements include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Explicitly specified integrity constraints such as primary keys and foreign keys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integrity constraints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sum of balances of all accounts, minus sum of loan amounts must equal value of cash-in-hand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transaction, when starting to execute,  must see a consistent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transaction execution the database may be temporarily inconsistent.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transaction completes successfully the database must be consistent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Erroneous transaction logic can lead to inconsistency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Properties of a Transaction (Cont.)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814387" y="1093787"/>
            <a:ext cx="7137400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between steps 3 and 6 (of the fund transfer transaction) , another transaction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allowed to access the partially updated database, it will see an inconsistent database (the sum 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less than it should be).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                                        T2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read(A), read(B), print(A+B)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12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 be ensured trivially by running transactions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one after the other.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executing multiple transactions concurrently has significant benefits, as we will see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914400" y="2081212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all operations of the transaction are properly reflected in the database or none 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Execution of a transaction in isolation preserves the consistency of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for every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appears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finished execution before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started,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 execution after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completes successfully, the changes it has made to the database persist, even if there are system failures. 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901700" y="1106487"/>
            <a:ext cx="82423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unit of program execution that accesses and possibly updates various data items. To preserve the integrity of data the database system must ensure: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914400" y="1106487"/>
            <a:ext cx="74930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state; the transaction stays in this state while it is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committed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final statement has been executed.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discovery that normal execution can no longer proceed.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the transaction has been rolled back and the database restored to its state prior to the start of the transaction.  Two options after it has been aborted: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transaction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done only if no internal logical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successful completion.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 (Cont.)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987" y="1593850"/>
            <a:ext cx="5453062" cy="37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2009-12-21T15:40:23Z</dcterms:created>
  <dc:creator>Marilyn Turnamian</dc:creator>
</cp:coreProperties>
</file>