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  <p:sldId id="256" r:id="rId6"/>
    <p:sldId id="258" r:id="rId7"/>
    <p:sldId id="259" r:id="rId8"/>
    <p:sldId id="270" r:id="rId9"/>
    <p:sldId id="260" r:id="rId10"/>
    <p:sldId id="264" r:id="rId11"/>
    <p:sldId id="267" r:id="rId12"/>
    <p:sldId id="275" r:id="rId13"/>
    <p:sldId id="27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E05A0-5B5E-462D-AEE3-3A7E7C9C150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D26E3ED-8049-4E6A-B2DD-310E799B4C39}">
      <dgm:prSet phldrT="[Text]"/>
      <dgm:spPr/>
      <dgm:t>
        <a:bodyPr/>
        <a:lstStyle/>
        <a:p>
          <a:r>
            <a:rPr lang="en-GB" dirty="0">
              <a:solidFill>
                <a:schemeClr val="tx2">
                  <a:lumMod val="50000"/>
                </a:schemeClr>
              </a:solidFill>
            </a:rPr>
            <a:t>Camera</a:t>
          </a:r>
          <a:endParaRPr lang="en-GB" dirty="0"/>
        </a:p>
      </dgm:t>
    </dgm:pt>
    <dgm:pt modelId="{8AB96DA5-8001-4524-8232-F45B26E7BA83}" type="parTrans" cxnId="{6AD5B9A8-AA9D-4AAC-9D59-1C42EA35002F}">
      <dgm:prSet/>
      <dgm:spPr/>
      <dgm:t>
        <a:bodyPr/>
        <a:lstStyle/>
        <a:p>
          <a:endParaRPr lang="en-GB"/>
        </a:p>
      </dgm:t>
    </dgm:pt>
    <dgm:pt modelId="{B7BC245D-7721-49C3-8ACD-C562AE853C97}" type="sibTrans" cxnId="{6AD5B9A8-AA9D-4AAC-9D59-1C42EA35002F}">
      <dgm:prSet/>
      <dgm:spPr/>
      <dgm:t>
        <a:bodyPr/>
        <a:lstStyle/>
        <a:p>
          <a:endParaRPr lang="en-GB"/>
        </a:p>
      </dgm:t>
    </dgm:pt>
    <dgm:pt modelId="{19AAC6D9-F54B-4F3B-8EF1-15CFFBD0296F}">
      <dgm:prSet phldrT="[Text]" custT="1"/>
      <dgm:spPr/>
      <dgm:t>
        <a:bodyPr/>
        <a:lstStyle/>
        <a:p>
          <a:r>
            <a:rPr lang="en-GB" sz="2400" dirty="0" smtClean="0"/>
            <a:t>Face recognition</a:t>
          </a:r>
          <a:endParaRPr lang="en-GB" sz="2400" dirty="0"/>
        </a:p>
      </dgm:t>
    </dgm:pt>
    <dgm:pt modelId="{18555239-D4E7-4EC0-B0E1-E2B5C0AE08E4}" type="parTrans" cxnId="{F2C42FF5-0D56-4430-A6A9-0BEA93CB1C50}">
      <dgm:prSet/>
      <dgm:spPr/>
      <dgm:t>
        <a:bodyPr/>
        <a:lstStyle/>
        <a:p>
          <a:endParaRPr lang="en-GB"/>
        </a:p>
      </dgm:t>
    </dgm:pt>
    <dgm:pt modelId="{B8926B65-6F2F-4709-B9A4-D7DB8D8B4C71}" type="sibTrans" cxnId="{F2C42FF5-0D56-4430-A6A9-0BEA93CB1C50}">
      <dgm:prSet/>
      <dgm:spPr/>
      <dgm:t>
        <a:bodyPr/>
        <a:lstStyle/>
        <a:p>
          <a:endParaRPr lang="en-GB"/>
        </a:p>
      </dgm:t>
    </dgm:pt>
    <dgm:pt modelId="{6DF17E5B-CED5-4E8F-807C-7C9B8A9B2DFD}">
      <dgm:prSet phldrT="[Text]"/>
      <dgm:spPr/>
      <dgm:t>
        <a:bodyPr/>
        <a:lstStyle/>
        <a:p>
          <a:r>
            <a:rPr lang="en-GB" dirty="0">
              <a:solidFill>
                <a:schemeClr val="tx2">
                  <a:lumMod val="50000"/>
                </a:schemeClr>
              </a:solidFill>
            </a:rPr>
            <a:t>Desktop application </a:t>
          </a:r>
          <a:endParaRPr lang="en-GB" dirty="0"/>
        </a:p>
      </dgm:t>
    </dgm:pt>
    <dgm:pt modelId="{765D2E95-C512-48D2-A084-C6348C7181EA}" type="parTrans" cxnId="{2E678741-E544-4783-817B-4B1E240E6669}">
      <dgm:prSet/>
      <dgm:spPr/>
      <dgm:t>
        <a:bodyPr/>
        <a:lstStyle/>
        <a:p>
          <a:endParaRPr lang="en-GB"/>
        </a:p>
      </dgm:t>
    </dgm:pt>
    <dgm:pt modelId="{C2EEFFA7-0C0C-4F29-9B77-BB4D7E2A1A04}" type="sibTrans" cxnId="{2E678741-E544-4783-817B-4B1E240E6669}">
      <dgm:prSet/>
      <dgm:spPr/>
      <dgm:t>
        <a:bodyPr/>
        <a:lstStyle/>
        <a:p>
          <a:endParaRPr lang="en-GB"/>
        </a:p>
      </dgm:t>
    </dgm:pt>
    <dgm:pt modelId="{9D594C41-245E-448F-A757-E82D17111B9F}">
      <dgm:prSet phldrT="[Text]" custT="1"/>
      <dgm:spPr/>
      <dgm:t>
        <a:bodyPr/>
        <a:lstStyle/>
        <a:p>
          <a:r>
            <a:rPr lang="en-GB" sz="2400" kern="1200" dirty="0" smtClean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GUI for navigation</a:t>
          </a:r>
          <a:endParaRPr lang="en-GB" sz="24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AB8BAEBE-06B9-4876-AAD4-14EC9D80DDBB}" type="parTrans" cxnId="{B8474DD4-9C98-482A-B8F4-FC290EF28ABA}">
      <dgm:prSet/>
      <dgm:spPr/>
      <dgm:t>
        <a:bodyPr/>
        <a:lstStyle/>
        <a:p>
          <a:endParaRPr lang="en-GB"/>
        </a:p>
      </dgm:t>
    </dgm:pt>
    <dgm:pt modelId="{FF4CEEB9-D047-4B09-84F5-4EF169E7E8C8}" type="sibTrans" cxnId="{B8474DD4-9C98-482A-B8F4-FC290EF28ABA}">
      <dgm:prSet/>
      <dgm:spPr/>
      <dgm:t>
        <a:bodyPr/>
        <a:lstStyle/>
        <a:p>
          <a:endParaRPr lang="en-GB"/>
        </a:p>
      </dgm:t>
    </dgm:pt>
    <dgm:pt modelId="{B0740A77-E16F-461A-9A79-29B50A0892C4}">
      <dgm:prSet phldrT="[Text]"/>
      <dgm:spPr/>
      <dgm:t>
        <a:bodyPr/>
        <a:lstStyle/>
        <a:p>
          <a:r>
            <a:rPr lang="en-GB" dirty="0" smtClean="0">
              <a:solidFill>
                <a:schemeClr val="tx2">
                  <a:lumMod val="50000"/>
                </a:schemeClr>
              </a:solidFill>
            </a:rPr>
            <a:t>Arduino</a:t>
          </a:r>
          <a:endParaRPr lang="en-GB" dirty="0"/>
        </a:p>
      </dgm:t>
    </dgm:pt>
    <dgm:pt modelId="{F3B4566D-6229-4735-BAD8-A722548A90A9}" type="parTrans" cxnId="{24E06382-AE78-4942-B98A-38BD27734F2A}">
      <dgm:prSet/>
      <dgm:spPr/>
      <dgm:t>
        <a:bodyPr/>
        <a:lstStyle/>
        <a:p>
          <a:endParaRPr lang="en-GB"/>
        </a:p>
      </dgm:t>
    </dgm:pt>
    <dgm:pt modelId="{B8F4DDD0-7801-4123-8EBB-1E37C48A39FA}" type="sibTrans" cxnId="{24E06382-AE78-4942-B98A-38BD27734F2A}">
      <dgm:prSet/>
      <dgm:spPr/>
      <dgm:t>
        <a:bodyPr/>
        <a:lstStyle/>
        <a:p>
          <a:endParaRPr lang="en-GB"/>
        </a:p>
      </dgm:t>
    </dgm:pt>
    <dgm:pt modelId="{D2ED8C53-33BB-4395-842F-8BCDD6B0C145}">
      <dgm:prSet phldrT="[Text]"/>
      <dgm:spPr/>
      <dgm:t>
        <a:bodyPr/>
        <a:lstStyle/>
        <a:p>
          <a:r>
            <a:rPr lang="en-GB" dirty="0"/>
            <a:t>Bridge </a:t>
          </a:r>
          <a:r>
            <a:rPr lang="en-GB" dirty="0" smtClean="0"/>
            <a:t>between hardware and software</a:t>
          </a:r>
          <a:endParaRPr lang="en-GB" dirty="0"/>
        </a:p>
      </dgm:t>
    </dgm:pt>
    <dgm:pt modelId="{279772A8-D60C-47C6-AB78-2871AE354FF1}" type="parTrans" cxnId="{C889457F-2212-4742-B743-2989C127E3F8}">
      <dgm:prSet/>
      <dgm:spPr/>
      <dgm:t>
        <a:bodyPr/>
        <a:lstStyle/>
        <a:p>
          <a:endParaRPr lang="en-GB"/>
        </a:p>
      </dgm:t>
    </dgm:pt>
    <dgm:pt modelId="{45BD5D76-7615-42E2-898F-1A081B153395}" type="sibTrans" cxnId="{C889457F-2212-4742-B743-2989C127E3F8}">
      <dgm:prSet/>
      <dgm:spPr/>
      <dgm:t>
        <a:bodyPr/>
        <a:lstStyle/>
        <a:p>
          <a:endParaRPr lang="en-GB"/>
        </a:p>
      </dgm:t>
    </dgm:pt>
    <dgm:pt modelId="{5EF92C28-9647-4846-AEEA-EF661B9F2EE6}">
      <dgm:prSet custT="1"/>
      <dgm:spPr/>
      <dgm:t>
        <a:bodyPr/>
        <a:lstStyle/>
        <a:p>
          <a:r>
            <a:rPr lang="en-GB" sz="2000" kern="1200" dirty="0" smtClean="0">
              <a:solidFill>
                <a:srgbClr val="7C96A3">
                  <a:lumMod val="50000"/>
                </a:srgbClr>
              </a:solidFill>
              <a:latin typeface="Tw Cen MT" panose="020B0602020104020603"/>
              <a:ea typeface="+mn-ea"/>
              <a:cs typeface="+mn-cs"/>
            </a:rPr>
            <a:t>SMS sending and appliance control</a:t>
          </a:r>
        </a:p>
      </dgm:t>
    </dgm:pt>
    <dgm:pt modelId="{323BC530-43A5-4D59-A542-FAAEA4D0C561}" type="parTrans" cxnId="{793754E0-D80F-4E43-96DD-1EC1F5EEFC1B}">
      <dgm:prSet/>
      <dgm:spPr/>
      <dgm:t>
        <a:bodyPr/>
        <a:lstStyle/>
        <a:p>
          <a:endParaRPr lang="en-GB"/>
        </a:p>
      </dgm:t>
    </dgm:pt>
    <dgm:pt modelId="{5CBC7B79-98DC-4FAF-AF29-BE0C4EED12F7}" type="sibTrans" cxnId="{793754E0-D80F-4E43-96DD-1EC1F5EEFC1B}">
      <dgm:prSet/>
      <dgm:spPr/>
      <dgm:t>
        <a:bodyPr/>
        <a:lstStyle/>
        <a:p>
          <a:endParaRPr lang="en-GB"/>
        </a:p>
      </dgm:t>
    </dgm:pt>
    <dgm:pt modelId="{C7FB7D65-4BE4-47F3-B47F-172521BD7ABB}" type="pres">
      <dgm:prSet presAssocID="{EC7E05A0-5B5E-462D-AEE3-3A7E7C9C150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4AC67B08-2E8E-445C-9C03-5895B3F8B83F}" type="pres">
      <dgm:prSet presAssocID="{AD26E3ED-8049-4E6A-B2DD-310E799B4C39}" presName="composite" presStyleCnt="0"/>
      <dgm:spPr/>
    </dgm:pt>
    <dgm:pt modelId="{77E3DE0C-F198-431A-895A-B1397EF5A731}" type="pres">
      <dgm:prSet presAssocID="{AD26E3ED-8049-4E6A-B2DD-310E799B4C39}" presName="bentUpArrow1" presStyleLbl="alignImgPlace1" presStyleIdx="0" presStyleCnt="3"/>
      <dgm:spPr/>
    </dgm:pt>
    <dgm:pt modelId="{D083C92F-C80E-473C-ADFC-7ED68792EC0C}" type="pres">
      <dgm:prSet presAssocID="{AD26E3ED-8049-4E6A-B2DD-310E799B4C3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E2C9A3-5E16-4C0E-B030-E8116A6B4EBE}" type="pres">
      <dgm:prSet presAssocID="{AD26E3ED-8049-4E6A-B2DD-310E799B4C39}" presName="ChildText" presStyleLbl="revTx" presStyleIdx="0" presStyleCnt="3" custScaleX="197916" custLinFactNeighborX="70908" custLinFactNeighborY="14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900D11-0541-4C55-95AF-0E25F82415EC}" type="pres">
      <dgm:prSet presAssocID="{B7BC245D-7721-49C3-8ACD-C562AE853C97}" presName="sibTrans" presStyleCnt="0"/>
      <dgm:spPr/>
    </dgm:pt>
    <dgm:pt modelId="{19277428-9563-4B33-A299-A2510038A439}" type="pres">
      <dgm:prSet presAssocID="{6DF17E5B-CED5-4E8F-807C-7C9B8A9B2DFD}" presName="composite" presStyleCnt="0"/>
      <dgm:spPr/>
    </dgm:pt>
    <dgm:pt modelId="{B04A15A7-A56E-446E-9267-0410106448C5}" type="pres">
      <dgm:prSet presAssocID="{6DF17E5B-CED5-4E8F-807C-7C9B8A9B2DFD}" presName="bentUpArrow1" presStyleLbl="alignImgPlace1" presStyleIdx="1" presStyleCnt="3"/>
      <dgm:spPr/>
    </dgm:pt>
    <dgm:pt modelId="{7E031F38-32E1-4151-B28B-AE0BF6059345}" type="pres">
      <dgm:prSet presAssocID="{6DF17E5B-CED5-4E8F-807C-7C9B8A9B2DF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E6AF9D-2F12-4EFA-89FF-64C76DB13838}" type="pres">
      <dgm:prSet presAssocID="{6DF17E5B-CED5-4E8F-807C-7C9B8A9B2DFD}" presName="ChildText" presStyleLbl="revTx" presStyleIdx="1" presStyleCnt="3" custScaleX="153344" custLinFactNeighborX="38476" custLinFactNeighborY="43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711A6E-1501-47F0-8BEE-AFEAD00A7F68}" type="pres">
      <dgm:prSet presAssocID="{C2EEFFA7-0C0C-4F29-9B77-BB4D7E2A1A04}" presName="sibTrans" presStyleCnt="0"/>
      <dgm:spPr/>
    </dgm:pt>
    <dgm:pt modelId="{E47D8DDC-BBF8-4CD8-BCDD-D14C60CF12DA}" type="pres">
      <dgm:prSet presAssocID="{B0740A77-E16F-461A-9A79-29B50A0892C4}" presName="composite" presStyleCnt="0"/>
      <dgm:spPr/>
    </dgm:pt>
    <dgm:pt modelId="{47086CDE-7F55-4B9C-873D-2A29C4BAF1A6}" type="pres">
      <dgm:prSet presAssocID="{B0740A77-E16F-461A-9A79-29B50A0892C4}" presName="bentUpArrow1" presStyleLbl="alignImgPlace1" presStyleIdx="2" presStyleCnt="3"/>
      <dgm:spPr/>
    </dgm:pt>
    <dgm:pt modelId="{0F43B9A1-1BC8-498D-A3C6-82684A36331A}" type="pres">
      <dgm:prSet presAssocID="{B0740A77-E16F-461A-9A79-29B50A0892C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F3490B-8B8E-4298-8741-5C1BACA926D2}" type="pres">
      <dgm:prSet presAssocID="{B0740A77-E16F-461A-9A79-29B50A0892C4}" presName="ChildText" presStyleLbl="revTx" presStyleIdx="2" presStyleCnt="3" custScaleX="170315" custLinFactNeighborX="46397" custLinFactNeighborY="-14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DAE12E-F7D1-4AF8-8C9D-23C8C17400F4}" type="pres">
      <dgm:prSet presAssocID="{B8F4DDD0-7801-4123-8EBB-1E37C48A39FA}" presName="sibTrans" presStyleCnt="0"/>
      <dgm:spPr/>
    </dgm:pt>
    <dgm:pt modelId="{9D45826B-B533-4D79-8C5D-2206E2BE177B}" type="pres">
      <dgm:prSet presAssocID="{5EF92C28-9647-4846-AEEA-EF661B9F2EE6}" presName="composite" presStyleCnt="0"/>
      <dgm:spPr/>
    </dgm:pt>
    <dgm:pt modelId="{15FBB6D3-D7BC-42A9-A13D-348B70876886}" type="pres">
      <dgm:prSet presAssocID="{5EF92C28-9647-4846-AEEA-EF661B9F2EE6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41CE36B-0BE7-439F-B1C3-F3A3556BFA7A}" type="presOf" srcId="{6DF17E5B-CED5-4E8F-807C-7C9B8A9B2DFD}" destId="{7E031F38-32E1-4151-B28B-AE0BF6059345}" srcOrd="0" destOrd="0" presId="urn:microsoft.com/office/officeart/2005/8/layout/StepDownProcess"/>
    <dgm:cxn modelId="{C4A628AD-AE51-42E9-BC50-9E4DED806F21}" type="presOf" srcId="{B0740A77-E16F-461A-9A79-29B50A0892C4}" destId="{0F43B9A1-1BC8-498D-A3C6-82684A36331A}" srcOrd="0" destOrd="0" presId="urn:microsoft.com/office/officeart/2005/8/layout/StepDownProcess"/>
    <dgm:cxn modelId="{F6DC762A-0B45-48BC-A8B6-960F41AD0CFC}" type="presOf" srcId="{5EF92C28-9647-4846-AEEA-EF661B9F2EE6}" destId="{15FBB6D3-D7BC-42A9-A13D-348B70876886}" srcOrd="0" destOrd="0" presId="urn:microsoft.com/office/officeart/2005/8/layout/StepDownProcess"/>
    <dgm:cxn modelId="{2E678741-E544-4783-817B-4B1E240E6669}" srcId="{EC7E05A0-5B5E-462D-AEE3-3A7E7C9C150C}" destId="{6DF17E5B-CED5-4E8F-807C-7C9B8A9B2DFD}" srcOrd="1" destOrd="0" parTransId="{765D2E95-C512-48D2-A084-C6348C7181EA}" sibTransId="{C2EEFFA7-0C0C-4F29-9B77-BB4D7E2A1A04}"/>
    <dgm:cxn modelId="{C889457F-2212-4742-B743-2989C127E3F8}" srcId="{B0740A77-E16F-461A-9A79-29B50A0892C4}" destId="{D2ED8C53-33BB-4395-842F-8BCDD6B0C145}" srcOrd="0" destOrd="0" parTransId="{279772A8-D60C-47C6-AB78-2871AE354FF1}" sibTransId="{45BD5D76-7615-42E2-898F-1A081B153395}"/>
    <dgm:cxn modelId="{6AD5B9A8-AA9D-4AAC-9D59-1C42EA35002F}" srcId="{EC7E05A0-5B5E-462D-AEE3-3A7E7C9C150C}" destId="{AD26E3ED-8049-4E6A-B2DD-310E799B4C39}" srcOrd="0" destOrd="0" parTransId="{8AB96DA5-8001-4524-8232-F45B26E7BA83}" sibTransId="{B7BC245D-7721-49C3-8ACD-C562AE853C97}"/>
    <dgm:cxn modelId="{2C3A5DF0-8B57-4636-A759-23184233B8E6}" type="presOf" srcId="{EC7E05A0-5B5E-462D-AEE3-3A7E7C9C150C}" destId="{C7FB7D65-4BE4-47F3-B47F-172521BD7ABB}" srcOrd="0" destOrd="0" presId="urn:microsoft.com/office/officeart/2005/8/layout/StepDownProcess"/>
    <dgm:cxn modelId="{24E06382-AE78-4942-B98A-38BD27734F2A}" srcId="{EC7E05A0-5B5E-462D-AEE3-3A7E7C9C150C}" destId="{B0740A77-E16F-461A-9A79-29B50A0892C4}" srcOrd="2" destOrd="0" parTransId="{F3B4566D-6229-4735-BAD8-A722548A90A9}" sibTransId="{B8F4DDD0-7801-4123-8EBB-1E37C48A39FA}"/>
    <dgm:cxn modelId="{6B10C1AF-5B41-4464-BC37-110A2D0A2F46}" type="presOf" srcId="{9D594C41-245E-448F-A757-E82D17111B9F}" destId="{63E6AF9D-2F12-4EFA-89FF-64C76DB13838}" srcOrd="0" destOrd="0" presId="urn:microsoft.com/office/officeart/2005/8/layout/StepDownProcess"/>
    <dgm:cxn modelId="{B8474DD4-9C98-482A-B8F4-FC290EF28ABA}" srcId="{6DF17E5B-CED5-4E8F-807C-7C9B8A9B2DFD}" destId="{9D594C41-245E-448F-A757-E82D17111B9F}" srcOrd="0" destOrd="0" parTransId="{AB8BAEBE-06B9-4876-AAD4-14EC9D80DDBB}" sibTransId="{FF4CEEB9-D047-4B09-84F5-4EF169E7E8C8}"/>
    <dgm:cxn modelId="{F2C42FF5-0D56-4430-A6A9-0BEA93CB1C50}" srcId="{AD26E3ED-8049-4E6A-B2DD-310E799B4C39}" destId="{19AAC6D9-F54B-4F3B-8EF1-15CFFBD0296F}" srcOrd="0" destOrd="0" parTransId="{18555239-D4E7-4EC0-B0E1-E2B5C0AE08E4}" sibTransId="{B8926B65-6F2F-4709-B9A4-D7DB8D8B4C71}"/>
    <dgm:cxn modelId="{D5702E8B-CDE8-4033-8E7F-E420BDDBB742}" type="presOf" srcId="{19AAC6D9-F54B-4F3B-8EF1-15CFFBD0296F}" destId="{F8E2C9A3-5E16-4C0E-B030-E8116A6B4EBE}" srcOrd="0" destOrd="0" presId="urn:microsoft.com/office/officeart/2005/8/layout/StepDownProcess"/>
    <dgm:cxn modelId="{793754E0-D80F-4E43-96DD-1EC1F5EEFC1B}" srcId="{EC7E05A0-5B5E-462D-AEE3-3A7E7C9C150C}" destId="{5EF92C28-9647-4846-AEEA-EF661B9F2EE6}" srcOrd="3" destOrd="0" parTransId="{323BC530-43A5-4D59-A542-FAAEA4D0C561}" sibTransId="{5CBC7B79-98DC-4FAF-AF29-BE0C4EED12F7}"/>
    <dgm:cxn modelId="{7D423974-34C7-4E60-B4EE-74E230F459A7}" type="presOf" srcId="{D2ED8C53-33BB-4395-842F-8BCDD6B0C145}" destId="{7DF3490B-8B8E-4298-8741-5C1BACA926D2}" srcOrd="0" destOrd="0" presId="urn:microsoft.com/office/officeart/2005/8/layout/StepDownProcess"/>
    <dgm:cxn modelId="{D15C9FF4-2559-48DF-9D8C-FF8839C2399E}" type="presOf" srcId="{AD26E3ED-8049-4E6A-B2DD-310E799B4C39}" destId="{D083C92F-C80E-473C-ADFC-7ED68792EC0C}" srcOrd="0" destOrd="0" presId="urn:microsoft.com/office/officeart/2005/8/layout/StepDownProcess"/>
    <dgm:cxn modelId="{C6D45E70-938F-4D69-96C6-AADD9C1BDD1E}" type="presParOf" srcId="{C7FB7D65-4BE4-47F3-B47F-172521BD7ABB}" destId="{4AC67B08-2E8E-445C-9C03-5895B3F8B83F}" srcOrd="0" destOrd="0" presId="urn:microsoft.com/office/officeart/2005/8/layout/StepDownProcess"/>
    <dgm:cxn modelId="{E8AD6E4F-861D-4730-98E4-CE8FF3060D0C}" type="presParOf" srcId="{4AC67B08-2E8E-445C-9C03-5895B3F8B83F}" destId="{77E3DE0C-F198-431A-895A-B1397EF5A731}" srcOrd="0" destOrd="0" presId="urn:microsoft.com/office/officeart/2005/8/layout/StepDownProcess"/>
    <dgm:cxn modelId="{240D64DF-DDE2-4CD5-A2F0-8A926F487A36}" type="presParOf" srcId="{4AC67B08-2E8E-445C-9C03-5895B3F8B83F}" destId="{D083C92F-C80E-473C-ADFC-7ED68792EC0C}" srcOrd="1" destOrd="0" presId="urn:microsoft.com/office/officeart/2005/8/layout/StepDownProcess"/>
    <dgm:cxn modelId="{6892F1D5-E3FB-4F17-AFA3-EABD3A037756}" type="presParOf" srcId="{4AC67B08-2E8E-445C-9C03-5895B3F8B83F}" destId="{F8E2C9A3-5E16-4C0E-B030-E8116A6B4EBE}" srcOrd="2" destOrd="0" presId="urn:microsoft.com/office/officeart/2005/8/layout/StepDownProcess"/>
    <dgm:cxn modelId="{335DC7C9-0779-4DD4-833C-D452A06EA749}" type="presParOf" srcId="{C7FB7D65-4BE4-47F3-B47F-172521BD7ABB}" destId="{EE900D11-0541-4C55-95AF-0E25F82415EC}" srcOrd="1" destOrd="0" presId="urn:microsoft.com/office/officeart/2005/8/layout/StepDownProcess"/>
    <dgm:cxn modelId="{411195D2-FDE8-4EEB-ABAE-949B8AEF34AD}" type="presParOf" srcId="{C7FB7D65-4BE4-47F3-B47F-172521BD7ABB}" destId="{19277428-9563-4B33-A299-A2510038A439}" srcOrd="2" destOrd="0" presId="urn:microsoft.com/office/officeart/2005/8/layout/StepDownProcess"/>
    <dgm:cxn modelId="{C07F657A-C0D8-48A4-828C-D53E4A640AC2}" type="presParOf" srcId="{19277428-9563-4B33-A299-A2510038A439}" destId="{B04A15A7-A56E-446E-9267-0410106448C5}" srcOrd="0" destOrd="0" presId="urn:microsoft.com/office/officeart/2005/8/layout/StepDownProcess"/>
    <dgm:cxn modelId="{CF671C93-D6CC-4CFE-A29D-C4FB88724ACC}" type="presParOf" srcId="{19277428-9563-4B33-A299-A2510038A439}" destId="{7E031F38-32E1-4151-B28B-AE0BF6059345}" srcOrd="1" destOrd="0" presId="urn:microsoft.com/office/officeart/2005/8/layout/StepDownProcess"/>
    <dgm:cxn modelId="{A9D7C0F5-0A6E-4BBE-A64D-48D4C76E268C}" type="presParOf" srcId="{19277428-9563-4B33-A299-A2510038A439}" destId="{63E6AF9D-2F12-4EFA-89FF-64C76DB13838}" srcOrd="2" destOrd="0" presId="urn:microsoft.com/office/officeart/2005/8/layout/StepDownProcess"/>
    <dgm:cxn modelId="{93AC3000-7266-4813-BD03-B04AAEE21232}" type="presParOf" srcId="{C7FB7D65-4BE4-47F3-B47F-172521BD7ABB}" destId="{24711A6E-1501-47F0-8BEE-AFEAD00A7F68}" srcOrd="3" destOrd="0" presId="urn:microsoft.com/office/officeart/2005/8/layout/StepDownProcess"/>
    <dgm:cxn modelId="{672E2CDF-24C9-4FE6-90E7-FBACF3708435}" type="presParOf" srcId="{C7FB7D65-4BE4-47F3-B47F-172521BD7ABB}" destId="{E47D8DDC-BBF8-4CD8-BCDD-D14C60CF12DA}" srcOrd="4" destOrd="0" presId="urn:microsoft.com/office/officeart/2005/8/layout/StepDownProcess"/>
    <dgm:cxn modelId="{F5AC9B33-348A-412B-ABA5-958CE8BD5B43}" type="presParOf" srcId="{E47D8DDC-BBF8-4CD8-BCDD-D14C60CF12DA}" destId="{47086CDE-7F55-4B9C-873D-2A29C4BAF1A6}" srcOrd="0" destOrd="0" presId="urn:microsoft.com/office/officeart/2005/8/layout/StepDownProcess"/>
    <dgm:cxn modelId="{F2954DEA-5100-4646-870A-89F8E89E8BB7}" type="presParOf" srcId="{E47D8DDC-BBF8-4CD8-BCDD-D14C60CF12DA}" destId="{0F43B9A1-1BC8-498D-A3C6-82684A36331A}" srcOrd="1" destOrd="0" presId="urn:microsoft.com/office/officeart/2005/8/layout/StepDownProcess"/>
    <dgm:cxn modelId="{24EAB100-8568-4D64-AF57-6A7CCFC907A4}" type="presParOf" srcId="{E47D8DDC-BBF8-4CD8-BCDD-D14C60CF12DA}" destId="{7DF3490B-8B8E-4298-8741-5C1BACA926D2}" srcOrd="2" destOrd="0" presId="urn:microsoft.com/office/officeart/2005/8/layout/StepDownProcess"/>
    <dgm:cxn modelId="{B3756CED-CD2D-4C0B-BF2B-6081EDBEEEB2}" type="presParOf" srcId="{C7FB7D65-4BE4-47F3-B47F-172521BD7ABB}" destId="{8EDAE12E-F7D1-4AF8-8C9D-23C8C17400F4}" srcOrd="5" destOrd="0" presId="urn:microsoft.com/office/officeart/2005/8/layout/StepDownProcess"/>
    <dgm:cxn modelId="{A9CCBC29-52C7-4486-8D10-1FC5098D7E05}" type="presParOf" srcId="{C7FB7D65-4BE4-47F3-B47F-172521BD7ABB}" destId="{9D45826B-B533-4D79-8C5D-2206E2BE177B}" srcOrd="6" destOrd="0" presId="urn:microsoft.com/office/officeart/2005/8/layout/StepDownProcess"/>
    <dgm:cxn modelId="{5EA63CDE-9B88-433E-9843-7C59A363AB35}" type="presParOf" srcId="{9D45826B-B533-4D79-8C5D-2206E2BE177B}" destId="{15FBB6D3-D7BC-42A9-A13D-348B708768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hyperlink" Target="https://www.google.com/url?sa=i&amp;rct=j&amp;q=&amp;esrc=s&amp;source=images&amp;cd=&amp;cad=rja&amp;uact=8&amp;ved=2ahUKEwiFq4We46HeAhXIGuwKHXb5AhsQjRx6BAgBEAU&amp;url=http://pngimg.com/imgs/electronics/tablet/&amp;psig=AOvVaw2h00moaA4jnUZ9saNlt2-R&amp;ust=1540563130552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cad=rja&amp;uact=8&amp;ved=2ahUKEwjFsazD5aHeAhWFsKQKHQNLApwQjRx6BAgBEAU&amp;url=https://www.logolynx.com/topic/iot&amp;psig=AOvVaw1HijHx_Oe7eo-RyV1Lf5Vq&amp;ust=1540563783228841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913" y="505123"/>
            <a:ext cx="1058643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rgbClr val="FFFFFF"/>
                </a:solidFill>
                <a:latin typeface="Twentieth Century"/>
              </a:rPr>
              <a:t>EYES GESTURE BASED NAVIGATION FOR PARALYSED PATIENTS</a:t>
            </a:r>
            <a:endParaRPr lang="en-GB" dirty="0"/>
          </a:p>
          <a:p>
            <a:pPr algn="ctr"/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algn="ctr"/>
            <a:r>
              <a:rPr lang="en-GB" sz="2000" b="1" u="sng" dirty="0" smtClean="0">
                <a:solidFill>
                  <a:srgbClr val="FFFFFF"/>
                </a:solidFill>
                <a:latin typeface="Twentieth Century"/>
              </a:rPr>
              <a:t>GROUP MEMBERS</a:t>
            </a:r>
            <a:endParaRPr lang="en-GB" dirty="0"/>
          </a:p>
          <a:p>
            <a:pPr algn="ctr"/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FFFFFF"/>
                </a:solidFill>
                <a:latin typeface="Twentieth Century"/>
              </a:rPr>
              <a:t>                                        </a:t>
            </a:r>
            <a:endParaRPr lang="en-GB" dirty="0"/>
          </a:p>
          <a:p>
            <a:pPr algn="ctr"/>
            <a:r>
              <a:rPr lang="en-GB" dirty="0">
                <a:solidFill>
                  <a:srgbClr val="FFFFFF"/>
                </a:solidFill>
                <a:latin typeface="Twentieth Century"/>
              </a:rPr>
              <a:t>Group Leader   : Daniyal Hussain           ( EL-15044 )</a:t>
            </a:r>
            <a:endParaRPr lang="en-GB" dirty="0"/>
          </a:p>
          <a:p>
            <a:pPr algn="ctr"/>
            <a:r>
              <a:rPr lang="en-GB" dirty="0">
                <a:solidFill>
                  <a:srgbClr val="FFFFFF"/>
                </a:solidFill>
                <a:latin typeface="Twentieth Century"/>
              </a:rPr>
              <a:t>Group Member : Syed </a:t>
            </a:r>
            <a:r>
              <a:rPr lang="en-GB" dirty="0" err="1">
                <a:solidFill>
                  <a:srgbClr val="FFFFFF"/>
                </a:solidFill>
                <a:latin typeface="Twentieth Century"/>
              </a:rPr>
              <a:t>Hadi</a:t>
            </a:r>
            <a:r>
              <a:rPr lang="en-GB" dirty="0">
                <a:solidFill>
                  <a:srgbClr val="FFFFFF"/>
                </a:solidFill>
                <a:latin typeface="Twentieth Century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Twentieth Century"/>
              </a:rPr>
              <a:t>Muteeb</a:t>
            </a:r>
            <a:r>
              <a:rPr lang="en-GB" dirty="0">
                <a:solidFill>
                  <a:srgbClr val="FFFFFF"/>
                </a:solidFill>
                <a:latin typeface="Twentieth Century"/>
              </a:rPr>
              <a:t>      ( EL-15048 )</a:t>
            </a:r>
            <a:endParaRPr lang="en-GB" dirty="0"/>
          </a:p>
          <a:p>
            <a:pPr algn="ctr"/>
            <a:r>
              <a:rPr lang="en-GB" dirty="0">
                <a:solidFill>
                  <a:srgbClr val="FFFFFF"/>
                </a:solidFill>
                <a:latin typeface="Twentieth Century"/>
              </a:rPr>
              <a:t>Group Member : Syed </a:t>
            </a:r>
            <a:r>
              <a:rPr lang="en-GB" dirty="0" err="1">
                <a:solidFill>
                  <a:srgbClr val="FFFFFF"/>
                </a:solidFill>
                <a:latin typeface="Twentieth Century"/>
              </a:rPr>
              <a:t>Shahzaib</a:t>
            </a:r>
            <a:r>
              <a:rPr lang="en-GB" dirty="0">
                <a:solidFill>
                  <a:srgbClr val="FFFFFF"/>
                </a:solidFill>
                <a:latin typeface="Twentieth Century"/>
              </a:rPr>
              <a:t> Ali       ( EL-15068 )</a:t>
            </a:r>
            <a:endParaRPr lang="en-GB" dirty="0"/>
          </a:p>
          <a:p>
            <a:pPr algn="ctr"/>
            <a:r>
              <a:rPr lang="en-GB" dirty="0">
                <a:solidFill>
                  <a:srgbClr val="FFFFFF"/>
                </a:solidFill>
                <a:latin typeface="Twentieth Century"/>
              </a:rPr>
              <a:t>Group Member : Hassan Ali Shah           ( EL-15040 )   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29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78BB09-D9B4-4DDA-A466-5527F886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25" y="1546679"/>
            <a:ext cx="3457883" cy="147857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ARDUINO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BA6C18C-75D4-4AAC-9BD1-4B7AD24E5C02}"/>
              </a:ext>
            </a:extLst>
          </p:cNvPr>
          <p:cNvCxnSpPr/>
          <p:nvPr/>
        </p:nvCxnSpPr>
        <p:spPr>
          <a:xfrm>
            <a:off x="3997608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9D17077-5597-4634-9208-4A171434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974" y="443759"/>
            <a:ext cx="7830310" cy="6414241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Arduino is used for the serial communication with python desktop application</a:t>
            </a:r>
            <a:endParaRPr lang="en-GB" sz="2400" dirty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GSM module and Bluetooth module are also connected to the Arduino</a:t>
            </a:r>
          </a:p>
          <a:p>
            <a:pPr lvl="1"/>
            <a:endParaRPr lang="en-GB" sz="2400" dirty="0"/>
          </a:p>
          <a:p>
            <a:pPr marL="457200" lvl="1" indent="0">
              <a:buNone/>
            </a:pPr>
            <a:endParaRPr lang="en-GB" sz="2400" dirty="0" smtClean="0"/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endParaRPr lang="en-GB" sz="2400" dirty="0" smtClean="0"/>
          </a:p>
          <a:p>
            <a:pPr lvl="1"/>
            <a:r>
              <a:rPr lang="en-GB" sz="2400" dirty="0" smtClean="0"/>
              <a:t>For room automation we have designed a switch board with relay module and atmega8 IC, receiving signal from Arduino via a Bluetooth module</a:t>
            </a:r>
            <a:endParaRPr lang="en-GB" sz="2400" dirty="0"/>
          </a:p>
        </p:txBody>
      </p:sp>
      <p:pic>
        <p:nvPicPr>
          <p:cNvPr id="7" name="Picture 6" descr="Image result for arduino un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36" y="3019787"/>
            <a:ext cx="2721059" cy="192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45E61A2E-4A39-4800-893F-C545B656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288" y="2879170"/>
            <a:ext cx="1683886" cy="1510748"/>
          </a:xfrm>
          <a:prstGeom prst="rect">
            <a:avLst/>
          </a:prstGeom>
        </p:spPr>
      </p:pic>
      <p:pic>
        <p:nvPicPr>
          <p:cNvPr id="11" name="Picture 10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D308078F-B4B2-4EF6-BCED-1E551353D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857" y="2872342"/>
            <a:ext cx="2076098" cy="15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0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ablet pc png">
            <a:hlinkClick r:id="rId2"/>
            <a:extLst>
              <a:ext uri="{FF2B5EF4-FFF2-40B4-BE49-F238E27FC236}">
                <a16:creationId xmlns="" xmlns:a16="http://schemas.microsoft.com/office/drawing/2014/main" id="{66B1E062-DCC7-4C75-8B6C-AAF8CD63E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90" y="3863668"/>
            <a:ext cx="3733283" cy="26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EB06351-130B-4BFF-BE45-09F2D323A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200" y="4256269"/>
            <a:ext cx="2240529" cy="1831611"/>
          </a:xfrm>
          <a:prstGeom prst="rect">
            <a:avLst/>
          </a:prstGeom>
        </p:spPr>
      </p:pic>
      <p:pic>
        <p:nvPicPr>
          <p:cNvPr id="18" name="Picture 17" descr="A close up of a camera&#10;&#10;Description generated with very high confidence">
            <a:extLst>
              <a:ext uri="{FF2B5EF4-FFF2-40B4-BE49-F238E27FC236}">
                <a16:creationId xmlns="" xmlns:a16="http://schemas.microsoft.com/office/drawing/2014/main" id="{8468CD79-52F3-4486-B0FC-00CC4BBBB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584" y="3025780"/>
            <a:ext cx="1324093" cy="11370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194B09D-0ECE-44CC-A5B3-2C6E893620F2}"/>
              </a:ext>
            </a:extLst>
          </p:cNvPr>
          <p:cNvSpPr/>
          <p:nvPr/>
        </p:nvSpPr>
        <p:spPr>
          <a:xfrm>
            <a:off x="2988377" y="5078653"/>
            <a:ext cx="520505" cy="19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D83AAF9A-449F-4C05-B974-BA847768F2C0}"/>
              </a:ext>
            </a:extLst>
          </p:cNvPr>
          <p:cNvCxnSpPr/>
          <p:nvPr/>
        </p:nvCxnSpPr>
        <p:spPr>
          <a:xfrm>
            <a:off x="5181970" y="5565914"/>
            <a:ext cx="914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719B08D8-6FE4-4B61-B956-685F61FC7230}"/>
              </a:ext>
            </a:extLst>
          </p:cNvPr>
          <p:cNvCxnSpPr/>
          <p:nvPr/>
        </p:nvCxnSpPr>
        <p:spPr>
          <a:xfrm>
            <a:off x="7959144" y="5552661"/>
            <a:ext cx="6343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="" xmlns:a16="http://schemas.microsoft.com/office/drawing/2014/main" id="{B48E16F9-EBB4-4164-AC5D-C6003801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646" y="1084095"/>
            <a:ext cx="9905999" cy="186376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Development of an eye gesture controlled software</a:t>
            </a:r>
          </a:p>
          <a:p>
            <a:r>
              <a:rPr lang="en-US" dirty="0"/>
              <a:t>Interfacing of hardware and software</a:t>
            </a:r>
          </a:p>
          <a:p>
            <a:r>
              <a:rPr lang="en-US" dirty="0"/>
              <a:t>Development of an integrated system which can make patient independent to some </a:t>
            </a:r>
            <a:r>
              <a:rPr lang="en-US" dirty="0" smtClean="0"/>
              <a:t>extent</a:t>
            </a:r>
          </a:p>
          <a:p>
            <a:r>
              <a:rPr lang="en-US" dirty="0" smtClean="0"/>
              <a:t>Applying the project on a paralyzed patient </a:t>
            </a:r>
            <a:endParaRPr lang="en-US" dirty="0"/>
          </a:p>
          <a:p>
            <a:endParaRPr lang="en-US" dirty="0"/>
          </a:p>
        </p:txBody>
      </p:sp>
      <p:pic>
        <p:nvPicPr>
          <p:cNvPr id="2063" name="Picture 15" descr="Image result for iot png">
            <a:hlinkClick r:id="rId6"/>
            <a:extLst>
              <a:ext uri="{FF2B5EF4-FFF2-40B4-BE49-F238E27FC236}">
                <a16:creationId xmlns="" xmlns:a16="http://schemas.microsoft.com/office/drawing/2014/main" id="{885E65C6-BD27-4946-A22C-502F999E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370" y="4998211"/>
            <a:ext cx="2758859" cy="135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="" xmlns:a16="http://schemas.microsoft.com/office/drawing/2014/main" id="{C54247B1-4D74-4D45-BCFB-64298961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13094"/>
            <a:ext cx="9905998" cy="1478570"/>
          </a:xfrm>
        </p:spPr>
        <p:txBody>
          <a:bodyPr/>
          <a:lstStyle/>
          <a:p>
            <a:r>
              <a:rPr lang="en-US" u="sng" dirty="0"/>
              <a:t>Milestones</a:t>
            </a:r>
            <a:r>
              <a:rPr lang="en-GB" dirty="0"/>
              <a:t> </a:t>
            </a:r>
          </a:p>
        </p:txBody>
      </p:sp>
      <p:pic>
        <p:nvPicPr>
          <p:cNvPr id="12" name="Picture 11" descr="Image result for arduino uno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39" y="4947673"/>
            <a:ext cx="1611751" cy="1236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51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1373" y="682580"/>
            <a:ext cx="888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cap="all" dirty="0">
                <a:latin typeface="+mj-lt"/>
                <a:ea typeface="+mj-ea"/>
                <a:cs typeface="+mj-cs"/>
              </a:rPr>
              <a:t>APPLICATION OF THE PROJECT ON A PATIENT</a:t>
            </a:r>
          </a:p>
        </p:txBody>
      </p:sp>
    </p:spTree>
    <p:extLst>
      <p:ext uri="{BB962C8B-B14F-4D97-AF65-F5344CB8AC3E}">
        <p14:creationId xmlns:p14="http://schemas.microsoft.com/office/powerpoint/2010/main" val="1194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3904" y="334850"/>
            <a:ext cx="628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u="sng" dirty="0" smtClean="0"/>
              <a:t>FUTURE SCOPE AND RECOMMENDATION </a:t>
            </a:r>
            <a:endParaRPr lang="en-GB" sz="28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803041" y="1236372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</a:t>
            </a:r>
            <a:r>
              <a:rPr lang="en-GB" sz="2000" dirty="0" smtClean="0"/>
              <a:t>n </a:t>
            </a:r>
            <a:r>
              <a:rPr lang="en-GB" sz="2000" dirty="0"/>
              <a:t>addition of an IR led and IR detector will enhance the </a:t>
            </a:r>
          </a:p>
          <a:p>
            <a:pPr algn="ctr"/>
            <a:r>
              <a:rPr lang="en-GB" sz="2000" dirty="0"/>
              <a:t>accuracy of this device. This would eliminate the requirement of brightness </a:t>
            </a:r>
            <a:r>
              <a:rPr lang="en-GB" sz="2000" dirty="0" smtClean="0"/>
              <a:t>in </a:t>
            </a:r>
            <a:r>
              <a:rPr lang="en-GB" sz="2000" dirty="0"/>
              <a:t>the room, making the controlling more comfortable. The working principle </a:t>
            </a:r>
            <a:r>
              <a:rPr lang="en-GB" sz="2000" dirty="0" smtClean="0"/>
              <a:t>of </a:t>
            </a:r>
            <a:r>
              <a:rPr lang="en-GB" sz="2000" dirty="0"/>
              <a:t>IR Led is that it emits infra-red spots in a dispersed manner, those rays then </a:t>
            </a:r>
            <a:r>
              <a:rPr lang="en-GB" sz="2000" dirty="0" smtClean="0"/>
              <a:t>reflect </a:t>
            </a:r>
            <a:r>
              <a:rPr lang="en-GB" sz="2000" dirty="0"/>
              <a:t>back from any obstacle in front and hence can calculate the depth </a:t>
            </a:r>
            <a:r>
              <a:rPr lang="en-GB" sz="2000" dirty="0" smtClean="0"/>
              <a:t>of </a:t>
            </a:r>
            <a:r>
              <a:rPr lang="en-GB" sz="2000" dirty="0"/>
              <a:t>the objects as well. This technique can be used to map the image </a:t>
            </a:r>
            <a:r>
              <a:rPr lang="en-GB" sz="2000" dirty="0" smtClean="0"/>
              <a:t>of patient’s </a:t>
            </a:r>
            <a:r>
              <a:rPr lang="en-GB" sz="2000" dirty="0"/>
              <a:t>eye into 3d space making eye recognition much </a:t>
            </a:r>
            <a:r>
              <a:rPr lang="en-GB" sz="2000" dirty="0" smtClean="0"/>
              <a:t>easier. </a:t>
            </a:r>
            <a:r>
              <a:rPr lang="en-GB" sz="2000" dirty="0"/>
              <a:t>Moreover we can make </a:t>
            </a:r>
            <a:r>
              <a:rPr lang="en-GB" sz="2000" dirty="0" smtClean="0"/>
              <a:t>glasses with fixed </a:t>
            </a:r>
            <a:r>
              <a:rPr lang="en-GB" sz="2000" dirty="0"/>
              <a:t>IR </a:t>
            </a:r>
            <a:r>
              <a:rPr lang="en-GB" sz="2000" dirty="0" smtClean="0"/>
              <a:t>camera giving more flexibility.</a:t>
            </a:r>
            <a:endParaRPr lang="en-GB" sz="20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26" y="4169219"/>
            <a:ext cx="4042111" cy="219721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09" y="4496194"/>
            <a:ext cx="378195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E215CA-62DA-40C1-9DC8-C756538F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4168"/>
            <a:ext cx="9905998" cy="1478570"/>
          </a:xfrm>
        </p:spPr>
        <p:txBody>
          <a:bodyPr/>
          <a:lstStyle/>
          <a:p>
            <a:r>
              <a:rPr lang="en-GB" dirty="0"/>
              <a:t>Conclusion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E7604B1-86EB-4B69-90BA-651B47678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80539"/>
              </p:ext>
            </p:extLst>
          </p:nvPr>
        </p:nvGraphicFramePr>
        <p:xfrm>
          <a:off x="1404730" y="1417984"/>
          <a:ext cx="9183758" cy="482058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91878">
                  <a:extLst>
                    <a:ext uri="{9D8B030D-6E8A-4147-A177-3AD203B41FA5}">
                      <a16:colId xmlns="" xmlns:a16="http://schemas.microsoft.com/office/drawing/2014/main" val="3416346633"/>
                    </a:ext>
                  </a:extLst>
                </a:gridCol>
                <a:gridCol w="274661">
                  <a:extLst>
                    <a:ext uri="{9D8B030D-6E8A-4147-A177-3AD203B41FA5}">
                      <a16:colId xmlns="" xmlns:a16="http://schemas.microsoft.com/office/drawing/2014/main" val="4009052321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265843753"/>
                    </a:ext>
                  </a:extLst>
                </a:gridCol>
                <a:gridCol w="274661">
                  <a:extLst>
                    <a:ext uri="{9D8B030D-6E8A-4147-A177-3AD203B41FA5}">
                      <a16:colId xmlns="" xmlns:a16="http://schemas.microsoft.com/office/drawing/2014/main" val="2294888693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2095645465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4215773624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1570872517"/>
                    </a:ext>
                  </a:extLst>
                </a:gridCol>
                <a:gridCol w="411994">
                  <a:extLst>
                    <a:ext uri="{9D8B030D-6E8A-4147-A177-3AD203B41FA5}">
                      <a16:colId xmlns="" xmlns:a16="http://schemas.microsoft.com/office/drawing/2014/main" val="3788020107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3476405101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3418485786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3147414797"/>
                    </a:ext>
                  </a:extLst>
                </a:gridCol>
                <a:gridCol w="411994">
                  <a:extLst>
                    <a:ext uri="{9D8B030D-6E8A-4147-A177-3AD203B41FA5}">
                      <a16:colId xmlns="" xmlns:a16="http://schemas.microsoft.com/office/drawing/2014/main" val="2205773604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2647079751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8928870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2945772177"/>
                    </a:ext>
                  </a:extLst>
                </a:gridCol>
                <a:gridCol w="411994">
                  <a:extLst>
                    <a:ext uri="{9D8B030D-6E8A-4147-A177-3AD203B41FA5}">
                      <a16:colId xmlns="" xmlns:a16="http://schemas.microsoft.com/office/drawing/2014/main" val="3568961381"/>
                    </a:ext>
                  </a:extLst>
                </a:gridCol>
                <a:gridCol w="551257">
                  <a:extLst>
                    <a:ext uri="{9D8B030D-6E8A-4147-A177-3AD203B41FA5}">
                      <a16:colId xmlns="" xmlns:a16="http://schemas.microsoft.com/office/drawing/2014/main" val="3906629877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1501826357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2808603986"/>
                    </a:ext>
                  </a:extLst>
                </a:gridCol>
                <a:gridCol w="411025">
                  <a:extLst>
                    <a:ext uri="{9D8B030D-6E8A-4147-A177-3AD203B41FA5}">
                      <a16:colId xmlns="" xmlns:a16="http://schemas.microsoft.com/office/drawing/2014/main" val="3447305260"/>
                    </a:ext>
                  </a:extLst>
                </a:gridCol>
                <a:gridCol w="411994">
                  <a:extLst>
                    <a:ext uri="{9D8B030D-6E8A-4147-A177-3AD203B41FA5}">
                      <a16:colId xmlns="" xmlns:a16="http://schemas.microsoft.com/office/drawing/2014/main" val="3683908153"/>
                    </a:ext>
                  </a:extLst>
                </a:gridCol>
              </a:tblGrid>
              <a:tr h="3813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Tasks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DEC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JAN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FEB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MARCH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APRIL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MAY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JUNE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JULY 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AUG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3013377"/>
                  </a:ext>
                </a:extLst>
              </a:tr>
              <a:tr h="6336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Literature </a:t>
                      </a:r>
                      <a:endParaRPr lang="en-GB" sz="9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Review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extLst>
                  <a:ext uri="{0D108BD9-81ED-4DB2-BD59-A6C34878D82A}">
                    <a16:rowId xmlns="" xmlns:a16="http://schemas.microsoft.com/office/drawing/2014/main" val="460020666"/>
                  </a:ext>
                </a:extLst>
              </a:tr>
              <a:tr h="6336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Software work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extLst>
                  <a:ext uri="{0D108BD9-81ED-4DB2-BD59-A6C34878D82A}">
                    <a16:rowId xmlns="" xmlns:a16="http://schemas.microsoft.com/office/drawing/2014/main" val="3646972767"/>
                  </a:ext>
                </a:extLst>
              </a:tr>
              <a:tr h="7006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Hardware work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extLst>
                  <a:ext uri="{0D108BD9-81ED-4DB2-BD59-A6C34878D82A}">
                    <a16:rowId xmlns="" xmlns:a16="http://schemas.microsoft.com/office/drawing/2014/main" val="2928623557"/>
                  </a:ext>
                </a:extLst>
              </a:tr>
              <a:tr h="6589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Interfacing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extLst>
                  <a:ext uri="{0D108BD9-81ED-4DB2-BD59-A6C34878D82A}">
                    <a16:rowId xmlns="" xmlns:a16="http://schemas.microsoft.com/office/drawing/2014/main" val="847049665"/>
                  </a:ext>
                </a:extLst>
              </a:tr>
              <a:tr h="11787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Poster designing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And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finalizing project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extLst>
                  <a:ext uri="{0D108BD9-81ED-4DB2-BD59-A6C34878D82A}">
                    <a16:rowId xmlns="" xmlns:a16="http://schemas.microsoft.com/office/drawing/2014/main" val="1501510842"/>
                  </a:ext>
                </a:extLst>
              </a:tr>
              <a:tr h="6336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Report writing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05" marR="65005" marT="0" marB="0"/>
                </a:tc>
                <a:extLst>
                  <a:ext uri="{0D108BD9-81ED-4DB2-BD59-A6C34878D82A}">
                    <a16:rowId xmlns="" xmlns:a16="http://schemas.microsoft.com/office/drawing/2014/main" val="3694226655"/>
                  </a:ext>
                </a:extLst>
              </a:tr>
            </a:tbl>
          </a:graphicData>
        </a:graphic>
      </p:graphicFrame>
      <p:sp>
        <p:nvSpPr>
          <p:cNvPr id="5" name="Left-Right Arrow 20">
            <a:extLst>
              <a:ext uri="{FF2B5EF4-FFF2-40B4-BE49-F238E27FC236}">
                <a16:creationId xmlns="" xmlns:a16="http://schemas.microsoft.com/office/drawing/2014/main" id="{5B15253D-1A9F-4B66-9CFC-F7943EE8A523}"/>
              </a:ext>
            </a:extLst>
          </p:cNvPr>
          <p:cNvSpPr>
            <a:spLocks/>
          </p:cNvSpPr>
          <p:nvPr/>
        </p:nvSpPr>
        <p:spPr bwMode="auto">
          <a:xfrm>
            <a:off x="2497158" y="1951810"/>
            <a:ext cx="3890390" cy="287808"/>
          </a:xfrm>
          <a:prstGeom prst="leftRightArrow">
            <a:avLst>
              <a:gd name="adj1" fmla="val 50000"/>
              <a:gd name="adj2" fmla="val 4999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/>
          </a:p>
        </p:txBody>
      </p:sp>
      <p:sp>
        <p:nvSpPr>
          <p:cNvPr id="6" name="Left-Right Arrow 20">
            <a:extLst>
              <a:ext uri="{FF2B5EF4-FFF2-40B4-BE49-F238E27FC236}">
                <a16:creationId xmlns="" xmlns:a16="http://schemas.microsoft.com/office/drawing/2014/main" id="{110E4B40-51F1-41E1-B4F6-C41B7689E426}"/>
              </a:ext>
            </a:extLst>
          </p:cNvPr>
          <p:cNvSpPr>
            <a:spLocks/>
          </p:cNvSpPr>
          <p:nvPr/>
        </p:nvSpPr>
        <p:spPr bwMode="auto">
          <a:xfrm>
            <a:off x="2497157" y="2608690"/>
            <a:ext cx="5838459" cy="350412"/>
          </a:xfrm>
          <a:prstGeom prst="leftRightArrow">
            <a:avLst>
              <a:gd name="adj1" fmla="val 50000"/>
              <a:gd name="adj2" fmla="val 4999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/>
          </a:p>
        </p:txBody>
      </p:sp>
      <p:sp>
        <p:nvSpPr>
          <p:cNvPr id="7" name="Left-Right Arrow 20">
            <a:extLst>
              <a:ext uri="{FF2B5EF4-FFF2-40B4-BE49-F238E27FC236}">
                <a16:creationId xmlns="" xmlns:a16="http://schemas.microsoft.com/office/drawing/2014/main" id="{DD2A2466-1C05-48F5-9B11-192857E44229}"/>
              </a:ext>
            </a:extLst>
          </p:cNvPr>
          <p:cNvSpPr>
            <a:spLocks/>
          </p:cNvSpPr>
          <p:nvPr/>
        </p:nvSpPr>
        <p:spPr bwMode="auto">
          <a:xfrm>
            <a:off x="4655266" y="3149921"/>
            <a:ext cx="4475482" cy="403512"/>
          </a:xfrm>
          <a:prstGeom prst="leftRightArrow">
            <a:avLst>
              <a:gd name="adj1" fmla="val 50000"/>
              <a:gd name="adj2" fmla="val 4999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/>
          </a:p>
        </p:txBody>
      </p:sp>
      <p:sp>
        <p:nvSpPr>
          <p:cNvPr id="8" name="Left-Right Arrow 20">
            <a:extLst>
              <a:ext uri="{FF2B5EF4-FFF2-40B4-BE49-F238E27FC236}">
                <a16:creationId xmlns="" xmlns:a16="http://schemas.microsoft.com/office/drawing/2014/main" id="{48446E5E-01BD-4005-94A0-44447705F599}"/>
              </a:ext>
            </a:extLst>
          </p:cNvPr>
          <p:cNvSpPr>
            <a:spLocks/>
          </p:cNvSpPr>
          <p:nvPr/>
        </p:nvSpPr>
        <p:spPr bwMode="auto">
          <a:xfrm>
            <a:off x="6096000" y="3849046"/>
            <a:ext cx="3286538" cy="352868"/>
          </a:xfrm>
          <a:prstGeom prst="leftRightArrow">
            <a:avLst>
              <a:gd name="adj1" fmla="val 50000"/>
              <a:gd name="adj2" fmla="val 4999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/>
          </a:p>
        </p:txBody>
      </p:sp>
      <p:sp>
        <p:nvSpPr>
          <p:cNvPr id="9" name="Left-Right Arrow 20">
            <a:extLst>
              <a:ext uri="{FF2B5EF4-FFF2-40B4-BE49-F238E27FC236}">
                <a16:creationId xmlns="" xmlns:a16="http://schemas.microsoft.com/office/drawing/2014/main" id="{F757B2E3-CCFA-4C95-953D-E3BAD783A6A5}"/>
              </a:ext>
            </a:extLst>
          </p:cNvPr>
          <p:cNvSpPr>
            <a:spLocks/>
          </p:cNvSpPr>
          <p:nvPr/>
        </p:nvSpPr>
        <p:spPr bwMode="auto">
          <a:xfrm>
            <a:off x="8905460" y="4781257"/>
            <a:ext cx="1683027" cy="294325"/>
          </a:xfrm>
          <a:prstGeom prst="leftRightArrow">
            <a:avLst>
              <a:gd name="adj1" fmla="val 50000"/>
              <a:gd name="adj2" fmla="val 4999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/>
          </a:p>
        </p:txBody>
      </p:sp>
      <p:sp>
        <p:nvSpPr>
          <p:cNvPr id="10" name="Left-Right Arrow 20">
            <a:extLst>
              <a:ext uri="{FF2B5EF4-FFF2-40B4-BE49-F238E27FC236}">
                <a16:creationId xmlns="" xmlns:a16="http://schemas.microsoft.com/office/drawing/2014/main" id="{2EDE3BFF-104B-41EC-8925-D922555ED906}"/>
              </a:ext>
            </a:extLst>
          </p:cNvPr>
          <p:cNvSpPr>
            <a:spLocks/>
          </p:cNvSpPr>
          <p:nvPr/>
        </p:nvSpPr>
        <p:spPr bwMode="auto">
          <a:xfrm>
            <a:off x="4240696" y="5686190"/>
            <a:ext cx="5963478" cy="403512"/>
          </a:xfrm>
          <a:prstGeom prst="leftRightArrow">
            <a:avLst>
              <a:gd name="adj1" fmla="val 50000"/>
              <a:gd name="adj2" fmla="val 4999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7853" y="91428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u="sng" dirty="0">
                <a:solidFill>
                  <a:srgbClr val="FFFFFF"/>
                </a:solidFill>
                <a:latin typeface="Twentieth Century"/>
              </a:rPr>
              <a:t> </a:t>
            </a:r>
            <a:r>
              <a:rPr lang="en-GB" sz="2800" u="sng" dirty="0" smtClean="0">
                <a:solidFill>
                  <a:srgbClr val="FFFFFF"/>
                </a:solidFill>
                <a:latin typeface="Twentieth Century"/>
              </a:rPr>
              <a:t>IDEA  </a:t>
            </a:r>
            <a:r>
              <a:rPr lang="en-GB" sz="2800" u="sng" dirty="0">
                <a:solidFill>
                  <a:srgbClr val="FFFFFF"/>
                </a:solidFill>
                <a:latin typeface="Twentieth Century"/>
              </a:rPr>
              <a:t>AND MOTIVATION</a:t>
            </a:r>
            <a:endParaRPr lang="en-GB" sz="2800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8435" y="2875002"/>
            <a:ext cx="60831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The idea came after observing the paralysed patients and realizing their need</a:t>
            </a:r>
            <a:endParaRPr lang="en-GB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GB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FF"/>
                </a:solidFill>
                <a:latin typeface="Twentieth Century"/>
              </a:rPr>
              <a:t>We </a:t>
            </a:r>
            <a:r>
              <a:rPr lang="en-GB" dirty="0">
                <a:solidFill>
                  <a:srgbClr val="FFFFFF"/>
                </a:solidFill>
                <a:latin typeface="Twentieth Century"/>
              </a:rPr>
              <a:t>believe to make them independent to perform necessary tasks </a:t>
            </a:r>
            <a:endParaRPr lang="en-GB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 </a:t>
            </a:r>
          </a:p>
        </p:txBody>
      </p:sp>
      <p:pic>
        <p:nvPicPr>
          <p:cNvPr id="1026" name="Picture 2" descr="Image result for PARALYZED PATI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57" y="2155744"/>
            <a:ext cx="4723093" cy="31503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9932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4823" y="81656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u="sng" dirty="0">
                <a:solidFill>
                  <a:srgbClr val="FFFFFF"/>
                </a:solidFill>
                <a:latin typeface="Twentieth Century"/>
              </a:rPr>
              <a:t>OUR TARGET AUDIENCE</a:t>
            </a:r>
            <a:endParaRPr lang="en-GB" sz="2800" dirty="0"/>
          </a:p>
          <a:p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961623" y="1948964"/>
            <a:ext cx="6096000" cy="490903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FF"/>
                </a:solidFill>
                <a:latin typeface="Twentieth Century"/>
              </a:rPr>
              <a:t>Who </a:t>
            </a:r>
            <a:r>
              <a:rPr lang="en-GB" dirty="0">
                <a:solidFill>
                  <a:srgbClr val="FFFFFF"/>
                </a:solidFill>
                <a:latin typeface="Twentieth Century"/>
              </a:rPr>
              <a:t>can not use their all four </a:t>
            </a:r>
            <a:r>
              <a:rPr lang="en-GB" dirty="0" smtClean="0">
                <a:solidFill>
                  <a:srgbClr val="FFFFFF"/>
                </a:solidFill>
                <a:latin typeface="Twentieth Century"/>
              </a:rPr>
              <a:t>limbs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They can think and feel physically and emotionally but can not tell the muscle to move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But they can blink their eyes or can move eye ball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Twentieth Century"/>
              </a:rPr>
              <a:t>So </a:t>
            </a:r>
            <a:r>
              <a:rPr lang="en-GB" dirty="0" smtClean="0">
                <a:solidFill>
                  <a:srgbClr val="FFFFFF"/>
                </a:solidFill>
                <a:latin typeface="Twentieth Century"/>
              </a:rPr>
              <a:t>we have made this blinking ability useful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70" y="1948964"/>
            <a:ext cx="1759653" cy="338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0461" y="515154"/>
            <a:ext cx="9684913" cy="4703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>
                <a:solidFill>
                  <a:srgbClr val="FFFFFF"/>
                </a:solidFill>
                <a:latin typeface="Twentieth Century"/>
              </a:rPr>
              <a:t>WHAT PATIENT WOULD BE ABLE TO DO</a:t>
            </a:r>
            <a:endParaRPr lang="en-GB" dirty="0"/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FF"/>
                </a:solidFill>
                <a:latin typeface="Twentieth Century"/>
              </a:rPr>
              <a:t>Communicate </a:t>
            </a:r>
            <a:r>
              <a:rPr lang="en-GB" dirty="0">
                <a:solidFill>
                  <a:srgbClr val="FFFFFF"/>
                </a:solidFill>
                <a:latin typeface="Twentieth Century"/>
              </a:rPr>
              <a:t>by sending messages through GSM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FF"/>
                </a:solidFill>
                <a:latin typeface="Twentieth Century"/>
              </a:rPr>
              <a:t>Can </a:t>
            </a:r>
            <a:r>
              <a:rPr lang="en-GB" dirty="0">
                <a:solidFill>
                  <a:srgbClr val="FFFFFF"/>
                </a:solidFill>
                <a:latin typeface="Twentieth Century"/>
              </a:rPr>
              <a:t>describe his feelings and also what he wants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FF"/>
                </a:solidFill>
                <a:latin typeface="Twentieth Century"/>
              </a:rPr>
              <a:t>He </a:t>
            </a:r>
            <a:r>
              <a:rPr lang="en-GB" dirty="0">
                <a:solidFill>
                  <a:srgbClr val="FFFFFF"/>
                </a:solidFill>
                <a:latin typeface="Twentieth Century"/>
              </a:rPr>
              <a:t>will be able to control his room appliances such as  controlling fans and lights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FF"/>
                </a:solidFill>
                <a:latin typeface="Twentieth Century"/>
              </a:rPr>
              <a:t>His </a:t>
            </a:r>
            <a:r>
              <a:rPr lang="en-GB" dirty="0">
                <a:solidFill>
                  <a:srgbClr val="FFFFFF"/>
                </a:solidFill>
                <a:latin typeface="Twentieth Century"/>
              </a:rPr>
              <a:t>words would be  converted into voice through text-to-speech and can be heard through a speaker</a:t>
            </a:r>
            <a:endParaRPr lang="en-GB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0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760F0D-E5E8-4594-9247-ED8D1F11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937" y="1612694"/>
            <a:ext cx="8791575" cy="2387600"/>
          </a:xfrm>
        </p:spPr>
        <p:txBody>
          <a:bodyPr/>
          <a:lstStyle/>
          <a:p>
            <a:r>
              <a:rPr lang="en-GB" dirty="0"/>
              <a:t>Let’s talk about the approach</a:t>
            </a:r>
          </a:p>
        </p:txBody>
      </p:sp>
    </p:spTree>
    <p:extLst>
      <p:ext uri="{BB962C8B-B14F-4D97-AF65-F5344CB8AC3E}">
        <p14:creationId xmlns:p14="http://schemas.microsoft.com/office/powerpoint/2010/main" val="309240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ontent Placeholder 24">
            <a:extLst>
              <a:ext uri="{FF2B5EF4-FFF2-40B4-BE49-F238E27FC236}">
                <a16:creationId xmlns="" xmlns:a16="http://schemas.microsoft.com/office/drawing/2014/main" id="{72319DB0-1BA9-4E45-9621-C0DB5ABAA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983564"/>
              </p:ext>
            </p:extLst>
          </p:nvPr>
        </p:nvGraphicFramePr>
        <p:xfrm>
          <a:off x="1141413" y="1272209"/>
          <a:ext cx="9910900" cy="498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E44AB0C-282C-4754-923E-9E2270514373}"/>
              </a:ext>
            </a:extLst>
          </p:cNvPr>
          <p:cNvSpPr txBox="1"/>
          <p:nvPr/>
        </p:nvSpPr>
        <p:spPr>
          <a:xfrm>
            <a:off x="1378228" y="310586"/>
            <a:ext cx="6414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							</a:t>
            </a:r>
            <a:r>
              <a:rPr lang="en-GB" sz="4400" u="sng" dirty="0"/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260949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0ACDF2-8480-4CCE-80A0-FC0E3715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29" y="2338854"/>
            <a:ext cx="9905998" cy="1478570"/>
          </a:xfrm>
        </p:spPr>
        <p:txBody>
          <a:bodyPr/>
          <a:lstStyle/>
          <a:p>
            <a:r>
              <a:rPr lang="en-GB" u="sng" dirty="0"/>
              <a:t>camera</a:t>
            </a:r>
          </a:p>
        </p:txBody>
      </p:sp>
      <p:pic>
        <p:nvPicPr>
          <p:cNvPr id="7" name="Picture 6" descr="A close up of a camera&#10;&#10;Description generated with high confidence">
            <a:extLst>
              <a:ext uri="{FF2B5EF4-FFF2-40B4-BE49-F238E27FC236}">
                <a16:creationId xmlns="" xmlns:a16="http://schemas.microsoft.com/office/drawing/2014/main" id="{270663AE-928B-4C3A-AF3C-BA22C439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030" y="2624830"/>
            <a:ext cx="1363333" cy="9066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BD0C4B5C-6EA3-46B5-A108-566465B0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90" y="830232"/>
            <a:ext cx="7830310" cy="5402429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Face </a:t>
            </a:r>
            <a:r>
              <a:rPr lang="en-GB" b="1" dirty="0"/>
              <a:t>and </a:t>
            </a:r>
            <a:r>
              <a:rPr lang="en-GB" b="1" dirty="0" smtClean="0"/>
              <a:t>Eye </a:t>
            </a:r>
            <a:r>
              <a:rPr lang="en-GB" b="1" dirty="0"/>
              <a:t>recognition </a:t>
            </a:r>
            <a:r>
              <a:rPr lang="en-GB" b="1" dirty="0" smtClean="0"/>
              <a:t>using a webcam and OpenCV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AD45BAC-D839-40CA-9CEA-BF2E067F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32" y="3990035"/>
            <a:ext cx="1211024" cy="14935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3E718ED-3530-40D9-82C0-5186D585DB6F}"/>
              </a:ext>
            </a:extLst>
          </p:cNvPr>
          <p:cNvCxnSpPr/>
          <p:nvPr/>
        </p:nvCxnSpPr>
        <p:spPr>
          <a:xfrm>
            <a:off x="4153415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31" y="2302948"/>
            <a:ext cx="4432884" cy="36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1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BC35C-BCB3-4FBF-BBAF-747C2CEC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77" y="197484"/>
            <a:ext cx="9905998" cy="1478570"/>
          </a:xfrm>
        </p:spPr>
        <p:txBody>
          <a:bodyPr/>
          <a:lstStyle/>
          <a:p>
            <a:r>
              <a:rPr lang="en-GB" u="sng" dirty="0"/>
              <a:t>algorithm</a:t>
            </a:r>
          </a:p>
        </p:txBody>
      </p:sp>
      <p:pic>
        <p:nvPicPr>
          <p:cNvPr id="5" name="Content Placeholder 4" descr="A close up of a mans face with green eyes&#10;&#10;Description generated with high confidence">
            <a:extLst>
              <a:ext uri="{FF2B5EF4-FFF2-40B4-BE49-F238E27FC236}">
                <a16:creationId xmlns="" xmlns:a16="http://schemas.microsoft.com/office/drawing/2014/main" id="{ADA349CA-7149-4DC5-A244-DFBD8FB06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3786" y="491396"/>
            <a:ext cx="2988354" cy="2972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2896036-DAA5-4FFD-9AEF-27961872CE6C}"/>
              </a:ext>
            </a:extLst>
          </p:cNvPr>
          <p:cNvSpPr txBox="1">
            <a:spLocks/>
          </p:cNvSpPr>
          <p:nvPr/>
        </p:nvSpPr>
        <p:spPr>
          <a:xfrm>
            <a:off x="114041" y="1527058"/>
            <a:ext cx="7830310" cy="6414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/>
              <a:t>Dlib’s facial landmark detector</a:t>
            </a:r>
          </a:p>
          <a:p>
            <a:pPr lvl="1"/>
            <a:r>
              <a:rPr lang="en-GB" sz="2400" dirty="0"/>
              <a:t>It is open source and can be used for commercial applications</a:t>
            </a:r>
          </a:p>
          <a:p>
            <a:pPr lvl="1"/>
            <a:r>
              <a:rPr lang="en-GB" sz="2400" dirty="0"/>
              <a:t>EAR ( eyes aspect ratio from which we can calculate whether the eye is close or open) </a:t>
            </a:r>
          </a:p>
          <a:p>
            <a:pPr lvl="1"/>
            <a:r>
              <a:rPr lang="en-GB" sz="2400" dirty="0"/>
              <a:t>There are in total 68 points on the face </a:t>
            </a:r>
          </a:p>
          <a:p>
            <a:pPr lvl="1"/>
            <a:r>
              <a:rPr lang="en-GB" sz="2400" dirty="0"/>
              <a:t>We will extract the points of our interest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58050AE-CF59-4DF8-8A64-0D5E3819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351" y="3673559"/>
            <a:ext cx="2847223" cy="2938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680357" y="5291070"/>
            <a:ext cx="41433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2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78BB09-D9B4-4DDA-A466-5527F886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333" y="-93076"/>
            <a:ext cx="4781043" cy="1478570"/>
          </a:xfrm>
        </p:spPr>
        <p:txBody>
          <a:bodyPr>
            <a:normAutofit/>
          </a:bodyPr>
          <a:lstStyle/>
          <a:p>
            <a:r>
              <a:rPr lang="en-GB" u="sng" dirty="0"/>
              <a:t>Desktop application</a:t>
            </a:r>
          </a:p>
        </p:txBody>
      </p:sp>
      <p:pic>
        <p:nvPicPr>
          <p:cNvPr id="3074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60" y="1600475"/>
            <a:ext cx="4548035" cy="394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9D17077-5597-4634-9208-4A171434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57" y="2198343"/>
            <a:ext cx="7696202" cy="6199059"/>
          </a:xfrm>
        </p:spPr>
        <p:txBody>
          <a:bodyPr>
            <a:normAutofit/>
          </a:bodyPr>
          <a:lstStyle/>
          <a:p>
            <a:r>
              <a:rPr lang="en-GB" dirty="0"/>
              <a:t>GUI using </a:t>
            </a:r>
            <a:r>
              <a:rPr lang="en-GB" dirty="0" smtClean="0"/>
              <a:t>‘Tkinter’ Python library</a:t>
            </a:r>
            <a:endParaRPr lang="en-GB" dirty="0"/>
          </a:p>
          <a:p>
            <a:r>
              <a:rPr lang="en-GB" dirty="0"/>
              <a:t>This </a:t>
            </a:r>
            <a:r>
              <a:rPr lang="en-GB" dirty="0" smtClean="0"/>
              <a:t>is the area </a:t>
            </a:r>
            <a:r>
              <a:rPr lang="en-GB" dirty="0"/>
              <a:t>of navigation</a:t>
            </a:r>
          </a:p>
          <a:p>
            <a:r>
              <a:rPr lang="en-GB" dirty="0"/>
              <a:t>These buttons are connected to some functions</a:t>
            </a:r>
          </a:p>
          <a:p>
            <a:r>
              <a:rPr lang="en-GB" dirty="0"/>
              <a:t>Patient will navigate </a:t>
            </a:r>
            <a:r>
              <a:rPr lang="en-GB" dirty="0" smtClean="0"/>
              <a:t>through short </a:t>
            </a:r>
            <a:r>
              <a:rPr lang="en-GB" dirty="0"/>
              <a:t>eye </a:t>
            </a:r>
            <a:r>
              <a:rPr lang="en-GB" dirty="0" smtClean="0"/>
              <a:t>blinks</a:t>
            </a:r>
          </a:p>
          <a:p>
            <a:r>
              <a:rPr lang="en-GB" dirty="0" smtClean="0"/>
              <a:t>Long blinks would trigger the function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897EB3-9F6B-495F-B109-4BA61679FA8D}"/>
              </a:ext>
            </a:extLst>
          </p:cNvPr>
          <p:cNvSpPr/>
          <p:nvPr/>
        </p:nvSpPr>
        <p:spPr>
          <a:xfrm>
            <a:off x="7728150" y="2642919"/>
            <a:ext cx="1042364" cy="911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2271</TotalTime>
  <Words>454</Words>
  <Application>Microsoft Office PowerPoint</Application>
  <PresentationFormat>Widescreen</PresentationFormat>
  <Paragraphs>224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Tw Cen MT</vt:lpstr>
      <vt:lpstr>Twentieth Century</vt:lpstr>
      <vt:lpstr>Circuit</vt:lpstr>
      <vt:lpstr>PowerPoint Presentation</vt:lpstr>
      <vt:lpstr>PowerPoint Presentation</vt:lpstr>
      <vt:lpstr>PowerPoint Presentation</vt:lpstr>
      <vt:lpstr>PowerPoint Presentation</vt:lpstr>
      <vt:lpstr>Let’s talk about the approach</vt:lpstr>
      <vt:lpstr>PowerPoint Presentation</vt:lpstr>
      <vt:lpstr>camera</vt:lpstr>
      <vt:lpstr>algorithm</vt:lpstr>
      <vt:lpstr>Desktop application</vt:lpstr>
      <vt:lpstr>ARDUINO</vt:lpstr>
      <vt:lpstr>Milestones 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about the approach</dc:title>
  <dc:creator>Daniyal HUSSAIN</dc:creator>
  <cp:lastModifiedBy>Daniyal HUSSAIN</cp:lastModifiedBy>
  <cp:revision>72</cp:revision>
  <dcterms:created xsi:type="dcterms:W3CDTF">2018-10-23T17:01:14Z</dcterms:created>
  <dcterms:modified xsi:type="dcterms:W3CDTF">2019-08-08T17:09:35Z</dcterms:modified>
</cp:coreProperties>
</file>