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50" r:id="rId2"/>
    <p:sldId id="374" r:id="rId3"/>
    <p:sldId id="351" r:id="rId4"/>
    <p:sldId id="353" r:id="rId5"/>
    <p:sldId id="354" r:id="rId6"/>
    <p:sldId id="378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4" r:id="rId15"/>
    <p:sldId id="362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6" r:id="rId25"/>
    <p:sldId id="377" r:id="rId26"/>
    <p:sldId id="372" r:id="rId27"/>
    <p:sldId id="373" r:id="rId28"/>
  </p:sldIdLst>
  <p:sldSz cx="18288000" cy="10287000"/>
  <p:notesSz cx="6858000" cy="9144000"/>
  <p:embeddedFontLst>
    <p:embeddedFont>
      <p:font typeface="Big Shoulders Display Bold" panose="020B060402020202020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3D"/>
    <a:srgbClr val="F39920"/>
    <a:srgbClr val="0000FF"/>
    <a:srgbClr val="003C14"/>
    <a:srgbClr val="072D4D"/>
    <a:srgbClr val="FAFAFA"/>
    <a:srgbClr val="F4F4F4"/>
    <a:srgbClr val="13538A"/>
    <a:srgbClr val="FFC331"/>
    <a:srgbClr val="FFC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2" autoAdjust="0"/>
    <p:restoredTop sz="96197" autoAdjust="0"/>
  </p:normalViewPr>
  <p:slideViewPr>
    <p:cSldViewPr>
      <p:cViewPr varScale="1">
        <p:scale>
          <a:sx n="74" d="100"/>
          <a:sy n="74" d="100"/>
        </p:scale>
        <p:origin x="186" y="5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168</c:v>
                </c:pt>
                <c:pt idx="1">
                  <c:v>312</c:v>
                </c:pt>
                <c:pt idx="2">
                  <c:v>468</c:v>
                </c:pt>
                <c:pt idx="3">
                  <c:v>624</c:v>
                </c:pt>
                <c:pt idx="4">
                  <c:v>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66-CD4E-BFDF-33FC0CA1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168</c:v>
                </c:pt>
                <c:pt idx="1">
                  <c:v>312</c:v>
                </c:pt>
                <c:pt idx="2">
                  <c:v>468</c:v>
                </c:pt>
                <c:pt idx="3">
                  <c:v>624</c:v>
                </c:pt>
                <c:pt idx="4">
                  <c:v>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66-CD4E-BFDF-33FC0CA1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128</c:v>
                </c:pt>
                <c:pt idx="1">
                  <c:v>372</c:v>
                </c:pt>
                <c:pt idx="2">
                  <c:v>418</c:v>
                </c:pt>
                <c:pt idx="3">
                  <c:v>644</c:v>
                </c:pt>
                <c:pt idx="4">
                  <c:v>717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AF-47BA-AEE5-6FF682BFB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168</c:v>
                </c:pt>
                <c:pt idx="1">
                  <c:v>312</c:v>
                </c:pt>
                <c:pt idx="2">
                  <c:v>468</c:v>
                </c:pt>
                <c:pt idx="3">
                  <c:v>624</c:v>
                </c:pt>
                <c:pt idx="4">
                  <c:v>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66-CD4E-BFDF-33FC0CA1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128</c:v>
                </c:pt>
                <c:pt idx="1">
                  <c:v>372</c:v>
                </c:pt>
                <c:pt idx="2">
                  <c:v>418</c:v>
                </c:pt>
                <c:pt idx="3">
                  <c:v>644</c:v>
                </c:pt>
                <c:pt idx="4">
                  <c:v>717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AF-47BA-AEE5-6FF682BFB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168</c:v>
                </c:pt>
                <c:pt idx="1">
                  <c:v>312</c:v>
                </c:pt>
                <c:pt idx="2">
                  <c:v>468</c:v>
                </c:pt>
                <c:pt idx="3">
                  <c:v>624</c:v>
                </c:pt>
                <c:pt idx="4">
                  <c:v>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66-CD4E-BFDF-33FC0CA1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168</c:v>
                </c:pt>
                <c:pt idx="1">
                  <c:v>312</c:v>
                </c:pt>
                <c:pt idx="2">
                  <c:v>468</c:v>
                </c:pt>
                <c:pt idx="3">
                  <c:v>624</c:v>
                </c:pt>
                <c:pt idx="4">
                  <c:v>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66-CD4E-BFDF-33FC0CA1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Venda</c:v>
                </c:pt>
              </c:strCache>
            </c:strRef>
          </c:tx>
          <c:spPr>
            <a:ln w="444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Planilha1!$A$2:$A$6</c:f>
              <c:numCache>
                <c:formatCode>General</c:formatCode>
                <c:ptCount val="5"/>
                <c:pt idx="0">
                  <c:v>1.3</c:v>
                </c:pt>
                <c:pt idx="1">
                  <c:v>2.5</c:v>
                </c:pt>
                <c:pt idx="2">
                  <c:v>3.8</c:v>
                </c:pt>
                <c:pt idx="3">
                  <c:v>5.0999999999999996</c:v>
                </c:pt>
                <c:pt idx="4">
                  <c:v>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128</c:v>
                </c:pt>
                <c:pt idx="1">
                  <c:v>372</c:v>
                </c:pt>
                <c:pt idx="2">
                  <c:v>418</c:v>
                </c:pt>
                <c:pt idx="3">
                  <c:v>644</c:v>
                </c:pt>
                <c:pt idx="4">
                  <c:v>717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AF-47BA-AEE5-6FF682BFB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41583"/>
        <c:axId val="1026856623"/>
      </c:scatterChart>
      <c:valAx>
        <c:axId val="102684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56623"/>
        <c:crosses val="autoZero"/>
        <c:crossBetween val="midCat"/>
      </c:valAx>
      <c:valAx>
        <c:axId val="102685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68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1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4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49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0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8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7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2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1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536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3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2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10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3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10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275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45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1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0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2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33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8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0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66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4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33.png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220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34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F013867C-9A41-4C95-E9CD-2D74443C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pic>
        <p:nvPicPr>
          <p:cNvPr id="21" name="Imagem 20" descr="Mão segurando um celular&#10;&#10;Descrição gerada automaticamente">
            <a:extLst>
              <a:ext uri="{FF2B5EF4-FFF2-40B4-BE49-F238E27FC236}">
                <a16:creationId xmlns:a16="http://schemas.microsoft.com/office/drawing/2014/main" id="{3C34EB42-DB40-D429-9C51-F9AD621F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7522">
            <a:off x="1009136" y="1677264"/>
            <a:ext cx="15620706" cy="87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109E3A-1306-1C7A-0E18-D7000FDBE5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4303154"/>
            <a:ext cx="800755" cy="800755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901A46E-7615-17A7-3B1F-18BE6F484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6430977"/>
            <a:ext cx="800755" cy="800755"/>
          </a:xfrm>
          <a:prstGeom prst="rect">
            <a:avLst/>
          </a:prstGeom>
        </p:spPr>
      </p:pic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454A9DBE-ABB5-310C-D42C-077082AD241E}"/>
              </a:ext>
            </a:extLst>
          </p:cNvPr>
          <p:cNvCxnSpPr>
            <a:cxnSpLocks/>
            <a:stCxn id="30" idx="0"/>
            <a:endCxn id="19" idx="1"/>
          </p:cNvCxnSpPr>
          <p:nvPr/>
        </p:nvCxnSpPr>
        <p:spPr>
          <a:xfrm flipV="1">
            <a:off x="8285922" y="4703532"/>
            <a:ext cx="1014836" cy="10825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A971AD72-AE6D-4124-6C72-B16C75DF0749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>
            <a:off x="8285922" y="5786098"/>
            <a:ext cx="1014836" cy="104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16FD32CE-3156-1F49-66B1-7E51396EBD24}"/>
              </a:ext>
            </a:extLst>
          </p:cNvPr>
          <p:cNvSpPr txBox="1"/>
          <p:nvPr/>
        </p:nvSpPr>
        <p:spPr>
          <a:xfrm>
            <a:off x="9305091" y="5119431"/>
            <a:ext cx="79208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349A15F-F0F1-1B2C-3374-CFEF29D92741}"/>
              </a:ext>
            </a:extLst>
          </p:cNvPr>
          <p:cNvSpPr txBox="1"/>
          <p:nvPr/>
        </p:nvSpPr>
        <p:spPr>
          <a:xfrm>
            <a:off x="8927976" y="7231732"/>
            <a:ext cx="154631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FRAUDE</a:t>
            </a:r>
          </a:p>
        </p:txBody>
      </p:sp>
      <p:sp>
        <p:nvSpPr>
          <p:cNvPr id="30" name="Triângulo 29">
            <a:extLst>
              <a:ext uri="{FF2B5EF4-FFF2-40B4-BE49-F238E27FC236}">
                <a16:creationId xmlns:a16="http://schemas.microsoft.com/office/drawing/2014/main" id="{4BA678E7-2593-6E1B-273B-84A2E48682FB}"/>
              </a:ext>
            </a:extLst>
          </p:cNvPr>
          <p:cNvSpPr/>
          <p:nvPr/>
        </p:nvSpPr>
        <p:spPr>
          <a:xfrm rot="5400000">
            <a:off x="7689149" y="564915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6C43007-3A0F-A3ED-7911-2F0008C7E89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alpha val="945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544ACBE-6EC1-08CD-9D41-3759D149DF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22" y="7332243"/>
            <a:ext cx="1436306" cy="14363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C99C4E-B238-51FE-8B87-35758919BE7E}"/>
              </a:ext>
            </a:extLst>
          </p:cNvPr>
          <p:cNvSpPr txBox="1"/>
          <p:nvPr/>
        </p:nvSpPr>
        <p:spPr>
          <a:xfrm>
            <a:off x="4967536" y="7553408"/>
            <a:ext cx="7819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Esse modelo não vai ser 100% preciso, queremos que ele seja </a:t>
            </a:r>
            <a:r>
              <a:rPr lang="pt-BR" sz="2800" b="1" dirty="0">
                <a:solidFill>
                  <a:srgbClr val="002060"/>
                </a:solidFill>
              </a:rPr>
              <a:t>o mais preciso possível</a:t>
            </a:r>
            <a:r>
              <a:rPr lang="pt-BR" sz="2800" dirty="0"/>
              <a:t>!</a:t>
            </a:r>
            <a:endParaRPr lang="pt-BR" dirty="0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</p:spTree>
    <p:extLst>
      <p:ext uri="{BB962C8B-B14F-4D97-AF65-F5344CB8AC3E}">
        <p14:creationId xmlns:p14="http://schemas.microsoft.com/office/powerpoint/2010/main" val="138637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6EB25EB9-47CA-A074-B795-402DC57B8F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58715" y="6131585"/>
            <a:ext cx="1200445" cy="1200445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2BEFEAC9-56F5-C84F-6218-B9448BE81B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19986" y="8153689"/>
            <a:ext cx="1200445" cy="12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9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6EB25EB9-47CA-A074-B795-402DC57B8F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58715" y="6131585"/>
            <a:ext cx="1200445" cy="12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6EB25EB9-47CA-A074-B795-402DC57B8F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58715" y="6131585"/>
            <a:ext cx="1200445" cy="1200445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7C3F0A30-46B4-4FF1-3804-240218889C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471" y="4148176"/>
            <a:ext cx="1154598" cy="1154598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70C58695-6E00-A3AD-1333-FFADB0B920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33" y="5740821"/>
            <a:ext cx="1154592" cy="1154592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4DE19D4-83C0-5937-4642-BB33EDCAEB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33" y="7333512"/>
            <a:ext cx="1154592" cy="11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2BEFEAC9-56F5-C84F-6218-B9448BE81B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19986" y="8153689"/>
            <a:ext cx="1200445" cy="12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2BEFEAC9-56F5-C84F-6218-B9448BE81B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19986" y="8153689"/>
            <a:ext cx="1200445" cy="120044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6874B49-31B2-CF1B-44A4-5F748E1B8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83" y="60600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1101205" y="6929168"/>
            <a:ext cx="1574304" cy="1512931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16804B2-B710-88E9-F062-E935A20986A1}"/>
              </a:ext>
            </a:extLst>
          </p:cNvPr>
          <p:cNvGrpSpPr/>
          <p:nvPr/>
        </p:nvGrpSpPr>
        <p:grpSpPr>
          <a:xfrm>
            <a:off x="3557346" y="5917740"/>
            <a:ext cx="1169204" cy="1539419"/>
            <a:chOff x="6007446" y="4959782"/>
            <a:chExt cx="1169204" cy="1539419"/>
          </a:xfrm>
        </p:grpSpPr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33109E3A-1306-1C7A-0E18-D7000FDB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1" y="4959782"/>
              <a:ext cx="800755" cy="800755"/>
            </a:xfrm>
            <a:prstGeom prst="rect">
              <a:avLst/>
            </a:prstGeom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16FD32CE-3156-1F49-66B1-7E51396EBD24}"/>
                </a:ext>
              </a:extLst>
            </p:cNvPr>
            <p:cNvSpPr txBox="1"/>
            <p:nvPr/>
          </p:nvSpPr>
          <p:spPr>
            <a:xfrm>
              <a:off x="6007446" y="5760537"/>
              <a:ext cx="1169204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não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00A13D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00A13D"/>
                  </a:solidFill>
                  <a:latin typeface="Lato"/>
                </a:rPr>
                <a:t>fraude</a:t>
              </a:r>
              <a:endParaRPr lang="en-US" b="1" spc="77" dirty="0">
                <a:solidFill>
                  <a:srgbClr val="00A13D"/>
                </a:solidFill>
                <a:latin typeface="Lato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DA1759-F753-DAE1-29F9-3839EB40B1C6}"/>
              </a:ext>
            </a:extLst>
          </p:cNvPr>
          <p:cNvGrpSpPr/>
          <p:nvPr/>
        </p:nvGrpSpPr>
        <p:grpSpPr>
          <a:xfrm>
            <a:off x="3097832" y="7889823"/>
            <a:ext cx="2088232" cy="1602751"/>
            <a:chOff x="5547932" y="6931865"/>
            <a:chExt cx="2088232" cy="1602751"/>
          </a:xfrm>
        </p:grpSpPr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A901A46E-7615-17A7-3B1F-18BE6F48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672" y="6931865"/>
              <a:ext cx="800755" cy="800755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8349A15F-F0F1-1B2C-3374-CFEF29D92741}"/>
                </a:ext>
              </a:extLst>
            </p:cNvPr>
            <p:cNvSpPr txBox="1"/>
            <p:nvPr/>
          </p:nvSpPr>
          <p:spPr>
            <a:xfrm>
              <a:off x="5547932" y="7795952"/>
              <a:ext cx="2088232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é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realmente</a:t>
              </a:r>
              <a:r>
                <a:rPr lang="en-US" sz="2400" b="1" spc="77" dirty="0">
                  <a:solidFill>
                    <a:srgbClr val="C00000"/>
                  </a:solidFill>
                  <a:latin typeface="Lato"/>
                </a:rPr>
                <a:t> </a:t>
              </a:r>
              <a:r>
                <a:rPr lang="en-US" sz="2400" b="1" spc="77" dirty="0" err="1">
                  <a:solidFill>
                    <a:srgbClr val="C00000"/>
                  </a:solidFill>
                  <a:latin typeface="Lato"/>
                </a:rPr>
                <a:t>fraude</a:t>
              </a:r>
              <a:endParaRPr lang="en-US" sz="2400" b="1" spc="77" dirty="0">
                <a:solidFill>
                  <a:srgbClr val="C00000"/>
                </a:solidFill>
                <a:latin typeface="Lato"/>
              </a:endParaRPr>
            </a:p>
          </p:txBody>
        </p:sp>
      </p:grp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05550" y="3100790"/>
            <a:ext cx="1330976" cy="1330976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E1534E-103C-64D7-DB08-0790A0751838}"/>
              </a:ext>
            </a:extLst>
          </p:cNvPr>
          <p:cNvCxnSpPr>
            <a:cxnSpLocks/>
          </p:cNvCxnSpPr>
          <p:nvPr/>
        </p:nvCxnSpPr>
        <p:spPr>
          <a:xfrm>
            <a:off x="2949484" y="7685634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DE5841A-A29A-8D10-33C6-CBF61A778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6" y="4785609"/>
            <a:ext cx="800755" cy="800755"/>
          </a:xfrm>
          <a:prstGeom prst="rect">
            <a:avLst/>
          </a:prstGeom>
        </p:spPr>
      </p:pic>
      <p:sp>
        <p:nvSpPr>
          <p:cNvPr id="36" name="TextBox 3">
            <a:extLst>
              <a:ext uri="{FF2B5EF4-FFF2-40B4-BE49-F238E27FC236}">
                <a16:creationId xmlns:a16="http://schemas.microsoft.com/office/drawing/2014/main" id="{1C3FBB6D-CB78-1DF6-D09C-86B2F21E90AD}"/>
              </a:ext>
            </a:extLst>
          </p:cNvPr>
          <p:cNvSpPr txBox="1"/>
          <p:nvPr/>
        </p:nvSpPr>
        <p:spPr>
          <a:xfrm>
            <a:off x="6397304" y="4816654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573F34AB-9BC7-A92F-265F-96858630E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4" y="4807621"/>
            <a:ext cx="800755" cy="800755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AED13703-2B31-5B70-B3F3-1AB11F07A7C7}"/>
              </a:ext>
            </a:extLst>
          </p:cNvPr>
          <p:cNvSpPr txBox="1"/>
          <p:nvPr/>
        </p:nvSpPr>
        <p:spPr>
          <a:xfrm>
            <a:off x="9092282" y="5023332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0C1E93B-4EF2-2470-4904-3D1ADAFFCE13}"/>
              </a:ext>
            </a:extLst>
          </p:cNvPr>
          <p:cNvCxnSpPr>
            <a:cxnSpLocks/>
          </p:cNvCxnSpPr>
          <p:nvPr/>
        </p:nvCxnSpPr>
        <p:spPr>
          <a:xfrm>
            <a:off x="2949484" y="5762122"/>
            <a:ext cx="767002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881DE31-E99A-5FBD-9553-C67AF955324C}"/>
              </a:ext>
            </a:extLst>
          </p:cNvPr>
          <p:cNvCxnSpPr>
            <a:cxnSpLocks/>
          </p:cNvCxnSpPr>
          <p:nvPr/>
        </p:nvCxnSpPr>
        <p:spPr>
          <a:xfrm flipV="1">
            <a:off x="5165219" y="472547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946B043-6261-3C03-F818-AD87520704E3}"/>
              </a:ext>
            </a:extLst>
          </p:cNvPr>
          <p:cNvCxnSpPr>
            <a:cxnSpLocks/>
          </p:cNvCxnSpPr>
          <p:nvPr/>
        </p:nvCxnSpPr>
        <p:spPr>
          <a:xfrm flipV="1">
            <a:off x="7871038" y="4616495"/>
            <a:ext cx="0" cy="52131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D6A0692-2199-64FF-6307-41A3B3B727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30" y="6131581"/>
            <a:ext cx="1200449" cy="1200449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362675CC-4EAA-5606-E46F-CFE4B9083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01" y="8153685"/>
            <a:ext cx="1200449" cy="120044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50745DE3-229A-C8D6-DEFC-4F3AC32B0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4" y="5941492"/>
            <a:ext cx="686274" cy="686274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3006C9DA-04BA-D526-5D44-4B3F1A4F879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169" y="5915869"/>
            <a:ext cx="686270" cy="686270"/>
          </a:xfrm>
          <a:prstGeom prst="rect">
            <a:avLst/>
          </a:prstGeom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478011C3-01C3-0F2B-1829-2A3F1174EB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99" y="6819991"/>
            <a:ext cx="686270" cy="686270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B00AFF7-A10C-D4EB-0521-0227C5677D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78" y="8248770"/>
            <a:ext cx="1017701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109E3A-1306-1C7A-0E18-D7000FDBE5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4303154"/>
            <a:ext cx="800755" cy="800755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901A46E-7615-17A7-3B1F-18BE6F4841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6430977"/>
            <a:ext cx="800755" cy="800755"/>
          </a:xfrm>
          <a:prstGeom prst="rect">
            <a:avLst/>
          </a:prstGeom>
        </p:spPr>
      </p:pic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454A9DBE-ABB5-310C-D42C-077082AD241E}"/>
              </a:ext>
            </a:extLst>
          </p:cNvPr>
          <p:cNvCxnSpPr>
            <a:cxnSpLocks/>
            <a:stCxn id="30" idx="0"/>
            <a:endCxn id="19" idx="1"/>
          </p:cNvCxnSpPr>
          <p:nvPr/>
        </p:nvCxnSpPr>
        <p:spPr>
          <a:xfrm flipV="1">
            <a:off x="8285922" y="4703532"/>
            <a:ext cx="1014836" cy="10825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A971AD72-AE6D-4124-6C72-B16C75DF0749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>
            <a:off x="8285922" y="5786098"/>
            <a:ext cx="1014836" cy="104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16FD32CE-3156-1F49-66B1-7E51396EBD24}"/>
              </a:ext>
            </a:extLst>
          </p:cNvPr>
          <p:cNvSpPr txBox="1"/>
          <p:nvPr/>
        </p:nvSpPr>
        <p:spPr>
          <a:xfrm>
            <a:off x="9305091" y="5119431"/>
            <a:ext cx="79208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349A15F-F0F1-1B2C-3374-CFEF29D92741}"/>
              </a:ext>
            </a:extLst>
          </p:cNvPr>
          <p:cNvSpPr txBox="1"/>
          <p:nvPr/>
        </p:nvSpPr>
        <p:spPr>
          <a:xfrm>
            <a:off x="8927976" y="7231732"/>
            <a:ext cx="154631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FRAUDE</a:t>
            </a:r>
          </a:p>
        </p:txBody>
      </p:sp>
      <p:sp>
        <p:nvSpPr>
          <p:cNvPr id="30" name="Triângulo 29">
            <a:extLst>
              <a:ext uri="{FF2B5EF4-FFF2-40B4-BE49-F238E27FC236}">
                <a16:creationId xmlns:a16="http://schemas.microsoft.com/office/drawing/2014/main" id="{4BA678E7-2593-6E1B-273B-84A2E48682FB}"/>
              </a:ext>
            </a:extLst>
          </p:cNvPr>
          <p:cNvSpPr/>
          <p:nvPr/>
        </p:nvSpPr>
        <p:spPr>
          <a:xfrm rot="5400000">
            <a:off x="7689149" y="564915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74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109E3A-1306-1C7A-0E18-D7000FDBE5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4303154"/>
            <a:ext cx="800755" cy="800755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901A46E-7615-17A7-3B1F-18BE6F4841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6430977"/>
            <a:ext cx="800755" cy="800755"/>
          </a:xfrm>
          <a:prstGeom prst="rect">
            <a:avLst/>
          </a:prstGeom>
        </p:spPr>
      </p:pic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454A9DBE-ABB5-310C-D42C-077082AD241E}"/>
              </a:ext>
            </a:extLst>
          </p:cNvPr>
          <p:cNvCxnSpPr>
            <a:cxnSpLocks/>
            <a:stCxn id="30" idx="0"/>
            <a:endCxn id="19" idx="1"/>
          </p:cNvCxnSpPr>
          <p:nvPr/>
        </p:nvCxnSpPr>
        <p:spPr>
          <a:xfrm flipV="1">
            <a:off x="8285922" y="4703532"/>
            <a:ext cx="1014836" cy="10825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A971AD72-AE6D-4124-6C72-B16C75DF0749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>
            <a:off x="8285922" y="5786098"/>
            <a:ext cx="1014836" cy="104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16FD32CE-3156-1F49-66B1-7E51396EBD24}"/>
              </a:ext>
            </a:extLst>
          </p:cNvPr>
          <p:cNvSpPr txBox="1"/>
          <p:nvPr/>
        </p:nvSpPr>
        <p:spPr>
          <a:xfrm>
            <a:off x="9305091" y="5119431"/>
            <a:ext cx="79208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349A15F-F0F1-1B2C-3374-CFEF29D92741}"/>
              </a:ext>
            </a:extLst>
          </p:cNvPr>
          <p:cNvSpPr txBox="1"/>
          <p:nvPr/>
        </p:nvSpPr>
        <p:spPr>
          <a:xfrm>
            <a:off x="8927976" y="7231732"/>
            <a:ext cx="154631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FRAUDE</a:t>
            </a:r>
          </a:p>
        </p:txBody>
      </p:sp>
      <p:sp>
        <p:nvSpPr>
          <p:cNvPr id="30" name="Triângulo 29">
            <a:extLst>
              <a:ext uri="{FF2B5EF4-FFF2-40B4-BE49-F238E27FC236}">
                <a16:creationId xmlns:a16="http://schemas.microsoft.com/office/drawing/2014/main" id="{4BA678E7-2593-6E1B-273B-84A2E48682FB}"/>
              </a:ext>
            </a:extLst>
          </p:cNvPr>
          <p:cNvSpPr/>
          <p:nvPr/>
        </p:nvSpPr>
        <p:spPr>
          <a:xfrm rot="5400000">
            <a:off x="7689149" y="564915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30">
            <a:extLst>
              <a:ext uri="{FF2B5EF4-FFF2-40B4-BE49-F238E27FC236}">
                <a16:creationId xmlns:a16="http://schemas.microsoft.com/office/drawing/2014/main" id="{667883E8-8BD5-F918-3F36-1BDF95FDE4E4}"/>
              </a:ext>
            </a:extLst>
          </p:cNvPr>
          <p:cNvSpPr/>
          <p:nvPr/>
        </p:nvSpPr>
        <p:spPr>
          <a:xfrm rot="10800000">
            <a:off x="6325326" y="7327170"/>
            <a:ext cx="919652" cy="27389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8BC4303-F1FC-42E9-5831-3B923541A550}"/>
              </a:ext>
            </a:extLst>
          </p:cNvPr>
          <p:cNvSpPr txBox="1"/>
          <p:nvPr/>
        </p:nvSpPr>
        <p:spPr>
          <a:xfrm>
            <a:off x="5090704" y="7809860"/>
            <a:ext cx="338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empresa que vai criar e definir os parâmetros do modelo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0CBAA73-0348-4FED-57FB-262E2AFD5399}"/>
              </a:ext>
            </a:extLst>
          </p:cNvPr>
          <p:cNvGrpSpPr/>
          <p:nvPr/>
        </p:nvGrpSpPr>
        <p:grpSpPr>
          <a:xfrm>
            <a:off x="7919864" y="8324732"/>
            <a:ext cx="2016224" cy="1603888"/>
            <a:chOff x="12338972" y="4704838"/>
            <a:chExt cx="2016224" cy="1603888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AB15929-7473-7C85-708A-9CF0B9D93BD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8972" y="5488763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1832529-244D-9739-07E4-DC5A01241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47084" y="4704838"/>
              <a:ext cx="0" cy="16038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m 36" descr="Ícone&#10;&#10;Descrição gerada automaticamente">
              <a:extLst>
                <a:ext uri="{FF2B5EF4-FFF2-40B4-BE49-F238E27FC236}">
                  <a16:creationId xmlns:a16="http://schemas.microsoft.com/office/drawing/2014/main" id="{41F917BB-119D-A385-85F1-F6361AA3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3902" y="4927476"/>
              <a:ext cx="369335" cy="369335"/>
            </a:xfrm>
            <a:prstGeom prst="rect">
              <a:avLst/>
            </a:prstGeom>
          </p:spPr>
        </p:pic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FAF1DFC9-1554-67CF-DF88-89BBA29EA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9711" y="5745997"/>
              <a:ext cx="369335" cy="369335"/>
            </a:xfrm>
            <a:prstGeom prst="rect">
              <a:avLst/>
            </a:prstGeom>
          </p:spPr>
        </p:pic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C941BB43-1FC5-7C09-0045-09340C7D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609712" y="4927476"/>
              <a:ext cx="369334" cy="369334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4F8F3363-8A3D-A8A6-68E3-86DECE3BC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663903" y="5745997"/>
              <a:ext cx="369334" cy="369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1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6" y="5248415"/>
            <a:ext cx="1574304" cy="1574304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563ED17F-3F78-D3EC-40A8-91A34FF5A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4092578"/>
            <a:ext cx="1155837" cy="1155837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7A58D0FC-545F-AF41-40E4-9BF37138E5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5" y="6822719"/>
            <a:ext cx="1155837" cy="1155837"/>
          </a:xfrm>
          <a:prstGeom prst="rect">
            <a:avLst/>
          </a:prstGeom>
        </p:spPr>
      </p:pic>
      <p:cxnSp>
        <p:nvCxnSpPr>
          <p:cNvPr id="12" name="Conector Angulado 11">
            <a:extLst>
              <a:ext uri="{FF2B5EF4-FFF2-40B4-BE49-F238E27FC236}">
                <a16:creationId xmlns:a16="http://schemas.microsoft.com/office/drawing/2014/main" id="{F7E6E306-3E54-0CA2-C6FB-1D1DE0CE52D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67950" y="4670497"/>
            <a:ext cx="1419466" cy="13650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>
            <a:extLst>
              <a:ext uri="{FF2B5EF4-FFF2-40B4-BE49-F238E27FC236}">
                <a16:creationId xmlns:a16="http://schemas.microsoft.com/office/drawing/2014/main" id="{27196BBA-9069-0284-51AD-F37FC3E1074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67950" y="6035567"/>
            <a:ext cx="1419465" cy="136507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">
            <a:extLst>
              <a:ext uri="{FF2B5EF4-FFF2-40B4-BE49-F238E27FC236}">
                <a16:creationId xmlns:a16="http://schemas.microsoft.com/office/drawing/2014/main" id="{9F170B4C-18A1-3888-6321-424D5BE2BC14}"/>
              </a:ext>
            </a:extLst>
          </p:cNvPr>
          <p:cNvSpPr txBox="1"/>
          <p:nvPr/>
        </p:nvSpPr>
        <p:spPr>
          <a:xfrm>
            <a:off x="4069290" y="5234812"/>
            <a:ext cx="7920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sz="2000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385071C-BACF-A92A-3C0F-24BA938906B3}"/>
              </a:ext>
            </a:extLst>
          </p:cNvPr>
          <p:cNvSpPr txBox="1"/>
          <p:nvPr/>
        </p:nvSpPr>
        <p:spPr>
          <a:xfrm>
            <a:off x="3692173" y="7978556"/>
            <a:ext cx="154631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spc="77" dirty="0">
                <a:solidFill>
                  <a:srgbClr val="C00000"/>
                </a:solidFill>
                <a:latin typeface="Lato"/>
              </a:rPr>
              <a:t>FRAUDE</a:t>
            </a:r>
            <a:endParaRPr lang="en-US" sz="2000" b="1" spc="77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9B01CFAF-A96B-BB0D-A96C-EB6FEA795A71}"/>
              </a:ext>
            </a:extLst>
          </p:cNvPr>
          <p:cNvSpPr/>
          <p:nvPr/>
        </p:nvSpPr>
        <p:spPr>
          <a:xfrm>
            <a:off x="2795868" y="5500129"/>
            <a:ext cx="765158" cy="10708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8A462C54-3003-5405-C4E8-9C6F3FAE6A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03" y="5652988"/>
            <a:ext cx="765157" cy="7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109E3A-1306-1C7A-0E18-D7000FDBE5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4303154"/>
            <a:ext cx="800755" cy="800755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901A46E-7615-17A7-3B1F-18BE6F4841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6430977"/>
            <a:ext cx="800755" cy="800755"/>
          </a:xfrm>
          <a:prstGeom prst="rect">
            <a:avLst/>
          </a:prstGeom>
        </p:spPr>
      </p:pic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454A9DBE-ABB5-310C-D42C-077082AD241E}"/>
              </a:ext>
            </a:extLst>
          </p:cNvPr>
          <p:cNvCxnSpPr>
            <a:cxnSpLocks/>
            <a:stCxn id="30" idx="0"/>
            <a:endCxn id="19" idx="1"/>
          </p:cNvCxnSpPr>
          <p:nvPr/>
        </p:nvCxnSpPr>
        <p:spPr>
          <a:xfrm flipV="1">
            <a:off x="8285922" y="4703532"/>
            <a:ext cx="1014836" cy="10825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A971AD72-AE6D-4124-6C72-B16C75DF0749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>
            <a:off x="8285922" y="5786098"/>
            <a:ext cx="1014836" cy="104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16FD32CE-3156-1F49-66B1-7E51396EBD24}"/>
              </a:ext>
            </a:extLst>
          </p:cNvPr>
          <p:cNvSpPr txBox="1"/>
          <p:nvPr/>
        </p:nvSpPr>
        <p:spPr>
          <a:xfrm>
            <a:off x="9305091" y="5119431"/>
            <a:ext cx="79208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349A15F-F0F1-1B2C-3374-CFEF29D92741}"/>
              </a:ext>
            </a:extLst>
          </p:cNvPr>
          <p:cNvSpPr txBox="1"/>
          <p:nvPr/>
        </p:nvSpPr>
        <p:spPr>
          <a:xfrm>
            <a:off x="8927976" y="7231732"/>
            <a:ext cx="154631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FRAUDE</a:t>
            </a:r>
          </a:p>
        </p:txBody>
      </p:sp>
      <p:sp>
        <p:nvSpPr>
          <p:cNvPr id="30" name="Triângulo 29">
            <a:extLst>
              <a:ext uri="{FF2B5EF4-FFF2-40B4-BE49-F238E27FC236}">
                <a16:creationId xmlns:a16="http://schemas.microsoft.com/office/drawing/2014/main" id="{4BA678E7-2593-6E1B-273B-84A2E48682FB}"/>
              </a:ext>
            </a:extLst>
          </p:cNvPr>
          <p:cNvSpPr/>
          <p:nvPr/>
        </p:nvSpPr>
        <p:spPr>
          <a:xfrm rot="5400000">
            <a:off x="7689149" y="564915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30">
            <a:extLst>
              <a:ext uri="{FF2B5EF4-FFF2-40B4-BE49-F238E27FC236}">
                <a16:creationId xmlns:a16="http://schemas.microsoft.com/office/drawing/2014/main" id="{667883E8-8BD5-F918-3F36-1BDF95FDE4E4}"/>
              </a:ext>
            </a:extLst>
          </p:cNvPr>
          <p:cNvSpPr/>
          <p:nvPr/>
        </p:nvSpPr>
        <p:spPr>
          <a:xfrm rot="10800000">
            <a:off x="6325326" y="7327170"/>
            <a:ext cx="919652" cy="27389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8BC4303-F1FC-42E9-5831-3B923541A550}"/>
              </a:ext>
            </a:extLst>
          </p:cNvPr>
          <p:cNvSpPr txBox="1"/>
          <p:nvPr/>
        </p:nvSpPr>
        <p:spPr>
          <a:xfrm>
            <a:off x="5090704" y="7809860"/>
            <a:ext cx="338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empresa que vai criar e definir os parâmetros do modelo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0CBAA73-0348-4FED-57FB-262E2AFD5399}"/>
              </a:ext>
            </a:extLst>
          </p:cNvPr>
          <p:cNvGrpSpPr/>
          <p:nvPr/>
        </p:nvGrpSpPr>
        <p:grpSpPr>
          <a:xfrm>
            <a:off x="7919864" y="8324732"/>
            <a:ext cx="2016224" cy="1603888"/>
            <a:chOff x="12338972" y="4704838"/>
            <a:chExt cx="2016224" cy="1603888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AB15929-7473-7C85-708A-9CF0B9D93BD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8972" y="5488763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1832529-244D-9739-07E4-DC5A01241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47084" y="4704838"/>
              <a:ext cx="0" cy="16038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m 36" descr="Ícone&#10;&#10;Descrição gerada automaticamente">
              <a:extLst>
                <a:ext uri="{FF2B5EF4-FFF2-40B4-BE49-F238E27FC236}">
                  <a16:creationId xmlns:a16="http://schemas.microsoft.com/office/drawing/2014/main" id="{41F917BB-119D-A385-85F1-F6361AA3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3902" y="4927476"/>
              <a:ext cx="369335" cy="369335"/>
            </a:xfrm>
            <a:prstGeom prst="rect">
              <a:avLst/>
            </a:prstGeom>
          </p:spPr>
        </p:pic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FAF1DFC9-1554-67CF-DF88-89BBA29EA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9711" y="5745997"/>
              <a:ext cx="369335" cy="369335"/>
            </a:xfrm>
            <a:prstGeom prst="rect">
              <a:avLst/>
            </a:prstGeom>
          </p:spPr>
        </p:pic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C941BB43-1FC5-7C09-0045-09340C7D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609712" y="4927476"/>
              <a:ext cx="369334" cy="369334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4F8F3363-8A3D-A8A6-68E3-86DECE3BC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663903" y="5745997"/>
              <a:ext cx="369334" cy="369334"/>
            </a:xfrm>
            <a:prstGeom prst="rect">
              <a:avLst/>
            </a:prstGeom>
          </p:spPr>
        </p:pic>
      </p:grpSp>
      <p:cxnSp>
        <p:nvCxnSpPr>
          <p:cNvPr id="41" name="Conector Angulado 40">
            <a:extLst>
              <a:ext uri="{FF2B5EF4-FFF2-40B4-BE49-F238E27FC236}">
                <a16:creationId xmlns:a16="http://schemas.microsoft.com/office/drawing/2014/main" id="{AC5D3B3C-BA9C-3C95-2342-6D742B2DD178}"/>
              </a:ext>
            </a:extLst>
          </p:cNvPr>
          <p:cNvCxnSpPr>
            <a:cxnSpLocks/>
            <a:stCxn id="19" idx="3"/>
            <a:endCxn id="42" idx="3"/>
          </p:cNvCxnSpPr>
          <p:nvPr/>
        </p:nvCxnSpPr>
        <p:spPr>
          <a:xfrm>
            <a:off x="10101513" y="4703532"/>
            <a:ext cx="1068334" cy="1053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iângulo 41">
            <a:extLst>
              <a:ext uri="{FF2B5EF4-FFF2-40B4-BE49-F238E27FC236}">
                <a16:creationId xmlns:a16="http://schemas.microsoft.com/office/drawing/2014/main" id="{041906C9-E0F6-D498-27BB-183C69F46B9E}"/>
              </a:ext>
            </a:extLst>
          </p:cNvPr>
          <p:cNvSpPr/>
          <p:nvPr/>
        </p:nvSpPr>
        <p:spPr>
          <a:xfrm rot="5400000">
            <a:off x="10846968" y="5620160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>
            <a:extLst>
              <a:ext uri="{FF2B5EF4-FFF2-40B4-BE49-F238E27FC236}">
                <a16:creationId xmlns:a16="http://schemas.microsoft.com/office/drawing/2014/main" id="{73FE5912-6C1C-8772-D6B6-35F0DCE841F9}"/>
              </a:ext>
            </a:extLst>
          </p:cNvPr>
          <p:cNvCxnSpPr>
            <a:cxnSpLocks/>
            <a:stCxn id="20" idx="3"/>
            <a:endCxn id="42" idx="3"/>
          </p:cNvCxnSpPr>
          <p:nvPr/>
        </p:nvCxnSpPr>
        <p:spPr>
          <a:xfrm flipV="1">
            <a:off x="10101513" y="5757107"/>
            <a:ext cx="1068334" cy="10742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14503D3-D3B1-C0F4-148C-C60FE604C813}"/>
              </a:ext>
            </a:extLst>
          </p:cNvPr>
          <p:cNvGrpSpPr/>
          <p:nvPr/>
        </p:nvGrpSpPr>
        <p:grpSpPr>
          <a:xfrm>
            <a:off x="11678582" y="4946154"/>
            <a:ext cx="1374754" cy="1679887"/>
            <a:chOff x="11544266" y="4829888"/>
            <a:chExt cx="1374754" cy="1679887"/>
          </a:xfrm>
        </p:grpSpPr>
        <p:pic>
          <p:nvPicPr>
            <p:cNvPr id="44" name="Imagem 43" descr="Ícone&#10;&#10;Descrição gerada automaticamente">
              <a:extLst>
                <a:ext uri="{FF2B5EF4-FFF2-40B4-BE49-F238E27FC236}">
                  <a16:creationId xmlns:a16="http://schemas.microsoft.com/office/drawing/2014/main" id="{4F0A80FD-D4CB-B393-E30C-3B1776544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602" y="4829888"/>
              <a:ext cx="948418" cy="948418"/>
            </a:xfrm>
            <a:prstGeom prst="rect">
              <a:avLst/>
            </a:prstGeom>
          </p:spPr>
        </p:pic>
        <p:pic>
          <p:nvPicPr>
            <p:cNvPr id="45" name="Imagem 44" descr="Ícone&#10;&#10;Descrição gerada automaticamente">
              <a:extLst>
                <a:ext uri="{FF2B5EF4-FFF2-40B4-BE49-F238E27FC236}">
                  <a16:creationId xmlns:a16="http://schemas.microsoft.com/office/drawing/2014/main" id="{B0B5BBEB-376A-1F4A-C6D4-CBBCC3520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544266" y="5561360"/>
              <a:ext cx="948415" cy="948415"/>
            </a:xfrm>
            <a:prstGeom prst="rect">
              <a:avLst/>
            </a:prstGeom>
          </p:spPr>
        </p:pic>
      </p:grpSp>
      <p:cxnSp>
        <p:nvCxnSpPr>
          <p:cNvPr id="47" name="Conector Angulado 46">
            <a:extLst>
              <a:ext uri="{FF2B5EF4-FFF2-40B4-BE49-F238E27FC236}">
                <a16:creationId xmlns:a16="http://schemas.microsoft.com/office/drawing/2014/main" id="{9AFA29D6-1C47-7E41-B265-C330B1FD1D67}"/>
              </a:ext>
            </a:extLst>
          </p:cNvPr>
          <p:cNvCxnSpPr>
            <a:cxnSpLocks/>
          </p:cNvCxnSpPr>
          <p:nvPr/>
        </p:nvCxnSpPr>
        <p:spPr>
          <a:xfrm rot="10800000">
            <a:off x="7685252" y="3803748"/>
            <a:ext cx="4678108" cy="1005428"/>
          </a:xfrm>
          <a:prstGeom prst="bentConnector3">
            <a:avLst>
              <a:gd name="adj1" fmla="val 212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graphicFrame>
        <p:nvGraphicFramePr>
          <p:cNvPr id="46" name="Tabela 8">
            <a:extLst>
              <a:ext uri="{FF2B5EF4-FFF2-40B4-BE49-F238E27FC236}">
                <a16:creationId xmlns:a16="http://schemas.microsoft.com/office/drawing/2014/main" id="{D2F29EE1-CF61-4BEA-C978-9D6358B2F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68"/>
              </p:ext>
            </p:extLst>
          </p:nvPr>
        </p:nvGraphicFramePr>
        <p:xfrm>
          <a:off x="377104" y="2310746"/>
          <a:ext cx="2895600" cy="266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027832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82875"/>
                    </a:ext>
                  </a:extLst>
                </a:gridCol>
              </a:tblGrid>
              <a:tr h="58185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Preço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36815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93324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9326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85301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45870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713"/>
                  </a:ext>
                </a:extLst>
              </a:tr>
            </a:tbl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83E600B1-0199-6599-AA0E-7E3D1D280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540273"/>
              </p:ext>
            </p:extLst>
          </p:nvPr>
        </p:nvGraphicFramePr>
        <p:xfrm>
          <a:off x="4607496" y="2621933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AB947996-D97E-474E-5552-8ED6C8FCC2E4}"/>
              </a:ext>
            </a:extLst>
          </p:cNvPr>
          <p:cNvSpPr/>
          <p:nvPr/>
        </p:nvSpPr>
        <p:spPr>
          <a:xfrm>
            <a:off x="9841446" y="8784745"/>
            <a:ext cx="9144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4,5</a:t>
            </a:r>
          </a:p>
        </p:txBody>
      </p:sp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DE5ECB7B-E4D9-E883-93B0-436D8CF02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656" y="8558251"/>
            <a:ext cx="669260" cy="669260"/>
          </a:xfrm>
          <a:prstGeom prst="rect">
            <a:avLst/>
          </a:prstGeom>
        </p:spPr>
      </p:pic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FADEE8-28AD-0462-89A3-7822498598F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298646" y="4669945"/>
            <a:ext cx="0" cy="411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585C8A-3095-75AB-48D0-9974E1526F10}"/>
              </a:ext>
            </a:extLst>
          </p:cNvPr>
          <p:cNvCxnSpPr>
            <a:cxnSpLocks/>
          </p:cNvCxnSpPr>
          <p:nvPr/>
        </p:nvCxnSpPr>
        <p:spPr>
          <a:xfrm flipH="1">
            <a:off x="4964646" y="4669945"/>
            <a:ext cx="52599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050630A-8C5B-BE15-E042-6F7A096E91C9}"/>
              </a:ext>
            </a:extLst>
          </p:cNvPr>
          <p:cNvSpPr/>
          <p:nvPr/>
        </p:nvSpPr>
        <p:spPr>
          <a:xfrm>
            <a:off x="3669246" y="4365145"/>
            <a:ext cx="1239253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~550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EFDCFE-335A-F5EE-22A5-6752F35A05B2}"/>
              </a:ext>
            </a:extLst>
          </p:cNvPr>
          <p:cNvSpPr txBox="1"/>
          <p:nvPr/>
        </p:nvSpPr>
        <p:spPr>
          <a:xfrm>
            <a:off x="13346646" y="8881204"/>
            <a:ext cx="78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7387CF-2479-5A0C-C1A5-CF4E8D5704AD}"/>
              </a:ext>
            </a:extLst>
          </p:cNvPr>
          <p:cNvSpPr txBox="1"/>
          <p:nvPr/>
        </p:nvSpPr>
        <p:spPr>
          <a:xfrm>
            <a:off x="4179494" y="2221822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Venda</a:t>
            </a:r>
          </a:p>
        </p:txBody>
      </p:sp>
    </p:spTree>
    <p:extLst>
      <p:ext uri="{BB962C8B-B14F-4D97-AF65-F5344CB8AC3E}">
        <p14:creationId xmlns:p14="http://schemas.microsoft.com/office/powerpoint/2010/main" val="267744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graphicFrame>
        <p:nvGraphicFramePr>
          <p:cNvPr id="46" name="Tabela 8">
            <a:extLst>
              <a:ext uri="{FF2B5EF4-FFF2-40B4-BE49-F238E27FC236}">
                <a16:creationId xmlns:a16="http://schemas.microsoft.com/office/drawing/2014/main" id="{D2F29EE1-CF61-4BEA-C978-9D6358B2F9AA}"/>
              </a:ext>
            </a:extLst>
          </p:cNvPr>
          <p:cNvGraphicFramePr>
            <a:graphicFrameLocks noGrp="1"/>
          </p:cNvGraphicFramePr>
          <p:nvPr/>
        </p:nvGraphicFramePr>
        <p:xfrm>
          <a:off x="377104" y="2310746"/>
          <a:ext cx="2895600" cy="266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027832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82875"/>
                    </a:ext>
                  </a:extLst>
                </a:gridCol>
              </a:tblGrid>
              <a:tr h="58185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Preço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36815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93324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9326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85301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45870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713"/>
                  </a:ext>
                </a:extLst>
              </a:tr>
            </a:tbl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83E600B1-0199-6599-AA0E-7E3D1D2804BE}"/>
              </a:ext>
            </a:extLst>
          </p:cNvPr>
          <p:cNvGraphicFramePr/>
          <p:nvPr/>
        </p:nvGraphicFramePr>
        <p:xfrm>
          <a:off x="4607496" y="2621933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AB947996-D97E-474E-5552-8ED6C8FCC2E4}"/>
              </a:ext>
            </a:extLst>
          </p:cNvPr>
          <p:cNvSpPr/>
          <p:nvPr/>
        </p:nvSpPr>
        <p:spPr>
          <a:xfrm>
            <a:off x="9841446" y="8784745"/>
            <a:ext cx="9144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4,5</a:t>
            </a:r>
          </a:p>
        </p:txBody>
      </p:sp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DE5ECB7B-E4D9-E883-93B0-436D8CF02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656" y="8558251"/>
            <a:ext cx="669260" cy="669260"/>
          </a:xfrm>
          <a:prstGeom prst="rect">
            <a:avLst/>
          </a:prstGeom>
        </p:spPr>
      </p:pic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FADEE8-28AD-0462-89A3-7822498598F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298646" y="4669945"/>
            <a:ext cx="0" cy="411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585C8A-3095-75AB-48D0-9974E1526F10}"/>
              </a:ext>
            </a:extLst>
          </p:cNvPr>
          <p:cNvCxnSpPr>
            <a:cxnSpLocks/>
          </p:cNvCxnSpPr>
          <p:nvPr/>
        </p:nvCxnSpPr>
        <p:spPr>
          <a:xfrm flipH="1">
            <a:off x="4964646" y="4669945"/>
            <a:ext cx="52599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050630A-8C5B-BE15-E042-6F7A096E91C9}"/>
              </a:ext>
            </a:extLst>
          </p:cNvPr>
          <p:cNvSpPr/>
          <p:nvPr/>
        </p:nvSpPr>
        <p:spPr>
          <a:xfrm>
            <a:off x="3669246" y="4365145"/>
            <a:ext cx="1239253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~550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EFDCFE-335A-F5EE-22A5-6752F35A05B2}"/>
              </a:ext>
            </a:extLst>
          </p:cNvPr>
          <p:cNvSpPr txBox="1"/>
          <p:nvPr/>
        </p:nvSpPr>
        <p:spPr>
          <a:xfrm>
            <a:off x="13346646" y="8881204"/>
            <a:ext cx="78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7387CF-2479-5A0C-C1A5-CF4E8D5704AD}"/>
              </a:ext>
            </a:extLst>
          </p:cNvPr>
          <p:cNvSpPr txBox="1"/>
          <p:nvPr/>
        </p:nvSpPr>
        <p:spPr>
          <a:xfrm>
            <a:off x="4179494" y="2221822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12744400" y="4365145"/>
            <a:ext cx="4320480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blipFill>
                <a:blip r:embed="rId6"/>
                <a:stretch>
                  <a:fillRect l="-3279" t="-10256" r="-984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BFA6D1BC-4B32-BCD0-AAED-8ECD11464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309287"/>
              </p:ext>
            </p:extLst>
          </p:nvPr>
        </p:nvGraphicFramePr>
        <p:xfrm>
          <a:off x="4607496" y="2621932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graphicFrame>
        <p:nvGraphicFramePr>
          <p:cNvPr id="46" name="Tabela 8">
            <a:extLst>
              <a:ext uri="{FF2B5EF4-FFF2-40B4-BE49-F238E27FC236}">
                <a16:creationId xmlns:a16="http://schemas.microsoft.com/office/drawing/2014/main" id="{D2F29EE1-CF61-4BEA-C978-9D6358B2F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3511"/>
              </p:ext>
            </p:extLst>
          </p:nvPr>
        </p:nvGraphicFramePr>
        <p:xfrm>
          <a:off x="377104" y="2310746"/>
          <a:ext cx="2895600" cy="266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027832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82875"/>
                    </a:ext>
                  </a:extLst>
                </a:gridCol>
              </a:tblGrid>
              <a:tr h="58185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Preço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36815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93324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9326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85301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45870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713"/>
                  </a:ext>
                </a:extLst>
              </a:tr>
            </a:tbl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83E600B1-0199-6599-AA0E-7E3D1D280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131709"/>
              </p:ext>
            </p:extLst>
          </p:nvPr>
        </p:nvGraphicFramePr>
        <p:xfrm>
          <a:off x="4607496" y="2621933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EFDCFE-335A-F5EE-22A5-6752F35A05B2}"/>
              </a:ext>
            </a:extLst>
          </p:cNvPr>
          <p:cNvSpPr txBox="1"/>
          <p:nvPr/>
        </p:nvSpPr>
        <p:spPr>
          <a:xfrm>
            <a:off x="13346646" y="8881204"/>
            <a:ext cx="78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7387CF-2479-5A0C-C1A5-CF4E8D5704AD}"/>
              </a:ext>
            </a:extLst>
          </p:cNvPr>
          <p:cNvSpPr txBox="1"/>
          <p:nvPr/>
        </p:nvSpPr>
        <p:spPr>
          <a:xfrm>
            <a:off x="4179494" y="2221822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12744400" y="4365145"/>
            <a:ext cx="4320480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blipFill>
                <a:blip r:embed="rId6"/>
                <a:stretch>
                  <a:fillRect l="-3279" t="-10256" r="-984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54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BFA6D1BC-4B32-BCD0-AAED-8ECD114640AE}"/>
              </a:ext>
            </a:extLst>
          </p:cNvPr>
          <p:cNvGraphicFramePr/>
          <p:nvPr/>
        </p:nvGraphicFramePr>
        <p:xfrm>
          <a:off x="4607496" y="2621932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graphicFrame>
        <p:nvGraphicFramePr>
          <p:cNvPr id="46" name="Tabela 8">
            <a:extLst>
              <a:ext uri="{FF2B5EF4-FFF2-40B4-BE49-F238E27FC236}">
                <a16:creationId xmlns:a16="http://schemas.microsoft.com/office/drawing/2014/main" id="{D2F29EE1-CF61-4BEA-C978-9D6358B2F9AA}"/>
              </a:ext>
            </a:extLst>
          </p:cNvPr>
          <p:cNvGraphicFramePr>
            <a:graphicFrameLocks noGrp="1"/>
          </p:cNvGraphicFramePr>
          <p:nvPr/>
        </p:nvGraphicFramePr>
        <p:xfrm>
          <a:off x="377104" y="2310746"/>
          <a:ext cx="2895600" cy="266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027832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82875"/>
                    </a:ext>
                  </a:extLst>
                </a:gridCol>
              </a:tblGrid>
              <a:tr h="58185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Preço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36815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93324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9326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85301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45870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713"/>
                  </a:ext>
                </a:extLst>
              </a:tr>
            </a:tbl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83E600B1-0199-6599-AA0E-7E3D1D2804BE}"/>
              </a:ext>
            </a:extLst>
          </p:cNvPr>
          <p:cNvGraphicFramePr/>
          <p:nvPr/>
        </p:nvGraphicFramePr>
        <p:xfrm>
          <a:off x="4607496" y="2621933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EFDCFE-335A-F5EE-22A5-6752F35A05B2}"/>
              </a:ext>
            </a:extLst>
          </p:cNvPr>
          <p:cNvSpPr txBox="1"/>
          <p:nvPr/>
        </p:nvSpPr>
        <p:spPr>
          <a:xfrm>
            <a:off x="13346646" y="8881204"/>
            <a:ext cx="78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7387CF-2479-5A0C-C1A5-CF4E8D5704AD}"/>
              </a:ext>
            </a:extLst>
          </p:cNvPr>
          <p:cNvSpPr txBox="1"/>
          <p:nvPr/>
        </p:nvSpPr>
        <p:spPr>
          <a:xfrm>
            <a:off x="4179494" y="2221822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12744400" y="4365145"/>
            <a:ext cx="4320480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blipFill>
                <a:blip r:embed="rId6"/>
                <a:stretch>
                  <a:fillRect l="-3279" t="-10256" r="-984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ruz 5">
            <a:extLst>
              <a:ext uri="{FF2B5EF4-FFF2-40B4-BE49-F238E27FC236}">
                <a16:creationId xmlns:a16="http://schemas.microsoft.com/office/drawing/2014/main" id="{D195DAAD-50F8-DCB1-228B-49858E8EA94F}"/>
              </a:ext>
            </a:extLst>
          </p:cNvPr>
          <p:cNvSpPr/>
          <p:nvPr/>
        </p:nvSpPr>
        <p:spPr>
          <a:xfrm rot="2721933">
            <a:off x="14219736" y="3891041"/>
            <a:ext cx="1727777" cy="1726557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1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D298FC8-8135-9EC5-6AD3-61771E125398}"/>
              </a:ext>
            </a:extLst>
          </p:cNvPr>
          <p:cNvCxnSpPr/>
          <p:nvPr/>
        </p:nvCxnSpPr>
        <p:spPr>
          <a:xfrm flipV="1">
            <a:off x="6551712" y="7663780"/>
            <a:ext cx="0" cy="36004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546AF99-B356-B3F0-BFE0-810DDAA0792B}"/>
              </a:ext>
            </a:extLst>
          </p:cNvPr>
          <p:cNvCxnSpPr>
            <a:cxnSpLocks/>
          </p:cNvCxnSpPr>
          <p:nvPr/>
        </p:nvCxnSpPr>
        <p:spPr>
          <a:xfrm flipV="1">
            <a:off x="7991872" y="6079604"/>
            <a:ext cx="0" cy="432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66FEC45-0E5D-F298-8769-B3B8051F7833}"/>
              </a:ext>
            </a:extLst>
          </p:cNvPr>
          <p:cNvCxnSpPr>
            <a:cxnSpLocks/>
          </p:cNvCxnSpPr>
          <p:nvPr/>
        </p:nvCxnSpPr>
        <p:spPr>
          <a:xfrm flipV="1">
            <a:off x="9432032" y="5359524"/>
            <a:ext cx="0" cy="432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D511292-ADB0-EE57-91BF-04EED2956CEB}"/>
              </a:ext>
            </a:extLst>
          </p:cNvPr>
          <p:cNvCxnSpPr>
            <a:cxnSpLocks/>
          </p:cNvCxnSpPr>
          <p:nvPr/>
        </p:nvCxnSpPr>
        <p:spPr>
          <a:xfrm flipV="1">
            <a:off x="11016208" y="3991372"/>
            <a:ext cx="0" cy="1440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AE15E60-97EA-8008-7842-601E1ABE07AD}"/>
              </a:ext>
            </a:extLst>
          </p:cNvPr>
          <p:cNvCxnSpPr>
            <a:cxnSpLocks/>
          </p:cNvCxnSpPr>
          <p:nvPr/>
        </p:nvCxnSpPr>
        <p:spPr>
          <a:xfrm flipV="1">
            <a:off x="12024320" y="3271292"/>
            <a:ext cx="0" cy="1440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83E600B1-0199-6599-AA0E-7E3D1D2804BE}"/>
              </a:ext>
            </a:extLst>
          </p:cNvPr>
          <p:cNvGraphicFramePr/>
          <p:nvPr/>
        </p:nvGraphicFramePr>
        <p:xfrm>
          <a:off x="4607496" y="2621933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BFA6D1BC-4B32-BCD0-AAED-8ECD114640AE}"/>
              </a:ext>
            </a:extLst>
          </p:cNvPr>
          <p:cNvGraphicFramePr/>
          <p:nvPr/>
        </p:nvGraphicFramePr>
        <p:xfrm>
          <a:off x="4607496" y="2621932"/>
          <a:ext cx="8739150" cy="6711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graphicFrame>
        <p:nvGraphicFramePr>
          <p:cNvPr id="46" name="Tabela 8">
            <a:extLst>
              <a:ext uri="{FF2B5EF4-FFF2-40B4-BE49-F238E27FC236}">
                <a16:creationId xmlns:a16="http://schemas.microsoft.com/office/drawing/2014/main" id="{D2F29EE1-CF61-4BEA-C978-9D6358B2F9AA}"/>
              </a:ext>
            </a:extLst>
          </p:cNvPr>
          <p:cNvGraphicFramePr>
            <a:graphicFrameLocks noGrp="1"/>
          </p:cNvGraphicFramePr>
          <p:nvPr/>
        </p:nvGraphicFramePr>
        <p:xfrm>
          <a:off x="377104" y="2310746"/>
          <a:ext cx="2895600" cy="266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027832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82875"/>
                    </a:ext>
                  </a:extLst>
                </a:gridCol>
              </a:tblGrid>
              <a:tr h="58185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Preço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36815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93324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9326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85301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45870"/>
                  </a:ext>
                </a:extLst>
              </a:tr>
              <a:tr h="4164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713"/>
                  </a:ext>
                </a:extLst>
              </a:tr>
            </a:tbl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EFDCFE-335A-F5EE-22A5-6752F35A05B2}"/>
              </a:ext>
            </a:extLst>
          </p:cNvPr>
          <p:cNvSpPr txBox="1"/>
          <p:nvPr/>
        </p:nvSpPr>
        <p:spPr>
          <a:xfrm>
            <a:off x="13346646" y="8881204"/>
            <a:ext cx="78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7387CF-2479-5A0C-C1A5-CF4E8D5704AD}"/>
              </a:ext>
            </a:extLst>
          </p:cNvPr>
          <p:cNvSpPr txBox="1"/>
          <p:nvPr/>
        </p:nvSpPr>
        <p:spPr>
          <a:xfrm>
            <a:off x="4179494" y="2221822"/>
            <a:ext cx="85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12744400" y="4365145"/>
            <a:ext cx="4320480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789" y="4508100"/>
                <a:ext cx="3858813" cy="492443"/>
              </a:xfrm>
              <a:prstGeom prst="rect">
                <a:avLst/>
              </a:prstGeom>
              <a:blipFill>
                <a:blip r:embed="rId6"/>
                <a:stretch>
                  <a:fillRect l="-3279" t="-10256" r="-984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ruz 5">
            <a:extLst>
              <a:ext uri="{FF2B5EF4-FFF2-40B4-BE49-F238E27FC236}">
                <a16:creationId xmlns:a16="http://schemas.microsoft.com/office/drawing/2014/main" id="{D195DAAD-50F8-DCB1-228B-49858E8EA94F}"/>
              </a:ext>
            </a:extLst>
          </p:cNvPr>
          <p:cNvSpPr/>
          <p:nvPr/>
        </p:nvSpPr>
        <p:spPr>
          <a:xfrm rot="2721933">
            <a:off x="14219736" y="3891041"/>
            <a:ext cx="1727777" cy="1726557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2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9426838" y="4365145"/>
            <a:ext cx="2093426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9644227" y="4508100"/>
                <a:ext cx="16811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7" y="4508100"/>
                <a:ext cx="1681101" cy="492443"/>
              </a:xfrm>
              <a:prstGeom prst="rect">
                <a:avLst/>
              </a:prstGeom>
              <a:blipFill>
                <a:blip r:embed="rId4"/>
                <a:stretch>
                  <a:fillRect l="-8271" r="-60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4BF05E2B-134D-E18F-8B10-C0D313941DEA}"/>
              </a:ext>
            </a:extLst>
          </p:cNvPr>
          <p:cNvSpPr/>
          <p:nvPr/>
        </p:nvSpPr>
        <p:spPr>
          <a:xfrm>
            <a:off x="1467398" y="2695228"/>
            <a:ext cx="5649888" cy="5497567"/>
          </a:xfrm>
          <a:prstGeom prst="roundRect">
            <a:avLst>
              <a:gd name="adj" fmla="val 49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0DCEB764-482B-E79C-5DF0-62AA6A41B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70" y="2977970"/>
            <a:ext cx="919652" cy="919652"/>
          </a:xfrm>
          <a:prstGeom prst="rect">
            <a:avLst/>
          </a:prstGeom>
        </p:spPr>
      </p:pic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F7722A6A-6016-28AE-7266-FC5B0C6E50BE}"/>
              </a:ext>
            </a:extLst>
          </p:cNvPr>
          <p:cNvSpPr/>
          <p:nvPr/>
        </p:nvSpPr>
        <p:spPr>
          <a:xfrm>
            <a:off x="3776950" y="3426291"/>
            <a:ext cx="2971944" cy="3038312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44015AEF-89BA-C932-FEAA-A211591059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06" y="3574715"/>
            <a:ext cx="896640" cy="896640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C9CAE858-E559-BAE2-E3C8-0F1129200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80" y="3942763"/>
            <a:ext cx="896640" cy="89664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BE285329-C068-817F-D458-4C222F77A5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57" y="4918228"/>
            <a:ext cx="896641" cy="896641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486B83EE-5676-23BD-7FE1-FDCAFB439B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5" y="5332952"/>
            <a:ext cx="896641" cy="896641"/>
          </a:xfrm>
          <a:prstGeom prst="rect">
            <a:avLst/>
          </a:prstGeom>
        </p:spPr>
      </p:pic>
      <p:sp>
        <p:nvSpPr>
          <p:cNvPr id="31" name="Triângulo 30">
            <a:extLst>
              <a:ext uri="{FF2B5EF4-FFF2-40B4-BE49-F238E27FC236}">
                <a16:creationId xmlns:a16="http://schemas.microsoft.com/office/drawing/2014/main" id="{CC7BBAD5-9BED-B663-D31D-4D670DC63C30}"/>
              </a:ext>
            </a:extLst>
          </p:cNvPr>
          <p:cNvSpPr/>
          <p:nvPr/>
        </p:nvSpPr>
        <p:spPr>
          <a:xfrm rot="10800000">
            <a:off x="2002570" y="4117189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89C492E8-3C52-FAF3-0957-50B59FCF4E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2" y="4581603"/>
            <a:ext cx="910474" cy="91047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12FF-EF18-12B8-6DEE-01D1F00D1964}"/>
              </a:ext>
            </a:extLst>
          </p:cNvPr>
          <p:cNvSpPr txBox="1"/>
          <p:nvPr/>
        </p:nvSpPr>
        <p:spPr>
          <a:xfrm>
            <a:off x="1554809" y="543118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37464B6D-324A-BAC5-BC28-49975E2E96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0" y="6817054"/>
            <a:ext cx="910474" cy="910474"/>
          </a:xfrm>
          <a:prstGeom prst="rect">
            <a:avLst/>
          </a:prstGeom>
        </p:spPr>
      </p:pic>
      <p:sp>
        <p:nvSpPr>
          <p:cNvPr id="36" name="Triângulo 35">
            <a:extLst>
              <a:ext uri="{FF2B5EF4-FFF2-40B4-BE49-F238E27FC236}">
                <a16:creationId xmlns:a16="http://schemas.microsoft.com/office/drawing/2014/main" id="{9D4BE9F6-EA1D-EFC5-8E4D-EADE2E030C4F}"/>
              </a:ext>
            </a:extLst>
          </p:cNvPr>
          <p:cNvSpPr/>
          <p:nvPr/>
        </p:nvSpPr>
        <p:spPr>
          <a:xfrm rot="10800000">
            <a:off x="1999672" y="6295789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07AC78-BDF9-F3DB-8A92-F7375992AA4B}"/>
              </a:ext>
            </a:extLst>
          </p:cNvPr>
          <p:cNvSpPr txBox="1"/>
          <p:nvPr/>
        </p:nvSpPr>
        <p:spPr>
          <a:xfrm>
            <a:off x="1562296" y="77275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BEA1AE94-AB2D-4202-21A0-580A2A0BEF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2" y="2983260"/>
            <a:ext cx="910474" cy="91047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5E4B594-C585-403C-3057-7120D6CA2971}"/>
              </a:ext>
            </a:extLst>
          </p:cNvPr>
          <p:cNvSpPr txBox="1"/>
          <p:nvPr/>
        </p:nvSpPr>
        <p:spPr>
          <a:xfrm>
            <a:off x="9576048" y="38937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25406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2E2A8-741F-FC0D-5429-C9D57A8EDD21}"/>
              </a:ext>
            </a:extLst>
          </p:cNvPr>
          <p:cNvSpPr/>
          <p:nvPr/>
        </p:nvSpPr>
        <p:spPr>
          <a:xfrm>
            <a:off x="9426838" y="4365145"/>
            <a:ext cx="2093426" cy="7783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/>
              <p:nvPr/>
            </p:nvSpPr>
            <p:spPr>
              <a:xfrm>
                <a:off x="9644227" y="4508100"/>
                <a:ext cx="16181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D53662-4889-9D39-3BDD-0D918E14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7" y="4508100"/>
                <a:ext cx="161819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4BF05E2B-134D-E18F-8B10-C0D313941DEA}"/>
              </a:ext>
            </a:extLst>
          </p:cNvPr>
          <p:cNvSpPr/>
          <p:nvPr/>
        </p:nvSpPr>
        <p:spPr>
          <a:xfrm>
            <a:off x="1467398" y="2695228"/>
            <a:ext cx="5649888" cy="5497567"/>
          </a:xfrm>
          <a:prstGeom prst="roundRect">
            <a:avLst>
              <a:gd name="adj" fmla="val 49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0DCEB764-482B-E79C-5DF0-62AA6A41B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70" y="2977970"/>
            <a:ext cx="919652" cy="919652"/>
          </a:xfrm>
          <a:prstGeom prst="rect">
            <a:avLst/>
          </a:prstGeom>
        </p:spPr>
      </p:pic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F7722A6A-6016-28AE-7266-FC5B0C6E50BE}"/>
              </a:ext>
            </a:extLst>
          </p:cNvPr>
          <p:cNvSpPr/>
          <p:nvPr/>
        </p:nvSpPr>
        <p:spPr>
          <a:xfrm>
            <a:off x="3776950" y="3426291"/>
            <a:ext cx="2971944" cy="3038312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44015AEF-89BA-C932-FEAA-A211591059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06" y="3574715"/>
            <a:ext cx="896640" cy="896640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C9CAE858-E559-BAE2-E3C8-0F1129200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80" y="3942763"/>
            <a:ext cx="896640" cy="89664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BE285329-C068-817F-D458-4C222F77A5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57" y="4918228"/>
            <a:ext cx="896641" cy="896641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486B83EE-5676-23BD-7FE1-FDCAFB439B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5" y="5332952"/>
            <a:ext cx="896641" cy="896641"/>
          </a:xfrm>
          <a:prstGeom prst="rect">
            <a:avLst/>
          </a:prstGeom>
        </p:spPr>
      </p:pic>
      <p:sp>
        <p:nvSpPr>
          <p:cNvPr id="31" name="Triângulo 30">
            <a:extLst>
              <a:ext uri="{FF2B5EF4-FFF2-40B4-BE49-F238E27FC236}">
                <a16:creationId xmlns:a16="http://schemas.microsoft.com/office/drawing/2014/main" id="{CC7BBAD5-9BED-B663-D31D-4D670DC63C30}"/>
              </a:ext>
            </a:extLst>
          </p:cNvPr>
          <p:cNvSpPr/>
          <p:nvPr/>
        </p:nvSpPr>
        <p:spPr>
          <a:xfrm rot="10800000">
            <a:off x="2002570" y="4117189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89C492E8-3C52-FAF3-0957-50B59FCF4E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2" y="4581603"/>
            <a:ext cx="910474" cy="91047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12FF-EF18-12B8-6DEE-01D1F00D1964}"/>
              </a:ext>
            </a:extLst>
          </p:cNvPr>
          <p:cNvSpPr txBox="1"/>
          <p:nvPr/>
        </p:nvSpPr>
        <p:spPr>
          <a:xfrm>
            <a:off x="1554809" y="543118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37464B6D-324A-BAC5-BC28-49975E2E96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0" y="6817054"/>
            <a:ext cx="910474" cy="910474"/>
          </a:xfrm>
          <a:prstGeom prst="rect">
            <a:avLst/>
          </a:prstGeom>
        </p:spPr>
      </p:pic>
      <p:sp>
        <p:nvSpPr>
          <p:cNvPr id="36" name="Triângulo 35">
            <a:extLst>
              <a:ext uri="{FF2B5EF4-FFF2-40B4-BE49-F238E27FC236}">
                <a16:creationId xmlns:a16="http://schemas.microsoft.com/office/drawing/2014/main" id="{9D4BE9F6-EA1D-EFC5-8E4D-EADE2E030C4F}"/>
              </a:ext>
            </a:extLst>
          </p:cNvPr>
          <p:cNvSpPr/>
          <p:nvPr/>
        </p:nvSpPr>
        <p:spPr>
          <a:xfrm rot="10800000">
            <a:off x="1999672" y="6295789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07AC78-BDF9-F3DB-8A92-F7375992AA4B}"/>
              </a:ext>
            </a:extLst>
          </p:cNvPr>
          <p:cNvSpPr txBox="1"/>
          <p:nvPr/>
        </p:nvSpPr>
        <p:spPr>
          <a:xfrm>
            <a:off x="1562296" y="77275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BEA1AE94-AB2D-4202-21A0-580A2A0BEF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2" y="2983260"/>
            <a:ext cx="910474" cy="91047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5E4B594-C585-403C-3057-7120D6CA2971}"/>
              </a:ext>
            </a:extLst>
          </p:cNvPr>
          <p:cNvSpPr txBox="1"/>
          <p:nvPr/>
        </p:nvSpPr>
        <p:spPr>
          <a:xfrm>
            <a:off x="9576048" y="38937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  <p:graphicFrame>
        <p:nvGraphicFramePr>
          <p:cNvPr id="24" name="Tabela 7">
            <a:extLst>
              <a:ext uri="{FF2B5EF4-FFF2-40B4-BE49-F238E27FC236}">
                <a16:creationId xmlns:a16="http://schemas.microsoft.com/office/drawing/2014/main" id="{DFC84739-F9AB-DD43-8369-49DF4A58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91859"/>
              </p:ext>
            </p:extLst>
          </p:nvPr>
        </p:nvGraphicFramePr>
        <p:xfrm>
          <a:off x="7658738" y="6210190"/>
          <a:ext cx="9772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53">
                  <a:extLst>
                    <a:ext uri="{9D8B030D-6E8A-4147-A177-3AD203B41FA5}">
                      <a16:colId xmlns:a16="http://schemas.microsoft.com/office/drawing/2014/main" val="2632429623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478154474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1704313980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2336102530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2983304345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1014508877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2548564049"/>
                    </a:ext>
                  </a:extLst>
                </a:gridCol>
                <a:gridCol w="1131561">
                  <a:extLst>
                    <a:ext uri="{9D8B030D-6E8A-4147-A177-3AD203B41FA5}">
                      <a16:colId xmlns:a16="http://schemas.microsoft.com/office/drawing/2014/main" val="1475873767"/>
                    </a:ext>
                  </a:extLst>
                </a:gridCol>
                <a:gridCol w="822945">
                  <a:extLst>
                    <a:ext uri="{9D8B030D-6E8A-4147-A177-3AD203B41FA5}">
                      <a16:colId xmlns:a16="http://schemas.microsoft.com/office/drawing/2014/main" val="4279971692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600718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Preço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Mês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Loja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Cidade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Região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Vendedor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  <a:endParaRPr lang="pt-BR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9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...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92513"/>
                  </a:ext>
                </a:extLst>
              </a:tr>
            </a:tbl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EE5DD844-EA43-B517-0129-3971490A55E6}"/>
              </a:ext>
            </a:extLst>
          </p:cNvPr>
          <p:cNvSpPr/>
          <p:nvPr/>
        </p:nvSpPr>
        <p:spPr>
          <a:xfrm>
            <a:off x="7615698" y="6151613"/>
            <a:ext cx="8873118" cy="23762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>
            <a:extLst>
              <a:ext uri="{FF2B5EF4-FFF2-40B4-BE49-F238E27FC236}">
                <a16:creationId xmlns:a16="http://schemas.microsoft.com/office/drawing/2014/main" id="{BE53574A-FF40-8D35-3877-0CB6853E90D1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10566280" y="4665636"/>
            <a:ext cx="1151070" cy="182088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em Curva 39">
            <a:extLst>
              <a:ext uri="{FF2B5EF4-FFF2-40B4-BE49-F238E27FC236}">
                <a16:creationId xmlns:a16="http://schemas.microsoft.com/office/drawing/2014/main" id="{B601AAA4-AA70-9980-8C05-7410C01444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56334" y="2678598"/>
            <a:ext cx="1183010" cy="581704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8A462C54-3003-5405-C4E8-9C6F3FAE6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72" y="3457067"/>
            <a:ext cx="919652" cy="919652"/>
          </a:xfrm>
          <a:prstGeom prst="rect">
            <a:avLst/>
          </a:prstGeom>
        </p:spPr>
      </p:pic>
      <p:sp>
        <p:nvSpPr>
          <p:cNvPr id="43" name="Triângulo 42">
            <a:extLst>
              <a:ext uri="{FF2B5EF4-FFF2-40B4-BE49-F238E27FC236}">
                <a16:creationId xmlns:a16="http://schemas.microsoft.com/office/drawing/2014/main" id="{D5FB4AE4-9E77-868B-E84D-002C01400909}"/>
              </a:ext>
            </a:extLst>
          </p:cNvPr>
          <p:cNvSpPr/>
          <p:nvPr/>
        </p:nvSpPr>
        <p:spPr>
          <a:xfrm rot="10800000">
            <a:off x="1220972" y="45962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9F07C4E3-F6B7-4F35-1CA5-629F64DE0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4" y="5060700"/>
            <a:ext cx="910474" cy="910474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3672E83-7130-F955-CEDF-99F7C81B3454}"/>
              </a:ext>
            </a:extLst>
          </p:cNvPr>
          <p:cNvSpPr txBox="1"/>
          <p:nvPr/>
        </p:nvSpPr>
        <p:spPr>
          <a:xfrm>
            <a:off x="773211" y="59102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</p:spTree>
    <p:extLst>
      <p:ext uri="{BB962C8B-B14F-4D97-AF65-F5344CB8AC3E}">
        <p14:creationId xmlns:p14="http://schemas.microsoft.com/office/powerpoint/2010/main" val="286496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9B01CFAF-A96B-BB0D-A96C-EB6FEA795A71}"/>
              </a:ext>
            </a:extLst>
          </p:cNvPr>
          <p:cNvSpPr/>
          <p:nvPr/>
        </p:nvSpPr>
        <p:spPr>
          <a:xfrm>
            <a:off x="685800" y="3174325"/>
            <a:ext cx="16667112" cy="3985399"/>
          </a:xfrm>
          <a:prstGeom prst="roundRect">
            <a:avLst>
              <a:gd name="adj" fmla="val 71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8A462C54-3003-5405-C4E8-9C6F3FAE6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72" y="3457067"/>
            <a:ext cx="919652" cy="919652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4BE113BB-5200-C4C1-A4A2-16DA6D89D824}"/>
              </a:ext>
            </a:extLst>
          </p:cNvPr>
          <p:cNvSpPr/>
          <p:nvPr/>
        </p:nvSpPr>
        <p:spPr>
          <a:xfrm>
            <a:off x="2995352" y="3905388"/>
            <a:ext cx="2971944" cy="3038312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9D6E6CDD-D7D2-B4B5-E32F-2BF54537DE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04" y="3457067"/>
            <a:ext cx="896640" cy="8966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D823F6-E6C6-21AC-C0A2-83E9BBEA2FA7}"/>
              </a:ext>
            </a:extLst>
          </p:cNvPr>
          <p:cNvSpPr txBox="1"/>
          <p:nvPr/>
        </p:nvSpPr>
        <p:spPr>
          <a:xfrm>
            <a:off x="2995352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Valor médio das transações anteriores</a:t>
            </a:r>
          </a:p>
          <a:p>
            <a:r>
              <a:rPr lang="pt-BR" dirty="0"/>
              <a:t>- Valor máximo entre os últimos pagamentos</a:t>
            </a:r>
          </a:p>
          <a:p>
            <a:r>
              <a:rPr lang="pt-BR" dirty="0"/>
              <a:t>- Perfil de compra</a:t>
            </a:r>
          </a:p>
          <a:p>
            <a:r>
              <a:rPr lang="pt-BR" dirty="0"/>
              <a:t>- Lojas que o cliente costuma comprar 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2DF62824-2801-FBFE-86EB-AC5D3DF83BCC}"/>
              </a:ext>
            </a:extLst>
          </p:cNvPr>
          <p:cNvSpPr/>
          <p:nvPr/>
        </p:nvSpPr>
        <p:spPr>
          <a:xfrm>
            <a:off x="6620448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368FED8E-1A68-C9FA-9463-234FEB396D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3457067"/>
            <a:ext cx="896640" cy="896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4D5AD0-8CC2-66CB-4B76-E70DC93E8A5B}"/>
              </a:ext>
            </a:extLst>
          </p:cNvPr>
          <p:cNvSpPr txBox="1"/>
          <p:nvPr/>
        </p:nvSpPr>
        <p:spPr>
          <a:xfrm>
            <a:off x="6620448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Já ocorreu algum problema nessa mesma loja?</a:t>
            </a:r>
          </a:p>
          <a:p>
            <a:r>
              <a:rPr lang="pt-BR" dirty="0"/>
              <a:t>- A loja vende produtos confiáveis?</a:t>
            </a:r>
          </a:p>
          <a:p>
            <a:r>
              <a:rPr lang="pt-BR" dirty="0"/>
              <a:t>- Outros clientes tiveram problema no estabelecimento?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76F10DD3-A3C3-678A-873B-C53FA6C985FE}"/>
              </a:ext>
            </a:extLst>
          </p:cNvPr>
          <p:cNvSpPr/>
          <p:nvPr/>
        </p:nvSpPr>
        <p:spPr>
          <a:xfrm>
            <a:off x="10245544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CF23F01-9829-E7AC-4816-D7B1937E0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96" y="3457066"/>
            <a:ext cx="896641" cy="89664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2BE41F5-D54C-CB5D-97C7-AFF9ED3860CC}"/>
              </a:ext>
            </a:extLst>
          </p:cNvPr>
          <p:cNvSpPr txBox="1"/>
          <p:nvPr/>
        </p:nvSpPr>
        <p:spPr>
          <a:xfrm>
            <a:off x="10245544" y="4502133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Hora das transações anteriores</a:t>
            </a:r>
          </a:p>
          <a:p>
            <a:r>
              <a:rPr lang="pt-BR" dirty="0"/>
              <a:t>- Preferência por transações presenciais ou online</a:t>
            </a:r>
          </a:p>
          <a:p>
            <a:r>
              <a:rPr lang="pt-BR" dirty="0"/>
              <a:t>- Histórico de parcelamento</a:t>
            </a:r>
          </a:p>
          <a:p>
            <a:r>
              <a:rPr lang="pt-BR" dirty="0"/>
              <a:t>- Frequência de compras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2395B54E-174D-EF21-9E1B-B89EC3CF05F1}"/>
              </a:ext>
            </a:extLst>
          </p:cNvPr>
          <p:cNvSpPr/>
          <p:nvPr/>
        </p:nvSpPr>
        <p:spPr>
          <a:xfrm>
            <a:off x="13870640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B7372E6B-9F04-8779-174D-E25F8C368F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92" y="3469758"/>
            <a:ext cx="896641" cy="89664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2593CDF-9107-432C-1024-FF41CBB9D6EC}"/>
              </a:ext>
            </a:extLst>
          </p:cNvPr>
          <p:cNvSpPr txBox="1"/>
          <p:nvPr/>
        </p:nvSpPr>
        <p:spPr>
          <a:xfrm>
            <a:off x="13870640" y="4502132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Lojas que são facilmente fraudadas</a:t>
            </a:r>
          </a:p>
          <a:p>
            <a:r>
              <a:rPr lang="pt-BR" dirty="0"/>
              <a:t>- Perfil dos clientes que já sofreram fraudes</a:t>
            </a:r>
          </a:p>
          <a:p>
            <a:r>
              <a:rPr lang="pt-BR" dirty="0"/>
              <a:t>- Regiões / sites mais propensos a fraudes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43" name="Triângulo 42">
            <a:extLst>
              <a:ext uri="{FF2B5EF4-FFF2-40B4-BE49-F238E27FC236}">
                <a16:creationId xmlns:a16="http://schemas.microsoft.com/office/drawing/2014/main" id="{D5FB4AE4-9E77-868B-E84D-002C01400909}"/>
              </a:ext>
            </a:extLst>
          </p:cNvPr>
          <p:cNvSpPr/>
          <p:nvPr/>
        </p:nvSpPr>
        <p:spPr>
          <a:xfrm rot="10800000">
            <a:off x="1220972" y="45962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9F07C4E3-F6B7-4F35-1CA5-629F64DE0D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4" y="5060700"/>
            <a:ext cx="910474" cy="91047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15464C-8E34-5E15-52FA-B8AC6713B30E}"/>
              </a:ext>
            </a:extLst>
          </p:cNvPr>
          <p:cNvSpPr txBox="1"/>
          <p:nvPr/>
        </p:nvSpPr>
        <p:spPr>
          <a:xfrm>
            <a:off x="773211" y="59102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</p:spTree>
    <p:extLst>
      <p:ext uri="{BB962C8B-B14F-4D97-AF65-F5344CB8AC3E}">
        <p14:creationId xmlns:p14="http://schemas.microsoft.com/office/powerpoint/2010/main" val="4814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9B01CFAF-A96B-BB0D-A96C-EB6FEA795A71}"/>
              </a:ext>
            </a:extLst>
          </p:cNvPr>
          <p:cNvSpPr/>
          <p:nvPr/>
        </p:nvSpPr>
        <p:spPr>
          <a:xfrm>
            <a:off x="685800" y="3174325"/>
            <a:ext cx="16667112" cy="5497567"/>
          </a:xfrm>
          <a:prstGeom prst="roundRect">
            <a:avLst>
              <a:gd name="adj" fmla="val 49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8A462C54-3003-5405-C4E8-9C6F3FAE6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72" y="3457067"/>
            <a:ext cx="919652" cy="919652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4BE113BB-5200-C4C1-A4A2-16DA6D89D824}"/>
              </a:ext>
            </a:extLst>
          </p:cNvPr>
          <p:cNvSpPr/>
          <p:nvPr/>
        </p:nvSpPr>
        <p:spPr>
          <a:xfrm>
            <a:off x="2995352" y="3905388"/>
            <a:ext cx="2971944" cy="3038312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9D6E6CDD-D7D2-B4B5-E32F-2BF54537DE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04" y="3457067"/>
            <a:ext cx="896640" cy="8966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D823F6-E6C6-21AC-C0A2-83E9BBEA2FA7}"/>
              </a:ext>
            </a:extLst>
          </p:cNvPr>
          <p:cNvSpPr txBox="1"/>
          <p:nvPr/>
        </p:nvSpPr>
        <p:spPr>
          <a:xfrm>
            <a:off x="2995352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A13D"/>
                </a:solidFill>
              </a:rPr>
              <a:t>- Valor médio das transações anteriores</a:t>
            </a:r>
          </a:p>
          <a:p>
            <a:r>
              <a:rPr lang="pt-BR" b="1" dirty="0">
                <a:solidFill>
                  <a:srgbClr val="00A13D"/>
                </a:solidFill>
              </a:rPr>
              <a:t>- Valor máximo entre os últimos pagamentos</a:t>
            </a:r>
          </a:p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Perfil de compra</a:t>
            </a:r>
          </a:p>
          <a:p>
            <a:r>
              <a:rPr lang="pt-BR" strike="sngStrike" dirty="0"/>
              <a:t>- Lojas que o cliente costuma comprar 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2DF62824-2801-FBFE-86EB-AC5D3DF83BCC}"/>
              </a:ext>
            </a:extLst>
          </p:cNvPr>
          <p:cNvSpPr/>
          <p:nvPr/>
        </p:nvSpPr>
        <p:spPr>
          <a:xfrm>
            <a:off x="6620448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368FED8E-1A68-C9FA-9463-234FEB396D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3457067"/>
            <a:ext cx="896640" cy="896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4D5AD0-8CC2-66CB-4B76-E70DC93E8A5B}"/>
              </a:ext>
            </a:extLst>
          </p:cNvPr>
          <p:cNvSpPr txBox="1"/>
          <p:nvPr/>
        </p:nvSpPr>
        <p:spPr>
          <a:xfrm>
            <a:off x="6620448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Já ocorreu algum problema nessa mesma loja?</a:t>
            </a:r>
          </a:p>
          <a:p>
            <a:r>
              <a:rPr lang="pt-BR" strike="sngStrike" dirty="0"/>
              <a:t>- A loja vende produtos confiáveis?</a:t>
            </a:r>
          </a:p>
          <a:p>
            <a:r>
              <a:rPr lang="pt-BR" b="1" dirty="0">
                <a:solidFill>
                  <a:srgbClr val="92D050"/>
                </a:solidFill>
              </a:rPr>
              <a:t>- Outros clientes tiveram problema no estabelecimento?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76F10DD3-A3C3-678A-873B-C53FA6C985FE}"/>
              </a:ext>
            </a:extLst>
          </p:cNvPr>
          <p:cNvSpPr/>
          <p:nvPr/>
        </p:nvSpPr>
        <p:spPr>
          <a:xfrm>
            <a:off x="10245544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CF23F01-9829-E7AC-4816-D7B1937E0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96" y="3457066"/>
            <a:ext cx="896641" cy="89664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2BE41F5-D54C-CB5D-97C7-AFF9ED3860CC}"/>
              </a:ext>
            </a:extLst>
          </p:cNvPr>
          <p:cNvSpPr txBox="1"/>
          <p:nvPr/>
        </p:nvSpPr>
        <p:spPr>
          <a:xfrm>
            <a:off x="10245544" y="4502133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trike="sngStrike" dirty="0"/>
              <a:t>- Hora das transações anteriores</a:t>
            </a:r>
          </a:p>
          <a:p>
            <a:r>
              <a:rPr lang="pt-BR" strike="sngStrike" dirty="0"/>
              <a:t>- Preferência por transações presenciais ou online</a:t>
            </a:r>
          </a:p>
          <a:p>
            <a:r>
              <a:rPr lang="pt-BR" b="1" dirty="0">
                <a:solidFill>
                  <a:srgbClr val="92D050"/>
                </a:solidFill>
              </a:rPr>
              <a:t>- Histórico de parcelamento</a:t>
            </a:r>
          </a:p>
          <a:p>
            <a:r>
              <a:rPr lang="pt-BR" strike="sngStrike" dirty="0"/>
              <a:t>- Frequência de compras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2395B54E-174D-EF21-9E1B-B89EC3CF05F1}"/>
              </a:ext>
            </a:extLst>
          </p:cNvPr>
          <p:cNvSpPr/>
          <p:nvPr/>
        </p:nvSpPr>
        <p:spPr>
          <a:xfrm>
            <a:off x="13870640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B7372E6B-9F04-8779-174D-E25F8C368F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92" y="3469758"/>
            <a:ext cx="896641" cy="89664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2593CDF-9107-432C-1024-FF41CBB9D6EC}"/>
              </a:ext>
            </a:extLst>
          </p:cNvPr>
          <p:cNvSpPr txBox="1"/>
          <p:nvPr/>
        </p:nvSpPr>
        <p:spPr>
          <a:xfrm>
            <a:off x="13870640" y="4502132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A13D"/>
                </a:solidFill>
              </a:rPr>
              <a:t>- Lojas que são facilmente fraudadas</a:t>
            </a:r>
          </a:p>
          <a:p>
            <a:r>
              <a:rPr lang="pt-BR" b="1" dirty="0">
                <a:solidFill>
                  <a:srgbClr val="92D050"/>
                </a:solidFill>
              </a:rPr>
              <a:t>- Perfil dos clientes que já sofreram fraudes</a:t>
            </a:r>
          </a:p>
          <a:p>
            <a:r>
              <a:rPr lang="pt-BR" strike="sngStrike" dirty="0"/>
              <a:t>- Regiões / sites mais propensos a fraudes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43" name="Triângulo 42">
            <a:extLst>
              <a:ext uri="{FF2B5EF4-FFF2-40B4-BE49-F238E27FC236}">
                <a16:creationId xmlns:a16="http://schemas.microsoft.com/office/drawing/2014/main" id="{D5FB4AE4-9E77-868B-E84D-002C01400909}"/>
              </a:ext>
            </a:extLst>
          </p:cNvPr>
          <p:cNvSpPr/>
          <p:nvPr/>
        </p:nvSpPr>
        <p:spPr>
          <a:xfrm rot="10800000">
            <a:off x="1220972" y="45962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9F07C4E3-F6B7-4F35-1CA5-629F64DE0D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4" y="5060700"/>
            <a:ext cx="910474" cy="91047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15464C-8E34-5E15-52FA-B8AC6713B30E}"/>
              </a:ext>
            </a:extLst>
          </p:cNvPr>
          <p:cNvSpPr txBox="1"/>
          <p:nvPr/>
        </p:nvSpPr>
        <p:spPr>
          <a:xfrm>
            <a:off x="773211" y="59102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8621E03-1312-E407-9EAB-84F80DE6A0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52" y="7296151"/>
            <a:ext cx="910474" cy="910474"/>
          </a:xfrm>
          <a:prstGeom prst="rect">
            <a:avLst/>
          </a:prstGeom>
        </p:spPr>
      </p:pic>
      <p:sp>
        <p:nvSpPr>
          <p:cNvPr id="26" name="Triângulo 25">
            <a:extLst>
              <a:ext uri="{FF2B5EF4-FFF2-40B4-BE49-F238E27FC236}">
                <a16:creationId xmlns:a16="http://schemas.microsoft.com/office/drawing/2014/main" id="{75C3EB6F-6790-E3BC-8DA2-E34A58753A2E}"/>
              </a:ext>
            </a:extLst>
          </p:cNvPr>
          <p:cNvSpPr/>
          <p:nvPr/>
        </p:nvSpPr>
        <p:spPr>
          <a:xfrm rot="10800000">
            <a:off x="1218074" y="67748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036872-6BE0-F7DE-260D-86A91E00EE8D}"/>
              </a:ext>
            </a:extLst>
          </p:cNvPr>
          <p:cNvSpPr txBox="1"/>
          <p:nvPr/>
        </p:nvSpPr>
        <p:spPr>
          <a:xfrm>
            <a:off x="780698" y="82066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24593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9B01CFAF-A96B-BB0D-A96C-EB6FEA795A71}"/>
              </a:ext>
            </a:extLst>
          </p:cNvPr>
          <p:cNvSpPr/>
          <p:nvPr/>
        </p:nvSpPr>
        <p:spPr>
          <a:xfrm>
            <a:off x="685800" y="3174325"/>
            <a:ext cx="16667112" cy="5497567"/>
          </a:xfrm>
          <a:prstGeom prst="roundRect">
            <a:avLst>
              <a:gd name="adj" fmla="val 49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8A462C54-3003-5405-C4E8-9C6F3FAE6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72" y="3457067"/>
            <a:ext cx="919652" cy="919652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4BE113BB-5200-C4C1-A4A2-16DA6D89D824}"/>
              </a:ext>
            </a:extLst>
          </p:cNvPr>
          <p:cNvSpPr/>
          <p:nvPr/>
        </p:nvSpPr>
        <p:spPr>
          <a:xfrm>
            <a:off x="2995352" y="3905388"/>
            <a:ext cx="2971944" cy="3038312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9D6E6CDD-D7D2-B4B5-E32F-2BF54537DE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04" y="3457067"/>
            <a:ext cx="896640" cy="8966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D823F6-E6C6-21AC-C0A2-83E9BBEA2FA7}"/>
              </a:ext>
            </a:extLst>
          </p:cNvPr>
          <p:cNvSpPr txBox="1"/>
          <p:nvPr/>
        </p:nvSpPr>
        <p:spPr>
          <a:xfrm>
            <a:off x="2995352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A13D"/>
                </a:solidFill>
              </a:rPr>
              <a:t>- Valor médio das transações anteriores</a:t>
            </a:r>
          </a:p>
          <a:p>
            <a:r>
              <a:rPr lang="pt-BR" b="1" dirty="0">
                <a:solidFill>
                  <a:srgbClr val="00A13D"/>
                </a:solidFill>
              </a:rPr>
              <a:t>- Valor máximo entre os últimos pagamentos</a:t>
            </a:r>
          </a:p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Perfil de compra</a:t>
            </a:r>
          </a:p>
          <a:p>
            <a:r>
              <a:rPr lang="pt-BR" strike="sngStrike" dirty="0"/>
              <a:t>- Lojas que o cliente costuma comprar 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2DF62824-2801-FBFE-86EB-AC5D3DF83BCC}"/>
              </a:ext>
            </a:extLst>
          </p:cNvPr>
          <p:cNvSpPr/>
          <p:nvPr/>
        </p:nvSpPr>
        <p:spPr>
          <a:xfrm>
            <a:off x="6620448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368FED8E-1A68-C9FA-9463-234FEB396D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3457067"/>
            <a:ext cx="896640" cy="896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4D5AD0-8CC2-66CB-4B76-E70DC93E8A5B}"/>
              </a:ext>
            </a:extLst>
          </p:cNvPr>
          <p:cNvSpPr txBox="1"/>
          <p:nvPr/>
        </p:nvSpPr>
        <p:spPr>
          <a:xfrm>
            <a:off x="6620448" y="4502133"/>
            <a:ext cx="297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Já ocorreu algum problema nessa mesma loja?</a:t>
            </a:r>
          </a:p>
          <a:p>
            <a:r>
              <a:rPr lang="pt-BR" strike="sngStrike" dirty="0"/>
              <a:t>- A loja vende produtos confiáveis?</a:t>
            </a:r>
          </a:p>
          <a:p>
            <a:r>
              <a:rPr lang="pt-BR" b="1" dirty="0">
                <a:solidFill>
                  <a:srgbClr val="92D050"/>
                </a:solidFill>
              </a:rPr>
              <a:t>- Outros clientes tiveram problema no estabelecimento?</a:t>
            </a:r>
          </a:p>
          <a:p>
            <a:r>
              <a:rPr lang="pt-BR" dirty="0"/>
              <a:t>- ...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76F10DD3-A3C3-678A-873B-C53FA6C985FE}"/>
              </a:ext>
            </a:extLst>
          </p:cNvPr>
          <p:cNvSpPr/>
          <p:nvPr/>
        </p:nvSpPr>
        <p:spPr>
          <a:xfrm>
            <a:off x="10245544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CF23F01-9829-E7AC-4816-D7B1937E0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96" y="3457066"/>
            <a:ext cx="896641" cy="89664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2BE41F5-D54C-CB5D-97C7-AFF9ED3860CC}"/>
              </a:ext>
            </a:extLst>
          </p:cNvPr>
          <p:cNvSpPr txBox="1"/>
          <p:nvPr/>
        </p:nvSpPr>
        <p:spPr>
          <a:xfrm>
            <a:off x="10245544" y="4502133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trike="sngStrike" dirty="0"/>
              <a:t>- Hora das transações anteriores</a:t>
            </a:r>
          </a:p>
          <a:p>
            <a:r>
              <a:rPr lang="pt-BR" strike="sngStrike" dirty="0"/>
              <a:t>- Preferência por transações presenciais ou online</a:t>
            </a:r>
          </a:p>
          <a:p>
            <a:r>
              <a:rPr lang="pt-BR" b="1" dirty="0">
                <a:solidFill>
                  <a:srgbClr val="92D050"/>
                </a:solidFill>
              </a:rPr>
              <a:t>- Histórico de parcelamento</a:t>
            </a:r>
          </a:p>
          <a:p>
            <a:r>
              <a:rPr lang="pt-BR" strike="sngStrike" dirty="0"/>
              <a:t>- Frequência de compras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2395B54E-174D-EF21-9E1B-B89EC3CF05F1}"/>
              </a:ext>
            </a:extLst>
          </p:cNvPr>
          <p:cNvSpPr/>
          <p:nvPr/>
        </p:nvSpPr>
        <p:spPr>
          <a:xfrm>
            <a:off x="13870640" y="3918079"/>
            <a:ext cx="2971944" cy="3025621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B7372E6B-9F04-8779-174D-E25F8C368F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92" y="3469758"/>
            <a:ext cx="896641" cy="89664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2593CDF-9107-432C-1024-FF41CBB9D6EC}"/>
              </a:ext>
            </a:extLst>
          </p:cNvPr>
          <p:cNvSpPr txBox="1"/>
          <p:nvPr/>
        </p:nvSpPr>
        <p:spPr>
          <a:xfrm>
            <a:off x="13870640" y="4502132"/>
            <a:ext cx="2971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A13D"/>
                </a:solidFill>
              </a:rPr>
              <a:t>- Lojas que são facilmente fraudadas</a:t>
            </a:r>
          </a:p>
          <a:p>
            <a:r>
              <a:rPr lang="pt-BR" b="1" dirty="0">
                <a:solidFill>
                  <a:srgbClr val="92D050"/>
                </a:solidFill>
              </a:rPr>
              <a:t>- Perfil dos clientes que já sofreram fraudes</a:t>
            </a:r>
          </a:p>
          <a:p>
            <a:r>
              <a:rPr lang="pt-BR" strike="sngStrike" dirty="0"/>
              <a:t>- Regiões / sites mais propensos a fraudes</a:t>
            </a:r>
          </a:p>
          <a:p>
            <a:r>
              <a:rPr lang="pt-BR" dirty="0"/>
              <a:t>- ...</a:t>
            </a:r>
          </a:p>
        </p:txBody>
      </p:sp>
      <p:sp>
        <p:nvSpPr>
          <p:cNvPr id="43" name="Triângulo 42">
            <a:extLst>
              <a:ext uri="{FF2B5EF4-FFF2-40B4-BE49-F238E27FC236}">
                <a16:creationId xmlns:a16="http://schemas.microsoft.com/office/drawing/2014/main" id="{D5FB4AE4-9E77-868B-E84D-002C01400909}"/>
              </a:ext>
            </a:extLst>
          </p:cNvPr>
          <p:cNvSpPr/>
          <p:nvPr/>
        </p:nvSpPr>
        <p:spPr>
          <a:xfrm rot="10800000">
            <a:off x="1220972" y="45962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9F07C4E3-F6B7-4F35-1CA5-629F64DE0D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4" y="5060700"/>
            <a:ext cx="910474" cy="91047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15464C-8E34-5E15-52FA-B8AC6713B30E}"/>
              </a:ext>
            </a:extLst>
          </p:cNvPr>
          <p:cNvSpPr txBox="1"/>
          <p:nvPr/>
        </p:nvSpPr>
        <p:spPr>
          <a:xfrm>
            <a:off x="773211" y="59102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8621E03-1312-E407-9EAB-84F80DE6A0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52" y="7296151"/>
            <a:ext cx="910474" cy="910474"/>
          </a:xfrm>
          <a:prstGeom prst="rect">
            <a:avLst/>
          </a:prstGeom>
        </p:spPr>
      </p:pic>
      <p:sp>
        <p:nvSpPr>
          <p:cNvPr id="26" name="Triângulo 25">
            <a:extLst>
              <a:ext uri="{FF2B5EF4-FFF2-40B4-BE49-F238E27FC236}">
                <a16:creationId xmlns:a16="http://schemas.microsoft.com/office/drawing/2014/main" id="{75C3EB6F-6790-E3BC-8DA2-E34A58753A2E}"/>
              </a:ext>
            </a:extLst>
          </p:cNvPr>
          <p:cNvSpPr/>
          <p:nvPr/>
        </p:nvSpPr>
        <p:spPr>
          <a:xfrm rot="10800000">
            <a:off x="1218074" y="677488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036872-6BE0-F7DE-260D-86A91E00EE8D}"/>
              </a:ext>
            </a:extLst>
          </p:cNvPr>
          <p:cNvSpPr txBox="1"/>
          <p:nvPr/>
        </p:nvSpPr>
        <p:spPr>
          <a:xfrm>
            <a:off x="780698" y="82066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9F09691F-ECED-8833-85D3-B8F811986D47}"/>
              </a:ext>
            </a:extLst>
          </p:cNvPr>
          <p:cNvSpPr/>
          <p:nvPr/>
        </p:nvSpPr>
        <p:spPr>
          <a:xfrm rot="5400000">
            <a:off x="9779487" y="37776"/>
            <a:ext cx="369332" cy="1421154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B77F205E-CD30-361A-85C6-F8E44B4FEB17}"/>
              </a:ext>
            </a:extLst>
          </p:cNvPr>
          <p:cNvCxnSpPr>
            <a:cxnSpLocks/>
            <a:stCxn id="2" idx="1"/>
          </p:cNvCxnSpPr>
          <p:nvPr/>
        </p:nvCxnSpPr>
        <p:spPr>
          <a:xfrm rot="16200000" flipH="1" flipV="1">
            <a:off x="5811150" y="3654790"/>
            <a:ext cx="479579" cy="7826427"/>
          </a:xfrm>
          <a:prstGeom prst="curvedConnector4">
            <a:avLst>
              <a:gd name="adj1" fmla="val 102860"/>
              <a:gd name="adj2" fmla="val 5118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DF714C-F75D-79CE-EDAD-0CE931E5F31D}"/>
              </a:ext>
            </a:extLst>
          </p:cNvPr>
          <p:cNvSpPr txBox="1"/>
          <p:nvPr/>
        </p:nvSpPr>
        <p:spPr>
          <a:xfrm>
            <a:off x="9357640" y="7565338"/>
            <a:ext cx="1775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PADR</a:t>
            </a:r>
            <a:r>
              <a:rPr lang="pt-BR" sz="3200" b="1" dirty="0">
                <a:solidFill>
                  <a:srgbClr val="002060"/>
                </a:solidFill>
              </a:rPr>
              <a:t>Õ</a:t>
            </a:r>
            <a:r>
              <a:rPr lang="en-US" sz="3200" b="1" dirty="0">
                <a:solidFill>
                  <a:srgbClr val="002060"/>
                </a:solidFill>
              </a:rPr>
              <a:t>ES</a:t>
            </a:r>
            <a:endParaRPr lang="pt-B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</p:spTree>
    <p:extLst>
      <p:ext uri="{BB962C8B-B14F-4D97-AF65-F5344CB8AC3E}">
        <p14:creationId xmlns:p14="http://schemas.microsoft.com/office/powerpoint/2010/main" val="224961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16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APRENDIZADO DE MÁQUINAS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Identificação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02060"/>
                </a:solidFill>
                <a:latin typeface="Lato"/>
              </a:rPr>
              <a:t>fraudes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banco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979A318-10A5-11AF-1FA1-B06708A6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98"/>
          <a:stretch/>
        </p:blipFill>
        <p:spPr>
          <a:xfrm>
            <a:off x="893646" y="4927476"/>
            <a:ext cx="1574304" cy="15129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3DB323-A18F-7FC4-21F7-035575989F0D}"/>
              </a:ext>
            </a:extLst>
          </p:cNvPr>
          <p:cNvSpPr txBox="1"/>
          <p:nvPr/>
        </p:nvSpPr>
        <p:spPr>
          <a:xfrm>
            <a:off x="88302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NOVA TRANSAÇÃO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E2812EA-C7EF-F7DD-1802-3B913B5C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5109431"/>
            <a:ext cx="1330976" cy="1330976"/>
          </a:xfrm>
          <a:prstGeom prst="rect">
            <a:avLst/>
          </a:prstGeom>
        </p:spPr>
      </p:pic>
      <p:sp>
        <p:nvSpPr>
          <p:cNvPr id="21" name="Triângulo 20">
            <a:extLst>
              <a:ext uri="{FF2B5EF4-FFF2-40B4-BE49-F238E27FC236}">
                <a16:creationId xmlns:a16="http://schemas.microsoft.com/office/drawing/2014/main" id="{4EE5A15F-CDA2-4DD1-73C7-0948C3AE89D0}"/>
              </a:ext>
            </a:extLst>
          </p:cNvPr>
          <p:cNvSpPr/>
          <p:nvPr/>
        </p:nvSpPr>
        <p:spPr>
          <a:xfrm rot="5400000">
            <a:off x="2484417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945C09-1703-0AE8-E53C-B6D504834597}"/>
              </a:ext>
            </a:extLst>
          </p:cNvPr>
          <p:cNvSpPr txBox="1"/>
          <p:nvPr/>
        </p:nvSpPr>
        <p:spPr>
          <a:xfrm>
            <a:off x="3167336" y="65133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DA TRANSAÇÃO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276F6DC7-ECAB-8F1F-ABA0-7733E0D386AC}"/>
              </a:ext>
            </a:extLst>
          </p:cNvPr>
          <p:cNvSpPr/>
          <p:nvPr/>
        </p:nvSpPr>
        <p:spPr>
          <a:xfrm rot="5400000">
            <a:off x="5107325" y="557768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687B73CA-9396-BE23-31ED-C78B26695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9664" y="5109431"/>
            <a:ext cx="1330976" cy="13309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EF8BD1-5917-D18B-59D1-AA0F71570E6E}"/>
              </a:ext>
            </a:extLst>
          </p:cNvPr>
          <p:cNvSpPr txBox="1"/>
          <p:nvPr/>
        </p:nvSpPr>
        <p:spPr>
          <a:xfrm>
            <a:off x="5885052" y="65133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MODELO TREINADO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5D6A049-73A5-0A8C-6218-0C6F38B8A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3" y="3584954"/>
            <a:ext cx="910474" cy="9104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415A1F-A551-A850-307C-6113CCB42BF0}"/>
              </a:ext>
            </a:extLst>
          </p:cNvPr>
          <p:cNvSpPr txBox="1"/>
          <p:nvPr/>
        </p:nvSpPr>
        <p:spPr>
          <a:xfrm>
            <a:off x="5903640" y="30585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INFORMAÇÕES HISTÓRICAS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EB5867F6-E9E3-07B9-EE88-810CB97286E7}"/>
              </a:ext>
            </a:extLst>
          </p:cNvPr>
          <p:cNvSpPr/>
          <p:nvPr/>
        </p:nvSpPr>
        <p:spPr>
          <a:xfrm rot="10800000">
            <a:off x="6352140" y="4567436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109E3A-1306-1C7A-0E18-D7000FDBE5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4303154"/>
            <a:ext cx="800755" cy="800755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A901A46E-7615-17A7-3B1F-18BE6F4841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8" y="6430977"/>
            <a:ext cx="800755" cy="800755"/>
          </a:xfrm>
          <a:prstGeom prst="rect">
            <a:avLst/>
          </a:prstGeom>
        </p:spPr>
      </p:pic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454A9DBE-ABB5-310C-D42C-077082AD241E}"/>
              </a:ext>
            </a:extLst>
          </p:cNvPr>
          <p:cNvCxnSpPr>
            <a:cxnSpLocks/>
            <a:stCxn id="30" idx="0"/>
            <a:endCxn id="19" idx="1"/>
          </p:cNvCxnSpPr>
          <p:nvPr/>
        </p:nvCxnSpPr>
        <p:spPr>
          <a:xfrm flipV="1">
            <a:off x="8285922" y="4703532"/>
            <a:ext cx="1014836" cy="10825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A971AD72-AE6D-4124-6C72-B16C75DF0749}"/>
              </a:ext>
            </a:extLst>
          </p:cNvPr>
          <p:cNvCxnSpPr>
            <a:cxnSpLocks/>
            <a:stCxn id="30" idx="0"/>
            <a:endCxn id="20" idx="1"/>
          </p:cNvCxnSpPr>
          <p:nvPr/>
        </p:nvCxnSpPr>
        <p:spPr>
          <a:xfrm>
            <a:off x="8285922" y="5786098"/>
            <a:ext cx="1014836" cy="104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16FD32CE-3156-1F49-66B1-7E51396EBD24}"/>
              </a:ext>
            </a:extLst>
          </p:cNvPr>
          <p:cNvSpPr txBox="1"/>
          <p:nvPr/>
        </p:nvSpPr>
        <p:spPr>
          <a:xfrm>
            <a:off x="9305091" y="5119431"/>
            <a:ext cx="79208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OK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349A15F-F0F1-1B2C-3374-CFEF29D92741}"/>
              </a:ext>
            </a:extLst>
          </p:cNvPr>
          <p:cNvSpPr txBox="1"/>
          <p:nvPr/>
        </p:nvSpPr>
        <p:spPr>
          <a:xfrm>
            <a:off x="8927976" y="7231732"/>
            <a:ext cx="1546319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FRAUDE</a:t>
            </a:r>
          </a:p>
        </p:txBody>
      </p:sp>
      <p:sp>
        <p:nvSpPr>
          <p:cNvPr id="30" name="Triângulo 29">
            <a:extLst>
              <a:ext uri="{FF2B5EF4-FFF2-40B4-BE49-F238E27FC236}">
                <a16:creationId xmlns:a16="http://schemas.microsoft.com/office/drawing/2014/main" id="{4BA678E7-2593-6E1B-273B-84A2E48682FB}"/>
              </a:ext>
            </a:extLst>
          </p:cNvPr>
          <p:cNvSpPr/>
          <p:nvPr/>
        </p:nvSpPr>
        <p:spPr>
          <a:xfrm rot="5400000">
            <a:off x="7689149" y="5649151"/>
            <a:ext cx="919652" cy="273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671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1507</TotalTime>
  <Words>930</Words>
  <Application>Microsoft Office PowerPoint</Application>
  <PresentationFormat>Personalizar</PresentationFormat>
  <Paragraphs>350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Calibri</vt:lpstr>
      <vt:lpstr>Big Shoulders Display Bold</vt:lpstr>
      <vt:lpstr>Lato</vt:lpstr>
      <vt:lpstr>Cambria Math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6</cp:revision>
  <dcterms:created xsi:type="dcterms:W3CDTF">2022-05-12T00:40:05Z</dcterms:created>
  <dcterms:modified xsi:type="dcterms:W3CDTF">2022-06-30T19:28:53Z</dcterms:modified>
  <dc:identifier>DAExEKVsRbk</dc:identifier>
</cp:coreProperties>
</file>