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4"/>
  </p:notesMasterIdLst>
  <p:sldIdLst>
    <p:sldId id="459" r:id="rId2"/>
    <p:sldId id="460" r:id="rId3"/>
    <p:sldId id="461" r:id="rId4"/>
    <p:sldId id="462" r:id="rId5"/>
    <p:sldId id="463" r:id="rId6"/>
    <p:sldId id="464" r:id="rId7"/>
    <p:sldId id="466" r:id="rId8"/>
    <p:sldId id="467" r:id="rId9"/>
    <p:sldId id="468" r:id="rId10"/>
    <p:sldId id="472" r:id="rId11"/>
    <p:sldId id="474" r:id="rId12"/>
    <p:sldId id="469" r:id="rId13"/>
    <p:sldId id="473" r:id="rId14"/>
    <p:sldId id="476" r:id="rId15"/>
    <p:sldId id="478" r:id="rId16"/>
    <p:sldId id="477" r:id="rId17"/>
    <p:sldId id="479" r:id="rId18"/>
    <p:sldId id="480" r:id="rId19"/>
    <p:sldId id="481" r:id="rId20"/>
    <p:sldId id="482" r:id="rId21"/>
    <p:sldId id="483" r:id="rId22"/>
    <p:sldId id="484" r:id="rId23"/>
    <p:sldId id="485" r:id="rId24"/>
    <p:sldId id="486" r:id="rId25"/>
    <p:sldId id="489" r:id="rId26"/>
    <p:sldId id="491" r:id="rId27"/>
    <p:sldId id="490" r:id="rId28"/>
    <p:sldId id="487" r:id="rId29"/>
    <p:sldId id="493" r:id="rId30"/>
    <p:sldId id="494" r:id="rId31"/>
    <p:sldId id="492" r:id="rId32"/>
    <p:sldId id="497" r:id="rId33"/>
    <p:sldId id="495" r:id="rId34"/>
    <p:sldId id="496" r:id="rId35"/>
    <p:sldId id="488" r:id="rId36"/>
    <p:sldId id="500" r:id="rId37"/>
    <p:sldId id="501" r:id="rId38"/>
    <p:sldId id="499" r:id="rId39"/>
    <p:sldId id="498" r:id="rId40"/>
    <p:sldId id="502" r:id="rId41"/>
    <p:sldId id="503" r:id="rId42"/>
    <p:sldId id="504" r:id="rId43"/>
  </p:sldIdLst>
  <p:sldSz cx="18288000" cy="10287000"/>
  <p:notesSz cx="6858000" cy="9144000"/>
  <p:embeddedFontLst>
    <p:embeddedFont>
      <p:font typeface="Big Shoulders Display Bold" panose="020B0604020202020204" charset="0"/>
      <p:regular r:id="rId45"/>
      <p:bold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Lato" panose="020F0502020204030203" pitchFamily="34" charset="0"/>
      <p:regular r:id="rId51"/>
      <p:bold r:id="rId52"/>
      <p:italic r:id="rId53"/>
      <p:boldItalic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Pimentel" initials="FP" lastIdx="8" clrIdx="0">
    <p:extLst>
      <p:ext uri="{19B8F6BF-5375-455C-9EA6-DF929625EA0E}">
        <p15:presenceInfo xmlns:p15="http://schemas.microsoft.com/office/powerpoint/2012/main" userId="5541f771e9412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EFF"/>
    <a:srgbClr val="FF0000"/>
    <a:srgbClr val="0EA000"/>
    <a:srgbClr val="D8BE00"/>
    <a:srgbClr val="00A13D"/>
    <a:srgbClr val="13538A"/>
    <a:srgbClr val="11538A"/>
    <a:srgbClr val="003C14"/>
    <a:srgbClr val="F39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72" autoAdjust="0"/>
    <p:restoredTop sz="95763" autoAdjust="0"/>
  </p:normalViewPr>
  <p:slideViewPr>
    <p:cSldViewPr>
      <p:cViewPr varScale="1">
        <p:scale>
          <a:sx n="71" d="100"/>
          <a:sy n="71" d="100"/>
        </p:scale>
        <p:origin x="366" y="78"/>
      </p:cViewPr>
      <p:guideLst>
        <p:guide orient="horz" pos="2280"/>
        <p:guide pos="2880"/>
      </p:guideLst>
    </p:cSldViewPr>
  </p:slideViewPr>
  <p:outlineViewPr>
    <p:cViewPr>
      <p:scale>
        <a:sx n="33" d="100"/>
        <a:sy n="33" d="100"/>
      </p:scale>
      <p:origin x="0" y="-5544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AB7-22F7-4FE9-97DA-D7277530E6A8}" type="datetimeFigureOut">
              <a:rPr lang="pt-BR" smtClean="0"/>
              <a:t>26/12/2022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F896-9269-4A84-AA55-52043446A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0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93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378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736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963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653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187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46243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776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52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210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691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861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917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228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74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517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0432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7446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817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3209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970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549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0124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6333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6445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3646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6158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2849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2945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7700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785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9249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004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632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9868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7223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99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056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931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52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487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70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E47A149-2E19-55DF-00B7-DC46A7EFD84E}"/>
              </a:ext>
            </a:extLst>
          </p:cNvPr>
          <p:cNvSpPr txBox="1"/>
          <p:nvPr/>
        </p:nvSpPr>
        <p:spPr>
          <a:xfrm>
            <a:off x="685800" y="2462315"/>
            <a:ext cx="17220834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Estamos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cada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vez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ganhando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mais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conhecimento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e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mais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“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poder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” 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para utilizer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os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dados de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acordo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com o que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desejamos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.</a:t>
            </a:r>
            <a:endParaRPr lang="en-US" sz="3200" b="1" spc="77" dirty="0">
              <a:solidFill>
                <a:srgbClr val="072D4D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32701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D28CA4B-90E5-EB42-45C8-0F9E913E0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6" y="2223282"/>
            <a:ext cx="936105" cy="936105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1785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Melhorar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desempenho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das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escolas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Prefeito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Washington DC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2007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criou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projeto</a:t>
            </a:r>
            <a:endParaRPr lang="en-US" sz="2000" spc="77" dirty="0">
              <a:solidFill>
                <a:srgbClr val="072D4D"/>
              </a:solidFill>
              <a:latin typeface="Lato"/>
            </a:endParaRPr>
          </a:p>
          <a:p>
            <a:r>
              <a:rPr lang="en-US" sz="2000" spc="77" dirty="0">
                <a:solidFill>
                  <a:srgbClr val="072D4D"/>
                </a:solidFill>
                <a:latin typeface="Lato"/>
              </a:rPr>
              <a:t>	- 2009: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implementado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IMPACT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(ferramenta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avaliação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professores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)</a:t>
            </a:r>
          </a:p>
          <a:p>
            <a:endParaRPr lang="en-US" sz="3200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9E2745E-5D44-A697-3FD2-99398F3F47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99" y="4432359"/>
            <a:ext cx="997935" cy="99793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1E992B58-84C0-1DA2-E34A-04A080624C17}"/>
              </a:ext>
            </a:extLst>
          </p:cNvPr>
          <p:cNvSpPr txBox="1"/>
          <p:nvPr/>
        </p:nvSpPr>
        <p:spPr>
          <a:xfrm>
            <a:off x="6806656" y="5430294"/>
            <a:ext cx="783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Sarah</a:t>
            </a:r>
          </a:p>
        </p:txBody>
      </p:sp>
    </p:spTree>
    <p:extLst>
      <p:ext uri="{BB962C8B-B14F-4D97-AF65-F5344CB8AC3E}">
        <p14:creationId xmlns:p14="http://schemas.microsoft.com/office/powerpoint/2010/main" val="284078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D28CA4B-90E5-EB42-45C8-0F9E913E0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6" y="2223282"/>
            <a:ext cx="936105" cy="936105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1785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Melhorar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desempenho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das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escolas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Prefeito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Washington DC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2007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criou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projeto</a:t>
            </a:r>
            <a:endParaRPr lang="en-US" sz="2000" spc="77" dirty="0">
              <a:solidFill>
                <a:srgbClr val="072D4D"/>
              </a:solidFill>
              <a:latin typeface="Lato"/>
            </a:endParaRPr>
          </a:p>
          <a:p>
            <a:r>
              <a:rPr lang="en-US" sz="2000" spc="77" dirty="0">
                <a:solidFill>
                  <a:srgbClr val="072D4D"/>
                </a:solidFill>
                <a:latin typeface="Lato"/>
              </a:rPr>
              <a:t>	- 2009: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implementado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IMPACT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(ferramenta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avaliação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professores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)</a:t>
            </a:r>
          </a:p>
          <a:p>
            <a:endParaRPr lang="en-US" sz="3200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9E2745E-5D44-A697-3FD2-99398F3F47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99" y="4432359"/>
            <a:ext cx="997935" cy="9979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A52FD7-9E74-B5D7-3173-BC566D676709}"/>
              </a:ext>
            </a:extLst>
          </p:cNvPr>
          <p:cNvSpPr txBox="1"/>
          <p:nvPr/>
        </p:nvSpPr>
        <p:spPr>
          <a:xfrm>
            <a:off x="1568843" y="4333035"/>
            <a:ext cx="47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latin typeface="Lato" panose="020F0502020204030203" pitchFamily="34" charset="0"/>
              </a:rPr>
              <a:t>Alunos gostavam dela</a:t>
            </a:r>
          </a:p>
          <a:p>
            <a:pPr algn="r"/>
            <a:r>
              <a:rPr lang="pt-BR" sz="2400" dirty="0">
                <a:latin typeface="Lato" panose="020F0502020204030203" pitchFamily="34" charset="0"/>
              </a:rPr>
              <a:t>Tinha uma boa avaliação dos pais</a:t>
            </a:r>
          </a:p>
          <a:p>
            <a:pPr algn="r"/>
            <a:r>
              <a:rPr lang="pt-BR" sz="2400" dirty="0">
                <a:latin typeface="Lato" panose="020F0502020204030203" pitchFamily="34" charset="0"/>
              </a:rPr>
              <a:t>Feedbacks positivos dos diretores</a:t>
            </a:r>
          </a:p>
        </p:txBody>
      </p: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C8DD5F27-ED5A-5B03-725D-8AB84754449B}"/>
              </a:ext>
            </a:extLst>
          </p:cNvPr>
          <p:cNvSpPr/>
          <p:nvPr/>
        </p:nvSpPr>
        <p:spPr>
          <a:xfrm>
            <a:off x="6293213" y="4362781"/>
            <a:ext cx="168639" cy="114073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1B7E225-B6DD-0DB2-02E0-2DE197218A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31" y="4055512"/>
            <a:ext cx="554841" cy="554841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1E992B58-84C0-1DA2-E34A-04A080624C17}"/>
              </a:ext>
            </a:extLst>
          </p:cNvPr>
          <p:cNvSpPr txBox="1"/>
          <p:nvPr/>
        </p:nvSpPr>
        <p:spPr>
          <a:xfrm>
            <a:off x="6806656" y="5430294"/>
            <a:ext cx="783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Sarah</a:t>
            </a:r>
          </a:p>
        </p:txBody>
      </p:sp>
    </p:spTree>
    <p:extLst>
      <p:ext uri="{BB962C8B-B14F-4D97-AF65-F5344CB8AC3E}">
        <p14:creationId xmlns:p14="http://schemas.microsoft.com/office/powerpoint/2010/main" val="92257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D28CA4B-90E5-EB42-45C8-0F9E913E0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6" y="2223282"/>
            <a:ext cx="936105" cy="936105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1785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Melhorar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desempenho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das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escolas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Prefeito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Washington DC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2007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criou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projeto</a:t>
            </a:r>
            <a:endParaRPr lang="en-US" sz="2000" spc="77" dirty="0">
              <a:solidFill>
                <a:srgbClr val="072D4D"/>
              </a:solidFill>
              <a:latin typeface="Lato"/>
            </a:endParaRPr>
          </a:p>
          <a:p>
            <a:r>
              <a:rPr lang="en-US" sz="2000" spc="77" dirty="0">
                <a:solidFill>
                  <a:srgbClr val="072D4D"/>
                </a:solidFill>
                <a:latin typeface="Lato"/>
              </a:rPr>
              <a:t>	- 2009: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implementado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IMPACT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(ferramenta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avaliação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professores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)</a:t>
            </a:r>
          </a:p>
          <a:p>
            <a:endParaRPr lang="en-US" sz="3200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9E2745E-5D44-A697-3FD2-99398F3F47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99" y="4432359"/>
            <a:ext cx="997935" cy="9979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A52FD7-9E74-B5D7-3173-BC566D676709}"/>
              </a:ext>
            </a:extLst>
          </p:cNvPr>
          <p:cNvSpPr txBox="1"/>
          <p:nvPr/>
        </p:nvSpPr>
        <p:spPr>
          <a:xfrm>
            <a:off x="1568843" y="4333035"/>
            <a:ext cx="47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latin typeface="Lato" panose="020F0502020204030203" pitchFamily="34" charset="0"/>
              </a:rPr>
              <a:t>Alunos gostavam dela</a:t>
            </a:r>
          </a:p>
          <a:p>
            <a:pPr algn="r"/>
            <a:r>
              <a:rPr lang="pt-BR" sz="2400" dirty="0">
                <a:latin typeface="Lato" panose="020F0502020204030203" pitchFamily="34" charset="0"/>
              </a:rPr>
              <a:t>Tinha uma boa avaliação dos pais</a:t>
            </a:r>
          </a:p>
          <a:p>
            <a:pPr algn="r"/>
            <a:r>
              <a:rPr lang="pt-BR" sz="2400" dirty="0">
                <a:latin typeface="Lato" panose="020F0502020204030203" pitchFamily="34" charset="0"/>
              </a:rPr>
              <a:t>Feedbacks positivos dos diretores</a:t>
            </a:r>
          </a:p>
        </p:txBody>
      </p: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C8DD5F27-ED5A-5B03-725D-8AB84754449B}"/>
              </a:ext>
            </a:extLst>
          </p:cNvPr>
          <p:cNvSpPr/>
          <p:nvPr/>
        </p:nvSpPr>
        <p:spPr>
          <a:xfrm>
            <a:off x="6293213" y="4362781"/>
            <a:ext cx="168639" cy="114073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1B7E225-B6DD-0DB2-02E0-2DE197218A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31" y="4055512"/>
            <a:ext cx="554841" cy="554841"/>
          </a:xfrm>
          <a:prstGeom prst="rect">
            <a:avLst/>
          </a:prstGeom>
        </p:spPr>
      </p:pic>
      <p:sp>
        <p:nvSpPr>
          <p:cNvPr id="20" name="Chave Direita 19">
            <a:extLst>
              <a:ext uri="{FF2B5EF4-FFF2-40B4-BE49-F238E27FC236}">
                <a16:creationId xmlns:a16="http://schemas.microsoft.com/office/drawing/2014/main" id="{26856732-0D36-D6E8-EB52-D71EDD8E137B}"/>
              </a:ext>
            </a:extLst>
          </p:cNvPr>
          <p:cNvSpPr/>
          <p:nvPr/>
        </p:nvSpPr>
        <p:spPr>
          <a:xfrm flipH="1">
            <a:off x="7951234" y="4700492"/>
            <a:ext cx="180797" cy="46166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66D52EC-922F-6351-B000-24A7B82083F8}"/>
              </a:ext>
            </a:extLst>
          </p:cNvPr>
          <p:cNvSpPr txBox="1"/>
          <p:nvPr/>
        </p:nvSpPr>
        <p:spPr>
          <a:xfrm>
            <a:off x="8043062" y="4700492"/>
            <a:ext cx="2598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latin typeface="Lato" panose="020F0502020204030203" pitchFamily="34" charset="0"/>
              </a:rPr>
              <a:t>Péssima avaliação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E992B58-84C0-1DA2-E34A-04A080624C17}"/>
              </a:ext>
            </a:extLst>
          </p:cNvPr>
          <p:cNvSpPr txBox="1"/>
          <p:nvPr/>
        </p:nvSpPr>
        <p:spPr>
          <a:xfrm>
            <a:off x="6806656" y="5430294"/>
            <a:ext cx="783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Sarah</a:t>
            </a:r>
          </a:p>
        </p:txBody>
      </p:sp>
    </p:spTree>
    <p:extLst>
      <p:ext uri="{BB962C8B-B14F-4D97-AF65-F5344CB8AC3E}">
        <p14:creationId xmlns:p14="http://schemas.microsoft.com/office/powerpoint/2010/main" val="386417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D28CA4B-90E5-EB42-45C8-0F9E913E0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6" y="2223282"/>
            <a:ext cx="936105" cy="936105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1785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Melhorar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desempenho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das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escolas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Prefeito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Washington DC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2007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criou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projeto</a:t>
            </a:r>
            <a:endParaRPr lang="en-US" sz="2000" spc="77" dirty="0">
              <a:solidFill>
                <a:srgbClr val="072D4D"/>
              </a:solidFill>
              <a:latin typeface="Lato"/>
            </a:endParaRPr>
          </a:p>
          <a:p>
            <a:r>
              <a:rPr lang="en-US" sz="2000" spc="77" dirty="0">
                <a:solidFill>
                  <a:srgbClr val="072D4D"/>
                </a:solidFill>
                <a:latin typeface="Lato"/>
              </a:rPr>
              <a:t>	- 2009: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implementado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IMPACT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(ferramenta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avaliação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professores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)</a:t>
            </a:r>
          </a:p>
          <a:p>
            <a:endParaRPr lang="en-US" sz="3200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9E2745E-5D44-A697-3FD2-99398F3F47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99" y="4432359"/>
            <a:ext cx="997935" cy="9979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A52FD7-9E74-B5D7-3173-BC566D676709}"/>
              </a:ext>
            </a:extLst>
          </p:cNvPr>
          <p:cNvSpPr txBox="1"/>
          <p:nvPr/>
        </p:nvSpPr>
        <p:spPr>
          <a:xfrm>
            <a:off x="1568843" y="4333035"/>
            <a:ext cx="47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latin typeface="Lato" panose="020F0502020204030203" pitchFamily="34" charset="0"/>
              </a:rPr>
              <a:t>Alunos gostavam dela</a:t>
            </a:r>
          </a:p>
          <a:p>
            <a:pPr algn="r"/>
            <a:r>
              <a:rPr lang="pt-BR" sz="2400" dirty="0">
                <a:latin typeface="Lato" panose="020F0502020204030203" pitchFamily="34" charset="0"/>
              </a:rPr>
              <a:t>Tinha uma boa avaliação dos pais</a:t>
            </a:r>
          </a:p>
          <a:p>
            <a:pPr algn="r"/>
            <a:r>
              <a:rPr lang="pt-BR" sz="2400" dirty="0">
                <a:latin typeface="Lato" panose="020F0502020204030203" pitchFamily="34" charset="0"/>
              </a:rPr>
              <a:t>Feedbacks positivos dos diretores</a:t>
            </a:r>
          </a:p>
        </p:txBody>
      </p: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C8DD5F27-ED5A-5B03-725D-8AB84754449B}"/>
              </a:ext>
            </a:extLst>
          </p:cNvPr>
          <p:cNvSpPr/>
          <p:nvPr/>
        </p:nvSpPr>
        <p:spPr>
          <a:xfrm>
            <a:off x="6293213" y="4362781"/>
            <a:ext cx="168639" cy="114073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1B7E225-B6DD-0DB2-02E0-2DE197218A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31" y="4055512"/>
            <a:ext cx="554841" cy="554841"/>
          </a:xfrm>
          <a:prstGeom prst="rect">
            <a:avLst/>
          </a:prstGeom>
        </p:spPr>
      </p:pic>
      <p:sp>
        <p:nvSpPr>
          <p:cNvPr id="20" name="Chave Direita 19">
            <a:extLst>
              <a:ext uri="{FF2B5EF4-FFF2-40B4-BE49-F238E27FC236}">
                <a16:creationId xmlns:a16="http://schemas.microsoft.com/office/drawing/2014/main" id="{26856732-0D36-D6E8-EB52-D71EDD8E137B}"/>
              </a:ext>
            </a:extLst>
          </p:cNvPr>
          <p:cNvSpPr/>
          <p:nvPr/>
        </p:nvSpPr>
        <p:spPr>
          <a:xfrm flipH="1">
            <a:off x="7951234" y="4700492"/>
            <a:ext cx="180797" cy="46166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66D52EC-922F-6351-B000-24A7B82083F8}"/>
              </a:ext>
            </a:extLst>
          </p:cNvPr>
          <p:cNvSpPr txBox="1"/>
          <p:nvPr/>
        </p:nvSpPr>
        <p:spPr>
          <a:xfrm>
            <a:off x="8043062" y="4700492"/>
            <a:ext cx="2598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latin typeface="Lato" panose="020F0502020204030203" pitchFamily="34" charset="0"/>
              </a:rPr>
              <a:t>Péssima avaliação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3BD098F3-6B13-3B9D-1A7A-E80A52382EB3}"/>
              </a:ext>
            </a:extLst>
          </p:cNvPr>
          <p:cNvCxnSpPr>
            <a:cxnSpLocks/>
          </p:cNvCxnSpPr>
          <p:nvPr/>
        </p:nvCxnSpPr>
        <p:spPr>
          <a:xfrm>
            <a:off x="9284160" y="5165907"/>
            <a:ext cx="0" cy="367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0E189BF-D74A-18EF-E2E3-7AB625897398}"/>
              </a:ext>
            </a:extLst>
          </p:cNvPr>
          <p:cNvSpPr txBox="1"/>
          <p:nvPr/>
        </p:nvSpPr>
        <p:spPr>
          <a:xfrm>
            <a:off x="8530588" y="5624239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b="1" dirty="0">
                <a:solidFill>
                  <a:srgbClr val="C00000"/>
                </a:solidFill>
                <a:latin typeface="Lato" panose="020F0502020204030203" pitchFamily="34" charset="0"/>
              </a:rPr>
              <a:t>DEMISSÃO</a:t>
            </a:r>
            <a:endParaRPr lang="pt-BR" sz="2400" b="1" dirty="0">
              <a:solidFill>
                <a:srgbClr val="C00000"/>
              </a:solidFill>
              <a:latin typeface="Lato" panose="020F0502020204030203" pitchFamily="3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E992B58-84C0-1DA2-E34A-04A080624C17}"/>
              </a:ext>
            </a:extLst>
          </p:cNvPr>
          <p:cNvSpPr txBox="1"/>
          <p:nvPr/>
        </p:nvSpPr>
        <p:spPr>
          <a:xfrm>
            <a:off x="6806656" y="5430294"/>
            <a:ext cx="783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Sarah</a:t>
            </a:r>
          </a:p>
        </p:txBody>
      </p:sp>
    </p:spTree>
    <p:extLst>
      <p:ext uri="{BB962C8B-B14F-4D97-AF65-F5344CB8AC3E}">
        <p14:creationId xmlns:p14="http://schemas.microsoft.com/office/powerpoint/2010/main" val="2157149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D28CA4B-90E5-EB42-45C8-0F9E913E0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6" y="2223282"/>
            <a:ext cx="936105" cy="936105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1785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Melhorar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desempenho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das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escolas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Prefeito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Washington DC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2007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criou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projeto</a:t>
            </a:r>
            <a:endParaRPr lang="en-US" sz="2000" spc="77" dirty="0">
              <a:solidFill>
                <a:srgbClr val="072D4D"/>
              </a:solidFill>
              <a:latin typeface="Lato"/>
            </a:endParaRPr>
          </a:p>
          <a:p>
            <a:r>
              <a:rPr lang="en-US" sz="2000" spc="77" dirty="0">
                <a:solidFill>
                  <a:srgbClr val="072D4D"/>
                </a:solidFill>
                <a:latin typeface="Lato"/>
              </a:rPr>
              <a:t>	- 2009: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implementado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IMPACT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(ferramenta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avaliação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professores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)</a:t>
            </a:r>
          </a:p>
          <a:p>
            <a:endParaRPr lang="en-US" sz="3200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9E2745E-5D44-A697-3FD2-99398F3F47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99" y="4432359"/>
            <a:ext cx="997935" cy="9979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A52FD7-9E74-B5D7-3173-BC566D676709}"/>
              </a:ext>
            </a:extLst>
          </p:cNvPr>
          <p:cNvSpPr txBox="1"/>
          <p:nvPr/>
        </p:nvSpPr>
        <p:spPr>
          <a:xfrm>
            <a:off x="1568843" y="4333035"/>
            <a:ext cx="47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latin typeface="Lato" panose="020F0502020204030203" pitchFamily="34" charset="0"/>
              </a:rPr>
              <a:t>Alunos gostavam dela</a:t>
            </a:r>
          </a:p>
          <a:p>
            <a:pPr algn="r"/>
            <a:r>
              <a:rPr lang="pt-BR" sz="2400" dirty="0">
                <a:latin typeface="Lato" panose="020F0502020204030203" pitchFamily="34" charset="0"/>
              </a:rPr>
              <a:t>Tinha uma boa avaliação dos pais</a:t>
            </a:r>
          </a:p>
          <a:p>
            <a:pPr algn="r"/>
            <a:r>
              <a:rPr lang="pt-BR" sz="2400" dirty="0">
                <a:latin typeface="Lato" panose="020F0502020204030203" pitchFamily="34" charset="0"/>
              </a:rPr>
              <a:t>Feedbacks positivos dos diretores</a:t>
            </a:r>
          </a:p>
        </p:txBody>
      </p: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C8DD5F27-ED5A-5B03-725D-8AB84754449B}"/>
              </a:ext>
            </a:extLst>
          </p:cNvPr>
          <p:cNvSpPr/>
          <p:nvPr/>
        </p:nvSpPr>
        <p:spPr>
          <a:xfrm>
            <a:off x="6293213" y="4362781"/>
            <a:ext cx="168639" cy="114073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1B7E225-B6DD-0DB2-02E0-2DE197218A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31" y="4055512"/>
            <a:ext cx="554841" cy="554841"/>
          </a:xfrm>
          <a:prstGeom prst="rect">
            <a:avLst/>
          </a:prstGeom>
        </p:spPr>
      </p:pic>
      <p:sp>
        <p:nvSpPr>
          <p:cNvPr id="20" name="Chave Direita 19">
            <a:extLst>
              <a:ext uri="{FF2B5EF4-FFF2-40B4-BE49-F238E27FC236}">
                <a16:creationId xmlns:a16="http://schemas.microsoft.com/office/drawing/2014/main" id="{26856732-0D36-D6E8-EB52-D71EDD8E137B}"/>
              </a:ext>
            </a:extLst>
          </p:cNvPr>
          <p:cNvSpPr/>
          <p:nvPr/>
        </p:nvSpPr>
        <p:spPr>
          <a:xfrm flipH="1">
            <a:off x="7951234" y="4700492"/>
            <a:ext cx="180797" cy="46166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66D52EC-922F-6351-B000-24A7B82083F8}"/>
              </a:ext>
            </a:extLst>
          </p:cNvPr>
          <p:cNvSpPr txBox="1"/>
          <p:nvPr/>
        </p:nvSpPr>
        <p:spPr>
          <a:xfrm>
            <a:off x="8043062" y="4700492"/>
            <a:ext cx="2598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latin typeface="Lato" panose="020F0502020204030203" pitchFamily="34" charset="0"/>
              </a:rPr>
              <a:t>Péssima avaliação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3BD098F3-6B13-3B9D-1A7A-E80A52382EB3}"/>
              </a:ext>
            </a:extLst>
          </p:cNvPr>
          <p:cNvCxnSpPr>
            <a:cxnSpLocks/>
          </p:cNvCxnSpPr>
          <p:nvPr/>
        </p:nvCxnSpPr>
        <p:spPr>
          <a:xfrm>
            <a:off x="9284160" y="5165907"/>
            <a:ext cx="0" cy="367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0E189BF-D74A-18EF-E2E3-7AB625897398}"/>
              </a:ext>
            </a:extLst>
          </p:cNvPr>
          <p:cNvSpPr txBox="1"/>
          <p:nvPr/>
        </p:nvSpPr>
        <p:spPr>
          <a:xfrm>
            <a:off x="8530588" y="5624239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b="1" dirty="0">
                <a:solidFill>
                  <a:srgbClr val="C00000"/>
                </a:solidFill>
                <a:latin typeface="Lato" panose="020F0502020204030203" pitchFamily="34" charset="0"/>
              </a:rPr>
              <a:t>DEMISSÃO</a:t>
            </a:r>
            <a:endParaRPr lang="pt-BR" sz="2400" b="1" dirty="0">
              <a:solidFill>
                <a:srgbClr val="C00000"/>
              </a:solidFill>
              <a:latin typeface="Lato" panose="020F0502020204030203" pitchFamily="3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E992B58-84C0-1DA2-E34A-04A080624C17}"/>
              </a:ext>
            </a:extLst>
          </p:cNvPr>
          <p:cNvSpPr txBox="1"/>
          <p:nvPr/>
        </p:nvSpPr>
        <p:spPr>
          <a:xfrm>
            <a:off x="6806656" y="5430294"/>
            <a:ext cx="783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Sarah</a:t>
            </a:r>
          </a:p>
        </p:txBody>
      </p:sp>
      <p:pic>
        <p:nvPicPr>
          <p:cNvPr id="46" name="Imagem 45" descr="Desenho de um relógio&#10;&#10;Descrição gerada automaticamente com confiança média">
            <a:extLst>
              <a:ext uri="{FF2B5EF4-FFF2-40B4-BE49-F238E27FC236}">
                <a16:creationId xmlns:a16="http://schemas.microsoft.com/office/drawing/2014/main" id="{2437EA0D-4BA2-FD1F-088A-A160F0754D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36" y="7583296"/>
            <a:ext cx="997936" cy="997936"/>
          </a:xfrm>
          <a:prstGeom prst="rect">
            <a:avLst/>
          </a:prstGeom>
        </p:spPr>
      </p:pic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48246612-CD57-D464-B796-AA7860CF770F}"/>
              </a:ext>
            </a:extLst>
          </p:cNvPr>
          <p:cNvCxnSpPr>
            <a:cxnSpLocks/>
            <a:stCxn id="14" idx="2"/>
            <a:endCxn id="46" idx="0"/>
          </p:cNvCxnSpPr>
          <p:nvPr/>
        </p:nvCxnSpPr>
        <p:spPr>
          <a:xfrm rot="16200000" flipH="1">
            <a:off x="3673800" y="5790592"/>
            <a:ext cx="2049932" cy="1535476"/>
          </a:xfrm>
          <a:prstGeom prst="bentConnector3">
            <a:avLst>
              <a:gd name="adj1" fmla="val 8083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5BC65B4-D5F8-CCEB-3290-A09AF8C4FBAF}"/>
              </a:ext>
            </a:extLst>
          </p:cNvPr>
          <p:cNvSpPr txBox="1"/>
          <p:nvPr/>
        </p:nvSpPr>
        <p:spPr>
          <a:xfrm>
            <a:off x="3821779" y="8604018"/>
            <a:ext cx="328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Lato" panose="020F0502020204030203" pitchFamily="34" charset="0"/>
              </a:rPr>
              <a:t>Sarah foi para uma escola particular</a:t>
            </a:r>
          </a:p>
        </p:txBody>
      </p:sp>
    </p:spTree>
    <p:extLst>
      <p:ext uri="{BB962C8B-B14F-4D97-AF65-F5344CB8AC3E}">
        <p14:creationId xmlns:p14="http://schemas.microsoft.com/office/powerpoint/2010/main" val="295154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D28CA4B-90E5-EB42-45C8-0F9E913E0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6" y="2223282"/>
            <a:ext cx="936105" cy="936105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1785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Melhorar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desempenho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das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escolas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Prefeito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Washington DC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2007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criou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projeto</a:t>
            </a:r>
            <a:endParaRPr lang="en-US" sz="2000" spc="77" dirty="0">
              <a:solidFill>
                <a:srgbClr val="072D4D"/>
              </a:solidFill>
              <a:latin typeface="Lato"/>
            </a:endParaRPr>
          </a:p>
          <a:p>
            <a:r>
              <a:rPr lang="en-US" sz="2000" spc="77" dirty="0">
                <a:solidFill>
                  <a:srgbClr val="072D4D"/>
                </a:solidFill>
                <a:latin typeface="Lato"/>
              </a:rPr>
              <a:t>	- 2009: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implementado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IMPACT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(ferramenta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avaliação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professores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)</a:t>
            </a:r>
          </a:p>
          <a:p>
            <a:endParaRPr lang="en-US" sz="3200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9E2745E-5D44-A697-3FD2-99398F3F47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99" y="4432359"/>
            <a:ext cx="997935" cy="9979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A52FD7-9E74-B5D7-3173-BC566D676709}"/>
              </a:ext>
            </a:extLst>
          </p:cNvPr>
          <p:cNvSpPr txBox="1"/>
          <p:nvPr/>
        </p:nvSpPr>
        <p:spPr>
          <a:xfrm>
            <a:off x="1568843" y="4333035"/>
            <a:ext cx="47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latin typeface="Lato" panose="020F0502020204030203" pitchFamily="34" charset="0"/>
              </a:rPr>
              <a:t>Alunos gostavam dela</a:t>
            </a:r>
          </a:p>
          <a:p>
            <a:pPr algn="r"/>
            <a:r>
              <a:rPr lang="pt-BR" sz="2400" dirty="0">
                <a:latin typeface="Lato" panose="020F0502020204030203" pitchFamily="34" charset="0"/>
              </a:rPr>
              <a:t>Tinha uma boa avaliação dos pais</a:t>
            </a:r>
          </a:p>
          <a:p>
            <a:pPr algn="r"/>
            <a:r>
              <a:rPr lang="pt-BR" sz="2400" dirty="0">
                <a:latin typeface="Lato" panose="020F0502020204030203" pitchFamily="34" charset="0"/>
              </a:rPr>
              <a:t>Feedbacks positivos dos diretores</a:t>
            </a:r>
          </a:p>
        </p:txBody>
      </p: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C8DD5F27-ED5A-5B03-725D-8AB84754449B}"/>
              </a:ext>
            </a:extLst>
          </p:cNvPr>
          <p:cNvSpPr/>
          <p:nvPr/>
        </p:nvSpPr>
        <p:spPr>
          <a:xfrm>
            <a:off x="6293213" y="4362781"/>
            <a:ext cx="168639" cy="114073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1B7E225-B6DD-0DB2-02E0-2DE197218A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31" y="4055512"/>
            <a:ext cx="554841" cy="554841"/>
          </a:xfrm>
          <a:prstGeom prst="rect">
            <a:avLst/>
          </a:prstGeom>
        </p:spPr>
      </p:pic>
      <p:sp>
        <p:nvSpPr>
          <p:cNvPr id="20" name="Chave Direita 19">
            <a:extLst>
              <a:ext uri="{FF2B5EF4-FFF2-40B4-BE49-F238E27FC236}">
                <a16:creationId xmlns:a16="http://schemas.microsoft.com/office/drawing/2014/main" id="{26856732-0D36-D6E8-EB52-D71EDD8E137B}"/>
              </a:ext>
            </a:extLst>
          </p:cNvPr>
          <p:cNvSpPr/>
          <p:nvPr/>
        </p:nvSpPr>
        <p:spPr>
          <a:xfrm flipH="1">
            <a:off x="7951234" y="4700492"/>
            <a:ext cx="180797" cy="46166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66D52EC-922F-6351-B000-24A7B82083F8}"/>
              </a:ext>
            </a:extLst>
          </p:cNvPr>
          <p:cNvSpPr txBox="1"/>
          <p:nvPr/>
        </p:nvSpPr>
        <p:spPr>
          <a:xfrm>
            <a:off x="8043062" y="4700492"/>
            <a:ext cx="2598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latin typeface="Lato" panose="020F0502020204030203" pitchFamily="34" charset="0"/>
              </a:rPr>
              <a:t>Péssima avaliação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3BD098F3-6B13-3B9D-1A7A-E80A52382EB3}"/>
              </a:ext>
            </a:extLst>
          </p:cNvPr>
          <p:cNvCxnSpPr>
            <a:cxnSpLocks/>
          </p:cNvCxnSpPr>
          <p:nvPr/>
        </p:nvCxnSpPr>
        <p:spPr>
          <a:xfrm>
            <a:off x="9284160" y="5165907"/>
            <a:ext cx="0" cy="367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0E189BF-D74A-18EF-E2E3-7AB625897398}"/>
              </a:ext>
            </a:extLst>
          </p:cNvPr>
          <p:cNvSpPr txBox="1"/>
          <p:nvPr/>
        </p:nvSpPr>
        <p:spPr>
          <a:xfrm>
            <a:off x="8530588" y="5624239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b="1" dirty="0">
                <a:solidFill>
                  <a:srgbClr val="C00000"/>
                </a:solidFill>
                <a:latin typeface="Lato" panose="020F0502020204030203" pitchFamily="34" charset="0"/>
              </a:rPr>
              <a:t>DEMISSÃO</a:t>
            </a:r>
            <a:endParaRPr lang="pt-BR" sz="2400" b="1" dirty="0">
              <a:solidFill>
                <a:srgbClr val="C00000"/>
              </a:solidFill>
              <a:latin typeface="Lato" panose="020F0502020204030203" pitchFamily="3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E992B58-84C0-1DA2-E34A-04A080624C17}"/>
              </a:ext>
            </a:extLst>
          </p:cNvPr>
          <p:cNvSpPr txBox="1"/>
          <p:nvPr/>
        </p:nvSpPr>
        <p:spPr>
          <a:xfrm>
            <a:off x="6806656" y="5430294"/>
            <a:ext cx="783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Sarah</a:t>
            </a:r>
          </a:p>
        </p:txBody>
      </p:sp>
      <p:pic>
        <p:nvPicPr>
          <p:cNvPr id="46" name="Imagem 45" descr="Desenho de um relógio&#10;&#10;Descrição gerada automaticamente com confiança média">
            <a:extLst>
              <a:ext uri="{FF2B5EF4-FFF2-40B4-BE49-F238E27FC236}">
                <a16:creationId xmlns:a16="http://schemas.microsoft.com/office/drawing/2014/main" id="{2437EA0D-4BA2-FD1F-088A-A160F0754D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36" y="7583296"/>
            <a:ext cx="997936" cy="997936"/>
          </a:xfrm>
          <a:prstGeom prst="rect">
            <a:avLst/>
          </a:prstGeom>
        </p:spPr>
      </p:pic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48246612-CD57-D464-B796-AA7860CF770F}"/>
              </a:ext>
            </a:extLst>
          </p:cNvPr>
          <p:cNvCxnSpPr>
            <a:cxnSpLocks/>
            <a:stCxn id="14" idx="2"/>
            <a:endCxn id="46" idx="0"/>
          </p:cNvCxnSpPr>
          <p:nvPr/>
        </p:nvCxnSpPr>
        <p:spPr>
          <a:xfrm rot="16200000" flipH="1">
            <a:off x="3673800" y="5790592"/>
            <a:ext cx="2049932" cy="1535476"/>
          </a:xfrm>
          <a:prstGeom prst="bentConnector3">
            <a:avLst>
              <a:gd name="adj1" fmla="val 8083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5BC65B4-D5F8-CCEB-3290-A09AF8C4FBAF}"/>
              </a:ext>
            </a:extLst>
          </p:cNvPr>
          <p:cNvSpPr txBox="1"/>
          <p:nvPr/>
        </p:nvSpPr>
        <p:spPr>
          <a:xfrm>
            <a:off x="3821779" y="8604018"/>
            <a:ext cx="328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Lato" panose="020F0502020204030203" pitchFamily="34" charset="0"/>
              </a:rPr>
              <a:t>Sarah foi para uma escola particular</a:t>
            </a:r>
          </a:p>
        </p:txBody>
      </p:sp>
      <p:pic>
        <p:nvPicPr>
          <p:cNvPr id="2" name="Imagem 1" descr="Logotipo, Ícone&#10;&#10;Descrição gerada automaticamente">
            <a:extLst>
              <a:ext uri="{FF2B5EF4-FFF2-40B4-BE49-F238E27FC236}">
                <a16:creationId xmlns:a16="http://schemas.microsoft.com/office/drawing/2014/main" id="{3E4B8153-E08E-1307-1B57-A199963005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72" y="7527423"/>
            <a:ext cx="554841" cy="5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65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D28CA4B-90E5-EB42-45C8-0F9E913E0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6" y="2223282"/>
            <a:ext cx="936105" cy="936105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1785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Melhorar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desempenho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das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escolas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Prefeito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Washington DC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2007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criou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projeto</a:t>
            </a:r>
            <a:endParaRPr lang="en-US" sz="2000" spc="77" dirty="0">
              <a:solidFill>
                <a:srgbClr val="072D4D"/>
              </a:solidFill>
              <a:latin typeface="Lato"/>
            </a:endParaRPr>
          </a:p>
          <a:p>
            <a:r>
              <a:rPr lang="en-US" sz="2000" spc="77" dirty="0">
                <a:solidFill>
                  <a:srgbClr val="072D4D"/>
                </a:solidFill>
                <a:latin typeface="Lato"/>
              </a:rPr>
              <a:t>	- 2009: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implementado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IMPACT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(ferramenta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avaliação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professores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)</a:t>
            </a:r>
          </a:p>
          <a:p>
            <a:endParaRPr lang="en-US" sz="3200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9E2745E-5D44-A697-3FD2-99398F3F47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99" y="4432359"/>
            <a:ext cx="997935" cy="9979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A52FD7-9E74-B5D7-3173-BC566D676709}"/>
              </a:ext>
            </a:extLst>
          </p:cNvPr>
          <p:cNvSpPr txBox="1"/>
          <p:nvPr/>
        </p:nvSpPr>
        <p:spPr>
          <a:xfrm>
            <a:off x="1568843" y="4333035"/>
            <a:ext cx="47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latin typeface="Lato" panose="020F0502020204030203" pitchFamily="34" charset="0"/>
              </a:rPr>
              <a:t>Alunos gostavam dela</a:t>
            </a:r>
          </a:p>
          <a:p>
            <a:pPr algn="r"/>
            <a:r>
              <a:rPr lang="pt-BR" sz="2400" dirty="0">
                <a:latin typeface="Lato" panose="020F0502020204030203" pitchFamily="34" charset="0"/>
              </a:rPr>
              <a:t>Tinha uma boa avaliação dos pais</a:t>
            </a:r>
          </a:p>
          <a:p>
            <a:pPr algn="r"/>
            <a:r>
              <a:rPr lang="pt-BR" sz="2400" dirty="0">
                <a:latin typeface="Lato" panose="020F0502020204030203" pitchFamily="34" charset="0"/>
              </a:rPr>
              <a:t>Feedbacks positivos dos diretores</a:t>
            </a:r>
          </a:p>
        </p:txBody>
      </p: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C8DD5F27-ED5A-5B03-725D-8AB84754449B}"/>
              </a:ext>
            </a:extLst>
          </p:cNvPr>
          <p:cNvSpPr/>
          <p:nvPr/>
        </p:nvSpPr>
        <p:spPr>
          <a:xfrm>
            <a:off x="6293213" y="4362781"/>
            <a:ext cx="168639" cy="114073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1B7E225-B6DD-0DB2-02E0-2DE197218A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31" y="4055512"/>
            <a:ext cx="554841" cy="554841"/>
          </a:xfrm>
          <a:prstGeom prst="rect">
            <a:avLst/>
          </a:prstGeom>
        </p:spPr>
      </p:pic>
      <p:sp>
        <p:nvSpPr>
          <p:cNvPr id="20" name="Chave Direita 19">
            <a:extLst>
              <a:ext uri="{FF2B5EF4-FFF2-40B4-BE49-F238E27FC236}">
                <a16:creationId xmlns:a16="http://schemas.microsoft.com/office/drawing/2014/main" id="{26856732-0D36-D6E8-EB52-D71EDD8E137B}"/>
              </a:ext>
            </a:extLst>
          </p:cNvPr>
          <p:cNvSpPr/>
          <p:nvPr/>
        </p:nvSpPr>
        <p:spPr>
          <a:xfrm flipH="1">
            <a:off x="7951234" y="4700492"/>
            <a:ext cx="180797" cy="46166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66D52EC-922F-6351-B000-24A7B82083F8}"/>
              </a:ext>
            </a:extLst>
          </p:cNvPr>
          <p:cNvSpPr txBox="1"/>
          <p:nvPr/>
        </p:nvSpPr>
        <p:spPr>
          <a:xfrm>
            <a:off x="8043062" y="4700492"/>
            <a:ext cx="2598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latin typeface="Lato" panose="020F0502020204030203" pitchFamily="34" charset="0"/>
              </a:rPr>
              <a:t>Péssima avaliação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3BD098F3-6B13-3B9D-1A7A-E80A52382EB3}"/>
              </a:ext>
            </a:extLst>
          </p:cNvPr>
          <p:cNvCxnSpPr>
            <a:cxnSpLocks/>
          </p:cNvCxnSpPr>
          <p:nvPr/>
        </p:nvCxnSpPr>
        <p:spPr>
          <a:xfrm>
            <a:off x="9284160" y="5165907"/>
            <a:ext cx="0" cy="367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0E189BF-D74A-18EF-E2E3-7AB625897398}"/>
              </a:ext>
            </a:extLst>
          </p:cNvPr>
          <p:cNvSpPr txBox="1"/>
          <p:nvPr/>
        </p:nvSpPr>
        <p:spPr>
          <a:xfrm>
            <a:off x="8530588" y="5624239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b="1" dirty="0">
                <a:solidFill>
                  <a:srgbClr val="C00000"/>
                </a:solidFill>
                <a:latin typeface="Lato" panose="020F0502020204030203" pitchFamily="34" charset="0"/>
              </a:rPr>
              <a:t>DEMISSÃO</a:t>
            </a:r>
            <a:endParaRPr lang="pt-BR" sz="2400" b="1" dirty="0">
              <a:solidFill>
                <a:srgbClr val="C00000"/>
              </a:solidFill>
              <a:latin typeface="Lato" panose="020F0502020204030203" pitchFamily="3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E992B58-84C0-1DA2-E34A-04A080624C17}"/>
              </a:ext>
            </a:extLst>
          </p:cNvPr>
          <p:cNvSpPr txBox="1"/>
          <p:nvPr/>
        </p:nvSpPr>
        <p:spPr>
          <a:xfrm>
            <a:off x="6806656" y="5430294"/>
            <a:ext cx="783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Sarah</a:t>
            </a:r>
          </a:p>
        </p:txBody>
      </p:sp>
      <p:pic>
        <p:nvPicPr>
          <p:cNvPr id="46" name="Imagem 45" descr="Desenho de um relógio&#10;&#10;Descrição gerada automaticamente com confiança média">
            <a:extLst>
              <a:ext uri="{FF2B5EF4-FFF2-40B4-BE49-F238E27FC236}">
                <a16:creationId xmlns:a16="http://schemas.microsoft.com/office/drawing/2014/main" id="{2437EA0D-4BA2-FD1F-088A-A160F0754D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36" y="7583296"/>
            <a:ext cx="997936" cy="997936"/>
          </a:xfrm>
          <a:prstGeom prst="rect">
            <a:avLst/>
          </a:prstGeom>
        </p:spPr>
      </p:pic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48246612-CD57-D464-B796-AA7860CF770F}"/>
              </a:ext>
            </a:extLst>
          </p:cNvPr>
          <p:cNvCxnSpPr>
            <a:cxnSpLocks/>
            <a:stCxn id="14" idx="2"/>
            <a:endCxn id="46" idx="0"/>
          </p:cNvCxnSpPr>
          <p:nvPr/>
        </p:nvCxnSpPr>
        <p:spPr>
          <a:xfrm rot="16200000" flipH="1">
            <a:off x="3673800" y="5790592"/>
            <a:ext cx="2049932" cy="1535476"/>
          </a:xfrm>
          <a:prstGeom prst="bentConnector3">
            <a:avLst>
              <a:gd name="adj1" fmla="val 8083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5BC65B4-D5F8-CCEB-3290-A09AF8C4FBAF}"/>
              </a:ext>
            </a:extLst>
          </p:cNvPr>
          <p:cNvSpPr txBox="1"/>
          <p:nvPr/>
        </p:nvSpPr>
        <p:spPr>
          <a:xfrm>
            <a:off x="3821779" y="8604018"/>
            <a:ext cx="328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Lato" panose="020F0502020204030203" pitchFamily="34" charset="0"/>
              </a:rPr>
              <a:t>Sarah foi para uma escola particular</a:t>
            </a:r>
          </a:p>
        </p:txBody>
      </p:sp>
      <p:pic>
        <p:nvPicPr>
          <p:cNvPr id="2" name="Imagem 1" descr="Logotipo, Ícone&#10;&#10;Descrição gerada automaticamente">
            <a:extLst>
              <a:ext uri="{FF2B5EF4-FFF2-40B4-BE49-F238E27FC236}">
                <a16:creationId xmlns:a16="http://schemas.microsoft.com/office/drawing/2014/main" id="{3E4B8153-E08E-1307-1B57-A199963005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72" y="7527423"/>
            <a:ext cx="554841" cy="554841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92E3178-06D4-36EC-1ADD-6E8242B9FE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799" y="5280680"/>
            <a:ext cx="997935" cy="997935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859E82C-4C04-AF89-B435-6C4970CFAB2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10037732" y="5824294"/>
            <a:ext cx="2130604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180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D28CA4B-90E5-EB42-45C8-0F9E913E0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6" y="2223282"/>
            <a:ext cx="936105" cy="936105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1785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Melhorar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desempenho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das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escolas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Prefeito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Washington DC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2007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criou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projeto</a:t>
            </a:r>
            <a:endParaRPr lang="en-US" sz="2000" spc="77" dirty="0">
              <a:solidFill>
                <a:srgbClr val="072D4D"/>
              </a:solidFill>
              <a:latin typeface="Lato"/>
            </a:endParaRPr>
          </a:p>
          <a:p>
            <a:r>
              <a:rPr lang="en-US" sz="2000" spc="77" dirty="0">
                <a:solidFill>
                  <a:srgbClr val="072D4D"/>
                </a:solidFill>
                <a:latin typeface="Lato"/>
              </a:rPr>
              <a:t>	- 2009: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implementado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IMPACT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(ferramenta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avaliação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professores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)</a:t>
            </a:r>
          </a:p>
          <a:p>
            <a:endParaRPr lang="en-US" sz="3200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9E2745E-5D44-A697-3FD2-99398F3F47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99" y="4432359"/>
            <a:ext cx="997935" cy="9979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A52FD7-9E74-B5D7-3173-BC566D676709}"/>
              </a:ext>
            </a:extLst>
          </p:cNvPr>
          <p:cNvSpPr txBox="1"/>
          <p:nvPr/>
        </p:nvSpPr>
        <p:spPr>
          <a:xfrm>
            <a:off x="1568843" y="4333035"/>
            <a:ext cx="47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latin typeface="Lato" panose="020F0502020204030203" pitchFamily="34" charset="0"/>
              </a:rPr>
              <a:t>Alunos gostavam dela</a:t>
            </a:r>
          </a:p>
          <a:p>
            <a:pPr algn="r"/>
            <a:r>
              <a:rPr lang="pt-BR" sz="2400" dirty="0">
                <a:latin typeface="Lato" panose="020F0502020204030203" pitchFamily="34" charset="0"/>
              </a:rPr>
              <a:t>Tinha uma boa avaliação dos pais</a:t>
            </a:r>
          </a:p>
          <a:p>
            <a:pPr algn="r"/>
            <a:r>
              <a:rPr lang="pt-BR" sz="2400" dirty="0">
                <a:latin typeface="Lato" panose="020F0502020204030203" pitchFamily="34" charset="0"/>
              </a:rPr>
              <a:t>Feedbacks positivos dos diretores</a:t>
            </a:r>
          </a:p>
        </p:txBody>
      </p: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C8DD5F27-ED5A-5B03-725D-8AB84754449B}"/>
              </a:ext>
            </a:extLst>
          </p:cNvPr>
          <p:cNvSpPr/>
          <p:nvPr/>
        </p:nvSpPr>
        <p:spPr>
          <a:xfrm>
            <a:off x="6293213" y="4362781"/>
            <a:ext cx="168639" cy="114073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1B7E225-B6DD-0DB2-02E0-2DE197218A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31" y="4055512"/>
            <a:ext cx="554841" cy="554841"/>
          </a:xfrm>
          <a:prstGeom prst="rect">
            <a:avLst/>
          </a:prstGeom>
        </p:spPr>
      </p:pic>
      <p:sp>
        <p:nvSpPr>
          <p:cNvPr id="20" name="Chave Direita 19">
            <a:extLst>
              <a:ext uri="{FF2B5EF4-FFF2-40B4-BE49-F238E27FC236}">
                <a16:creationId xmlns:a16="http://schemas.microsoft.com/office/drawing/2014/main" id="{26856732-0D36-D6E8-EB52-D71EDD8E137B}"/>
              </a:ext>
            </a:extLst>
          </p:cNvPr>
          <p:cNvSpPr/>
          <p:nvPr/>
        </p:nvSpPr>
        <p:spPr>
          <a:xfrm flipH="1">
            <a:off x="7951234" y="4700492"/>
            <a:ext cx="180797" cy="46166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66D52EC-922F-6351-B000-24A7B82083F8}"/>
              </a:ext>
            </a:extLst>
          </p:cNvPr>
          <p:cNvSpPr txBox="1"/>
          <p:nvPr/>
        </p:nvSpPr>
        <p:spPr>
          <a:xfrm>
            <a:off x="8043062" y="4700492"/>
            <a:ext cx="2598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latin typeface="Lato" panose="020F0502020204030203" pitchFamily="34" charset="0"/>
              </a:rPr>
              <a:t>Péssima avaliação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3BD098F3-6B13-3B9D-1A7A-E80A52382EB3}"/>
              </a:ext>
            </a:extLst>
          </p:cNvPr>
          <p:cNvCxnSpPr>
            <a:cxnSpLocks/>
          </p:cNvCxnSpPr>
          <p:nvPr/>
        </p:nvCxnSpPr>
        <p:spPr>
          <a:xfrm>
            <a:off x="9284160" y="5165907"/>
            <a:ext cx="0" cy="367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0E189BF-D74A-18EF-E2E3-7AB625897398}"/>
              </a:ext>
            </a:extLst>
          </p:cNvPr>
          <p:cNvSpPr txBox="1"/>
          <p:nvPr/>
        </p:nvSpPr>
        <p:spPr>
          <a:xfrm>
            <a:off x="8530588" y="5624239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b="1" dirty="0">
                <a:solidFill>
                  <a:srgbClr val="C00000"/>
                </a:solidFill>
                <a:latin typeface="Lato" panose="020F0502020204030203" pitchFamily="34" charset="0"/>
              </a:rPr>
              <a:t>DEMISSÃO</a:t>
            </a:r>
            <a:endParaRPr lang="pt-BR" sz="2400" b="1" dirty="0">
              <a:solidFill>
                <a:srgbClr val="C00000"/>
              </a:solidFill>
              <a:latin typeface="Lato" panose="020F0502020204030203" pitchFamily="3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E992B58-84C0-1DA2-E34A-04A080624C17}"/>
              </a:ext>
            </a:extLst>
          </p:cNvPr>
          <p:cNvSpPr txBox="1"/>
          <p:nvPr/>
        </p:nvSpPr>
        <p:spPr>
          <a:xfrm>
            <a:off x="6806656" y="5430294"/>
            <a:ext cx="783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Sarah</a:t>
            </a:r>
          </a:p>
        </p:txBody>
      </p:sp>
      <p:pic>
        <p:nvPicPr>
          <p:cNvPr id="46" name="Imagem 45" descr="Desenho de um relógio&#10;&#10;Descrição gerada automaticamente com confiança média">
            <a:extLst>
              <a:ext uri="{FF2B5EF4-FFF2-40B4-BE49-F238E27FC236}">
                <a16:creationId xmlns:a16="http://schemas.microsoft.com/office/drawing/2014/main" id="{2437EA0D-4BA2-FD1F-088A-A160F0754D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36" y="7583296"/>
            <a:ext cx="997936" cy="997936"/>
          </a:xfrm>
          <a:prstGeom prst="rect">
            <a:avLst/>
          </a:prstGeom>
        </p:spPr>
      </p:pic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48246612-CD57-D464-B796-AA7860CF770F}"/>
              </a:ext>
            </a:extLst>
          </p:cNvPr>
          <p:cNvCxnSpPr>
            <a:cxnSpLocks/>
            <a:stCxn id="14" idx="2"/>
            <a:endCxn id="46" idx="0"/>
          </p:cNvCxnSpPr>
          <p:nvPr/>
        </p:nvCxnSpPr>
        <p:spPr>
          <a:xfrm rot="16200000" flipH="1">
            <a:off x="3673800" y="5790592"/>
            <a:ext cx="2049932" cy="1535476"/>
          </a:xfrm>
          <a:prstGeom prst="bentConnector3">
            <a:avLst>
              <a:gd name="adj1" fmla="val 8083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5BC65B4-D5F8-CCEB-3290-A09AF8C4FBAF}"/>
              </a:ext>
            </a:extLst>
          </p:cNvPr>
          <p:cNvSpPr txBox="1"/>
          <p:nvPr/>
        </p:nvSpPr>
        <p:spPr>
          <a:xfrm>
            <a:off x="3821779" y="8604018"/>
            <a:ext cx="328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Lato" panose="020F0502020204030203" pitchFamily="34" charset="0"/>
              </a:rPr>
              <a:t>Sarah foi para uma escola particular</a:t>
            </a:r>
          </a:p>
        </p:txBody>
      </p:sp>
      <p:pic>
        <p:nvPicPr>
          <p:cNvPr id="2" name="Imagem 1" descr="Logotipo, Ícone&#10;&#10;Descrição gerada automaticamente">
            <a:extLst>
              <a:ext uri="{FF2B5EF4-FFF2-40B4-BE49-F238E27FC236}">
                <a16:creationId xmlns:a16="http://schemas.microsoft.com/office/drawing/2014/main" id="{3E4B8153-E08E-1307-1B57-A199963005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72" y="7527423"/>
            <a:ext cx="554841" cy="554841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92E3178-06D4-36EC-1ADD-6E8242B9FE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799" y="5280680"/>
            <a:ext cx="997935" cy="997935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859E82C-4C04-AF89-B435-6C4970CFAB2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10037732" y="5824294"/>
            <a:ext cx="2130604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279E3E21-11BA-0D2C-FA2E-FE5C963DE6E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765684" y="5503515"/>
            <a:ext cx="6979083" cy="775100"/>
          </a:xfrm>
          <a:prstGeom prst="bentConnector4">
            <a:avLst>
              <a:gd name="adj1" fmla="val -10"/>
              <a:gd name="adj2" fmla="val 157251"/>
            </a:avLst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BA7CAD66-D8E4-7F75-3A7F-E5973B16E4C8}"/>
              </a:ext>
            </a:extLst>
          </p:cNvPr>
          <p:cNvCxnSpPr>
            <a:cxnSpLocks/>
            <a:stCxn id="2" idx="3"/>
            <a:endCxn id="6" idx="2"/>
          </p:cNvCxnSpPr>
          <p:nvPr/>
        </p:nvCxnSpPr>
        <p:spPr>
          <a:xfrm flipV="1">
            <a:off x="6293213" y="6278615"/>
            <a:ext cx="6451554" cy="1526229"/>
          </a:xfrm>
          <a:prstGeom prst="bentConnector2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 descr="Forma&#10;&#10;Descrição gerada automaticamente">
            <a:extLst>
              <a:ext uri="{FF2B5EF4-FFF2-40B4-BE49-F238E27FC236}">
                <a16:creationId xmlns:a16="http://schemas.microsoft.com/office/drawing/2014/main" id="{86D827D7-400D-B1F2-2108-FD8C95C9565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810" y="6532881"/>
            <a:ext cx="414663" cy="414663"/>
          </a:xfrm>
          <a:prstGeom prst="rect">
            <a:avLst/>
          </a:prstGeom>
        </p:spPr>
      </p:pic>
      <p:pic>
        <p:nvPicPr>
          <p:cNvPr id="32" name="Imagem 31" descr="Forma&#10;&#10;Descrição gerada automaticamente">
            <a:extLst>
              <a:ext uri="{FF2B5EF4-FFF2-40B4-BE49-F238E27FC236}">
                <a16:creationId xmlns:a16="http://schemas.microsoft.com/office/drawing/2014/main" id="{89B64561-6849-98B8-E5BE-FA287080498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990" y="7605605"/>
            <a:ext cx="414663" cy="41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88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D28CA4B-90E5-EB42-45C8-0F9E913E0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6" y="2223282"/>
            <a:ext cx="936105" cy="936105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1785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Melhorar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desempenho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das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escolas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Prefeito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Washington DC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2007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criou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projeto</a:t>
            </a:r>
            <a:endParaRPr lang="en-US" sz="2000" spc="77" dirty="0">
              <a:solidFill>
                <a:srgbClr val="072D4D"/>
              </a:solidFill>
              <a:latin typeface="Lato"/>
            </a:endParaRPr>
          </a:p>
          <a:p>
            <a:r>
              <a:rPr lang="en-US" sz="2000" spc="77" dirty="0">
                <a:solidFill>
                  <a:srgbClr val="072D4D"/>
                </a:solidFill>
                <a:latin typeface="Lato"/>
              </a:rPr>
              <a:t>	- 2009: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implementado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IMPACT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(ferramenta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avaliação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professores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)</a:t>
            </a:r>
          </a:p>
          <a:p>
            <a:endParaRPr lang="en-US" sz="3200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9E2745E-5D44-A697-3FD2-99398F3F47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99" y="4432359"/>
            <a:ext cx="997935" cy="9979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A52FD7-9E74-B5D7-3173-BC566D676709}"/>
              </a:ext>
            </a:extLst>
          </p:cNvPr>
          <p:cNvSpPr txBox="1"/>
          <p:nvPr/>
        </p:nvSpPr>
        <p:spPr>
          <a:xfrm>
            <a:off x="1568843" y="4333035"/>
            <a:ext cx="47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latin typeface="Lato" panose="020F0502020204030203" pitchFamily="34" charset="0"/>
              </a:rPr>
              <a:t>Alunos gostavam dela</a:t>
            </a:r>
          </a:p>
          <a:p>
            <a:pPr algn="r"/>
            <a:r>
              <a:rPr lang="pt-BR" sz="2400" dirty="0">
                <a:latin typeface="Lato" panose="020F0502020204030203" pitchFamily="34" charset="0"/>
              </a:rPr>
              <a:t>Tinha uma boa avaliação dos pais</a:t>
            </a:r>
          </a:p>
          <a:p>
            <a:pPr algn="r"/>
            <a:r>
              <a:rPr lang="pt-BR" sz="2400" dirty="0">
                <a:latin typeface="Lato" panose="020F0502020204030203" pitchFamily="34" charset="0"/>
              </a:rPr>
              <a:t>Feedbacks positivos dos diretores</a:t>
            </a:r>
          </a:p>
        </p:txBody>
      </p: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C8DD5F27-ED5A-5B03-725D-8AB84754449B}"/>
              </a:ext>
            </a:extLst>
          </p:cNvPr>
          <p:cNvSpPr/>
          <p:nvPr/>
        </p:nvSpPr>
        <p:spPr>
          <a:xfrm>
            <a:off x="6293213" y="4362781"/>
            <a:ext cx="168639" cy="114073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1B7E225-B6DD-0DB2-02E0-2DE197218A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31" y="4055512"/>
            <a:ext cx="554841" cy="554841"/>
          </a:xfrm>
          <a:prstGeom prst="rect">
            <a:avLst/>
          </a:prstGeom>
        </p:spPr>
      </p:pic>
      <p:sp>
        <p:nvSpPr>
          <p:cNvPr id="20" name="Chave Direita 19">
            <a:extLst>
              <a:ext uri="{FF2B5EF4-FFF2-40B4-BE49-F238E27FC236}">
                <a16:creationId xmlns:a16="http://schemas.microsoft.com/office/drawing/2014/main" id="{26856732-0D36-D6E8-EB52-D71EDD8E137B}"/>
              </a:ext>
            </a:extLst>
          </p:cNvPr>
          <p:cNvSpPr/>
          <p:nvPr/>
        </p:nvSpPr>
        <p:spPr>
          <a:xfrm flipH="1">
            <a:off x="7951234" y="4700492"/>
            <a:ext cx="180797" cy="46166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66D52EC-922F-6351-B000-24A7B82083F8}"/>
              </a:ext>
            </a:extLst>
          </p:cNvPr>
          <p:cNvSpPr txBox="1"/>
          <p:nvPr/>
        </p:nvSpPr>
        <p:spPr>
          <a:xfrm>
            <a:off x="8043062" y="4700492"/>
            <a:ext cx="2598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latin typeface="Lato" panose="020F0502020204030203" pitchFamily="34" charset="0"/>
              </a:rPr>
              <a:t>Péssima avaliação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3BD098F3-6B13-3B9D-1A7A-E80A52382EB3}"/>
              </a:ext>
            </a:extLst>
          </p:cNvPr>
          <p:cNvCxnSpPr>
            <a:cxnSpLocks/>
          </p:cNvCxnSpPr>
          <p:nvPr/>
        </p:nvCxnSpPr>
        <p:spPr>
          <a:xfrm>
            <a:off x="9284160" y="5165907"/>
            <a:ext cx="0" cy="367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0E189BF-D74A-18EF-E2E3-7AB625897398}"/>
              </a:ext>
            </a:extLst>
          </p:cNvPr>
          <p:cNvSpPr txBox="1"/>
          <p:nvPr/>
        </p:nvSpPr>
        <p:spPr>
          <a:xfrm>
            <a:off x="8530588" y="5624239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b="1" dirty="0">
                <a:solidFill>
                  <a:srgbClr val="C00000"/>
                </a:solidFill>
                <a:latin typeface="Lato" panose="020F0502020204030203" pitchFamily="34" charset="0"/>
              </a:rPr>
              <a:t>DEMISSÃO</a:t>
            </a:r>
            <a:endParaRPr lang="pt-BR" sz="2400" b="1" dirty="0">
              <a:solidFill>
                <a:srgbClr val="C00000"/>
              </a:solidFill>
              <a:latin typeface="Lato" panose="020F0502020204030203" pitchFamily="3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E992B58-84C0-1DA2-E34A-04A080624C17}"/>
              </a:ext>
            </a:extLst>
          </p:cNvPr>
          <p:cNvSpPr txBox="1"/>
          <p:nvPr/>
        </p:nvSpPr>
        <p:spPr>
          <a:xfrm>
            <a:off x="6806656" y="5430294"/>
            <a:ext cx="783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Sarah</a:t>
            </a:r>
          </a:p>
        </p:txBody>
      </p:sp>
      <p:pic>
        <p:nvPicPr>
          <p:cNvPr id="46" name="Imagem 45" descr="Desenho de um relógio&#10;&#10;Descrição gerada automaticamente com confiança média">
            <a:extLst>
              <a:ext uri="{FF2B5EF4-FFF2-40B4-BE49-F238E27FC236}">
                <a16:creationId xmlns:a16="http://schemas.microsoft.com/office/drawing/2014/main" id="{2437EA0D-4BA2-FD1F-088A-A160F0754D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36" y="7583296"/>
            <a:ext cx="997936" cy="997936"/>
          </a:xfrm>
          <a:prstGeom prst="rect">
            <a:avLst/>
          </a:prstGeom>
        </p:spPr>
      </p:pic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48246612-CD57-D464-B796-AA7860CF770F}"/>
              </a:ext>
            </a:extLst>
          </p:cNvPr>
          <p:cNvCxnSpPr>
            <a:cxnSpLocks/>
            <a:stCxn id="14" idx="2"/>
            <a:endCxn id="46" idx="0"/>
          </p:cNvCxnSpPr>
          <p:nvPr/>
        </p:nvCxnSpPr>
        <p:spPr>
          <a:xfrm rot="16200000" flipH="1">
            <a:off x="3673800" y="5790592"/>
            <a:ext cx="2049932" cy="1535476"/>
          </a:xfrm>
          <a:prstGeom prst="bentConnector3">
            <a:avLst>
              <a:gd name="adj1" fmla="val 8083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5BC65B4-D5F8-CCEB-3290-A09AF8C4FBAF}"/>
              </a:ext>
            </a:extLst>
          </p:cNvPr>
          <p:cNvSpPr txBox="1"/>
          <p:nvPr/>
        </p:nvSpPr>
        <p:spPr>
          <a:xfrm>
            <a:off x="3821779" y="8604018"/>
            <a:ext cx="328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Lato" panose="020F0502020204030203" pitchFamily="34" charset="0"/>
              </a:rPr>
              <a:t>Sarah foi para uma escola particular</a:t>
            </a:r>
          </a:p>
        </p:txBody>
      </p:sp>
      <p:pic>
        <p:nvPicPr>
          <p:cNvPr id="2" name="Imagem 1" descr="Logotipo, Ícone&#10;&#10;Descrição gerada automaticamente">
            <a:extLst>
              <a:ext uri="{FF2B5EF4-FFF2-40B4-BE49-F238E27FC236}">
                <a16:creationId xmlns:a16="http://schemas.microsoft.com/office/drawing/2014/main" id="{3E4B8153-E08E-1307-1B57-A199963005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72" y="7527423"/>
            <a:ext cx="554841" cy="554841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92E3178-06D4-36EC-1ADD-6E8242B9FE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799" y="5280680"/>
            <a:ext cx="997935" cy="997935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859E82C-4C04-AF89-B435-6C4970CFAB2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10037732" y="5824294"/>
            <a:ext cx="2130604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279E3E21-11BA-0D2C-FA2E-FE5C963DE6E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765684" y="5503515"/>
            <a:ext cx="6979083" cy="775100"/>
          </a:xfrm>
          <a:prstGeom prst="bentConnector4">
            <a:avLst>
              <a:gd name="adj1" fmla="val -10"/>
              <a:gd name="adj2" fmla="val 157251"/>
            </a:avLst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BA7CAD66-D8E4-7F75-3A7F-E5973B16E4C8}"/>
              </a:ext>
            </a:extLst>
          </p:cNvPr>
          <p:cNvCxnSpPr>
            <a:cxnSpLocks/>
            <a:stCxn id="2" idx="3"/>
            <a:endCxn id="6" idx="2"/>
          </p:cNvCxnSpPr>
          <p:nvPr/>
        </p:nvCxnSpPr>
        <p:spPr>
          <a:xfrm flipV="1">
            <a:off x="6293213" y="6278615"/>
            <a:ext cx="6451554" cy="1526229"/>
          </a:xfrm>
          <a:prstGeom prst="bentConnector2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 descr="Forma&#10;&#10;Descrição gerada automaticamente">
            <a:extLst>
              <a:ext uri="{FF2B5EF4-FFF2-40B4-BE49-F238E27FC236}">
                <a16:creationId xmlns:a16="http://schemas.microsoft.com/office/drawing/2014/main" id="{86D827D7-400D-B1F2-2108-FD8C95C9565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810" y="6532881"/>
            <a:ext cx="414663" cy="414663"/>
          </a:xfrm>
          <a:prstGeom prst="rect">
            <a:avLst/>
          </a:prstGeom>
        </p:spPr>
      </p:pic>
      <p:pic>
        <p:nvPicPr>
          <p:cNvPr id="32" name="Imagem 31" descr="Forma&#10;&#10;Descrição gerada automaticamente">
            <a:extLst>
              <a:ext uri="{FF2B5EF4-FFF2-40B4-BE49-F238E27FC236}">
                <a16:creationId xmlns:a16="http://schemas.microsoft.com/office/drawing/2014/main" id="{89B64561-6849-98B8-E5BE-FA287080498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990" y="7605605"/>
            <a:ext cx="414663" cy="41466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3CAF9C3-B83E-DA60-BBAD-A0F30D879D7F}"/>
              </a:ext>
            </a:extLst>
          </p:cNvPr>
          <p:cNvSpPr txBox="1"/>
          <p:nvPr/>
        </p:nvSpPr>
        <p:spPr>
          <a:xfrm>
            <a:off x="12816465" y="7098098"/>
            <a:ext cx="2591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O MODELO NÃO TINHA FEEDBACK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448D7C05-CB55-FED1-826D-9F0A1B68718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0066">
            <a:off x="14684451" y="6527406"/>
            <a:ext cx="840276" cy="84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11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D28CA4B-90E5-EB42-45C8-0F9E913E0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6" y="2223282"/>
            <a:ext cx="936105" cy="936105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1785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Melhorar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desempenho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das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escolas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Prefeito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Washington DC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2007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criou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projeto</a:t>
            </a:r>
            <a:endParaRPr lang="en-US" sz="2000" spc="77" dirty="0">
              <a:solidFill>
                <a:srgbClr val="072D4D"/>
              </a:solidFill>
              <a:latin typeface="Lato"/>
            </a:endParaRPr>
          </a:p>
          <a:p>
            <a:r>
              <a:rPr lang="en-US" sz="2000" spc="77" dirty="0">
                <a:solidFill>
                  <a:srgbClr val="072D4D"/>
                </a:solidFill>
                <a:latin typeface="Lato"/>
              </a:rPr>
              <a:t>	- 2009: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implementado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IMPACT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(ferramenta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avaliação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professores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)</a:t>
            </a:r>
          </a:p>
          <a:p>
            <a:endParaRPr lang="en-US" sz="3200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9E2745E-5D44-A697-3FD2-99398F3F47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99" y="4432359"/>
            <a:ext cx="997935" cy="997935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C9A52FD7-9E74-B5D7-3173-BC566D676709}"/>
              </a:ext>
            </a:extLst>
          </p:cNvPr>
          <p:cNvSpPr txBox="1"/>
          <p:nvPr/>
        </p:nvSpPr>
        <p:spPr>
          <a:xfrm>
            <a:off x="1568843" y="4333035"/>
            <a:ext cx="47243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latin typeface="Lato" panose="020F0502020204030203" pitchFamily="34" charset="0"/>
              </a:rPr>
              <a:t>Alunos gostavam dela</a:t>
            </a:r>
          </a:p>
          <a:p>
            <a:pPr algn="r"/>
            <a:r>
              <a:rPr lang="pt-BR" sz="2400" dirty="0">
                <a:latin typeface="Lato" panose="020F0502020204030203" pitchFamily="34" charset="0"/>
              </a:rPr>
              <a:t>Tinha uma boa avaliação dos pais</a:t>
            </a:r>
          </a:p>
          <a:p>
            <a:pPr algn="r"/>
            <a:r>
              <a:rPr lang="pt-BR" sz="2400" dirty="0">
                <a:latin typeface="Lato" panose="020F0502020204030203" pitchFamily="34" charset="0"/>
              </a:rPr>
              <a:t>Feedbacks positivos dos diretores</a:t>
            </a:r>
          </a:p>
        </p:txBody>
      </p:sp>
      <p:sp>
        <p:nvSpPr>
          <p:cNvPr id="15" name="Chave Direita 14">
            <a:extLst>
              <a:ext uri="{FF2B5EF4-FFF2-40B4-BE49-F238E27FC236}">
                <a16:creationId xmlns:a16="http://schemas.microsoft.com/office/drawing/2014/main" id="{C8DD5F27-ED5A-5B03-725D-8AB84754449B}"/>
              </a:ext>
            </a:extLst>
          </p:cNvPr>
          <p:cNvSpPr/>
          <p:nvPr/>
        </p:nvSpPr>
        <p:spPr>
          <a:xfrm>
            <a:off x="6293213" y="4362781"/>
            <a:ext cx="168639" cy="114073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1B7E225-B6DD-0DB2-02E0-2DE197218A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431" y="4055512"/>
            <a:ext cx="554841" cy="554841"/>
          </a:xfrm>
          <a:prstGeom prst="rect">
            <a:avLst/>
          </a:prstGeom>
        </p:spPr>
      </p:pic>
      <p:sp>
        <p:nvSpPr>
          <p:cNvPr id="20" name="Chave Direita 19">
            <a:extLst>
              <a:ext uri="{FF2B5EF4-FFF2-40B4-BE49-F238E27FC236}">
                <a16:creationId xmlns:a16="http://schemas.microsoft.com/office/drawing/2014/main" id="{26856732-0D36-D6E8-EB52-D71EDD8E137B}"/>
              </a:ext>
            </a:extLst>
          </p:cNvPr>
          <p:cNvSpPr/>
          <p:nvPr/>
        </p:nvSpPr>
        <p:spPr>
          <a:xfrm flipH="1">
            <a:off x="7951234" y="4700492"/>
            <a:ext cx="180797" cy="46166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66D52EC-922F-6351-B000-24A7B82083F8}"/>
              </a:ext>
            </a:extLst>
          </p:cNvPr>
          <p:cNvSpPr txBox="1"/>
          <p:nvPr/>
        </p:nvSpPr>
        <p:spPr>
          <a:xfrm>
            <a:off x="8043062" y="4700492"/>
            <a:ext cx="2598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400" dirty="0">
                <a:latin typeface="Lato" panose="020F0502020204030203" pitchFamily="34" charset="0"/>
              </a:rPr>
              <a:t>Péssima avaliação</a:t>
            </a:r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3BD098F3-6B13-3B9D-1A7A-E80A52382EB3}"/>
              </a:ext>
            </a:extLst>
          </p:cNvPr>
          <p:cNvCxnSpPr>
            <a:cxnSpLocks/>
          </p:cNvCxnSpPr>
          <p:nvPr/>
        </p:nvCxnSpPr>
        <p:spPr>
          <a:xfrm>
            <a:off x="9284160" y="5165907"/>
            <a:ext cx="0" cy="3674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0E189BF-D74A-18EF-E2E3-7AB625897398}"/>
              </a:ext>
            </a:extLst>
          </p:cNvPr>
          <p:cNvSpPr txBox="1"/>
          <p:nvPr/>
        </p:nvSpPr>
        <p:spPr>
          <a:xfrm>
            <a:off x="8530588" y="5624239"/>
            <a:ext cx="1507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2000" b="1" dirty="0">
                <a:solidFill>
                  <a:srgbClr val="C00000"/>
                </a:solidFill>
                <a:latin typeface="Lato" panose="020F0502020204030203" pitchFamily="34" charset="0"/>
              </a:rPr>
              <a:t>DEMISSÃO</a:t>
            </a:r>
            <a:endParaRPr lang="pt-BR" sz="2400" b="1" dirty="0">
              <a:solidFill>
                <a:srgbClr val="C00000"/>
              </a:solidFill>
              <a:latin typeface="Lato" panose="020F0502020204030203" pitchFamily="3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E992B58-84C0-1DA2-E34A-04A080624C17}"/>
              </a:ext>
            </a:extLst>
          </p:cNvPr>
          <p:cNvSpPr txBox="1"/>
          <p:nvPr/>
        </p:nvSpPr>
        <p:spPr>
          <a:xfrm>
            <a:off x="6806656" y="5430294"/>
            <a:ext cx="783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Sarah</a:t>
            </a:r>
          </a:p>
        </p:txBody>
      </p:sp>
      <p:pic>
        <p:nvPicPr>
          <p:cNvPr id="46" name="Imagem 45" descr="Desenho de um relógio&#10;&#10;Descrição gerada automaticamente com confiança média">
            <a:extLst>
              <a:ext uri="{FF2B5EF4-FFF2-40B4-BE49-F238E27FC236}">
                <a16:creationId xmlns:a16="http://schemas.microsoft.com/office/drawing/2014/main" id="{2437EA0D-4BA2-FD1F-088A-A160F0754D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536" y="7583296"/>
            <a:ext cx="997936" cy="997936"/>
          </a:xfrm>
          <a:prstGeom prst="rect">
            <a:avLst/>
          </a:prstGeom>
        </p:spPr>
      </p:pic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48246612-CD57-D464-B796-AA7860CF770F}"/>
              </a:ext>
            </a:extLst>
          </p:cNvPr>
          <p:cNvCxnSpPr>
            <a:cxnSpLocks/>
            <a:stCxn id="14" idx="2"/>
            <a:endCxn id="46" idx="0"/>
          </p:cNvCxnSpPr>
          <p:nvPr/>
        </p:nvCxnSpPr>
        <p:spPr>
          <a:xfrm rot="16200000" flipH="1">
            <a:off x="3673800" y="5790592"/>
            <a:ext cx="2049932" cy="1535476"/>
          </a:xfrm>
          <a:prstGeom prst="bentConnector3">
            <a:avLst>
              <a:gd name="adj1" fmla="val 80831"/>
            </a:avLst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05BC65B4-D5F8-CCEB-3290-A09AF8C4FBAF}"/>
              </a:ext>
            </a:extLst>
          </p:cNvPr>
          <p:cNvSpPr txBox="1"/>
          <p:nvPr/>
        </p:nvSpPr>
        <p:spPr>
          <a:xfrm>
            <a:off x="3821779" y="8604018"/>
            <a:ext cx="3289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atin typeface="Lato" panose="020F0502020204030203" pitchFamily="34" charset="0"/>
              </a:rPr>
              <a:t>Sarah foi para uma escola particular</a:t>
            </a:r>
          </a:p>
        </p:txBody>
      </p:sp>
      <p:pic>
        <p:nvPicPr>
          <p:cNvPr id="2" name="Imagem 1" descr="Logotipo, Ícone&#10;&#10;Descrição gerada automaticamente">
            <a:extLst>
              <a:ext uri="{FF2B5EF4-FFF2-40B4-BE49-F238E27FC236}">
                <a16:creationId xmlns:a16="http://schemas.microsoft.com/office/drawing/2014/main" id="{3E4B8153-E08E-1307-1B57-A199963005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372" y="7527423"/>
            <a:ext cx="554841" cy="554841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192E3178-06D4-36EC-1ADD-6E8242B9FE1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799" y="5280680"/>
            <a:ext cx="997935" cy="997935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859E82C-4C04-AF89-B435-6C4970CFAB2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10037732" y="5824294"/>
            <a:ext cx="2130604" cy="0"/>
          </a:xfrm>
          <a:prstGeom prst="straightConnector1">
            <a:avLst/>
          </a:prstGeom>
          <a:ln w="38100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279E3E21-11BA-0D2C-FA2E-FE5C963DE6E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5765684" y="5503515"/>
            <a:ext cx="6979083" cy="775100"/>
          </a:xfrm>
          <a:prstGeom prst="bentConnector4">
            <a:avLst>
              <a:gd name="adj1" fmla="val -10"/>
              <a:gd name="adj2" fmla="val 157251"/>
            </a:avLst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BA7CAD66-D8E4-7F75-3A7F-E5973B16E4C8}"/>
              </a:ext>
            </a:extLst>
          </p:cNvPr>
          <p:cNvCxnSpPr>
            <a:cxnSpLocks/>
            <a:stCxn id="2" idx="3"/>
            <a:endCxn id="6" idx="2"/>
          </p:cNvCxnSpPr>
          <p:nvPr/>
        </p:nvCxnSpPr>
        <p:spPr>
          <a:xfrm flipV="1">
            <a:off x="6293213" y="6278615"/>
            <a:ext cx="6451554" cy="1526229"/>
          </a:xfrm>
          <a:prstGeom prst="bentConnector2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agem 30" descr="Forma&#10;&#10;Descrição gerada automaticamente">
            <a:extLst>
              <a:ext uri="{FF2B5EF4-FFF2-40B4-BE49-F238E27FC236}">
                <a16:creationId xmlns:a16="http://schemas.microsoft.com/office/drawing/2014/main" id="{86D827D7-400D-B1F2-2108-FD8C95C9565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810" y="6532881"/>
            <a:ext cx="414663" cy="414663"/>
          </a:xfrm>
          <a:prstGeom prst="rect">
            <a:avLst/>
          </a:prstGeom>
        </p:spPr>
      </p:pic>
      <p:pic>
        <p:nvPicPr>
          <p:cNvPr id="32" name="Imagem 31" descr="Forma&#10;&#10;Descrição gerada automaticamente">
            <a:extLst>
              <a:ext uri="{FF2B5EF4-FFF2-40B4-BE49-F238E27FC236}">
                <a16:creationId xmlns:a16="http://schemas.microsoft.com/office/drawing/2014/main" id="{89B64561-6849-98B8-E5BE-FA287080498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990" y="7605605"/>
            <a:ext cx="414663" cy="41466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3CAF9C3-B83E-DA60-BBAD-A0F30D879D7F}"/>
              </a:ext>
            </a:extLst>
          </p:cNvPr>
          <p:cNvSpPr txBox="1"/>
          <p:nvPr/>
        </p:nvSpPr>
        <p:spPr>
          <a:xfrm>
            <a:off x="12816465" y="7098098"/>
            <a:ext cx="25919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B050"/>
                </a:solidFill>
              </a:rPr>
              <a:t>O MODELO NÃO TINHA FEEDBACK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448D7C05-CB55-FED1-826D-9F0A1B68718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0066">
            <a:off x="14684451" y="6527406"/>
            <a:ext cx="840276" cy="84027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41AF9A-861F-ED56-1D09-8154B7988199}"/>
              </a:ext>
            </a:extLst>
          </p:cNvPr>
          <p:cNvSpPr txBox="1"/>
          <p:nvPr/>
        </p:nvSpPr>
        <p:spPr>
          <a:xfrm>
            <a:off x="11176773" y="8298992"/>
            <a:ext cx="6026329" cy="13849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“Sistemas estatísticos demandam retorno, ou feedback – algo que os digam quando saíram dos trilhos”</a:t>
            </a:r>
          </a:p>
        </p:txBody>
      </p:sp>
    </p:spTree>
    <p:extLst>
      <p:ext uri="{BB962C8B-B14F-4D97-AF65-F5344CB8AC3E}">
        <p14:creationId xmlns:p14="http://schemas.microsoft.com/office/powerpoint/2010/main" val="310544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E47A149-2E19-55DF-00B7-DC46A7EFD84E}"/>
              </a:ext>
            </a:extLst>
          </p:cNvPr>
          <p:cNvSpPr txBox="1"/>
          <p:nvPr/>
        </p:nvSpPr>
        <p:spPr>
          <a:xfrm>
            <a:off x="685800" y="2462315"/>
            <a:ext cx="17220834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Estamos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cada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vez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ganhando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mais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conhecimento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e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mais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“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poder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” 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para utilizer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os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dados de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acordo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com o que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desejamos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.</a:t>
            </a:r>
            <a:endParaRPr lang="en-US" sz="3200" b="1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E50C3842-CCBC-7387-1FA3-772212529E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592" y="3794522"/>
            <a:ext cx="1954650" cy="1954650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154DD008-1436-09A7-00FF-A237E6B96AA7}"/>
              </a:ext>
            </a:extLst>
          </p:cNvPr>
          <p:cNvSpPr txBox="1"/>
          <p:nvPr/>
        </p:nvSpPr>
        <p:spPr>
          <a:xfrm>
            <a:off x="4103440" y="4279404"/>
            <a:ext cx="10909212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“Com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grandes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poderes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vêm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grandes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responsabilidades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0061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6AE7A85E-B824-EBF7-F7F8-5852DEA489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8" y="2223281"/>
            <a:ext cx="936105" cy="936105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Testes de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personalidade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Não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tem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feedback,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são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obscuros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para o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usuário</a:t>
            </a:r>
            <a:endParaRPr lang="en-US" sz="2000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41AF9A-861F-ED56-1D09-8154B7988199}"/>
              </a:ext>
            </a:extLst>
          </p:cNvPr>
          <p:cNvSpPr txBox="1"/>
          <p:nvPr/>
        </p:nvSpPr>
        <p:spPr>
          <a:xfrm>
            <a:off x="4579374" y="3663922"/>
            <a:ext cx="9129251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“O computador aprendeu com os humanos a discriminar, e realizou esse trabalho com uma eficiência de tirar o fogo”</a:t>
            </a:r>
          </a:p>
        </p:txBody>
      </p:sp>
    </p:spTree>
    <p:extLst>
      <p:ext uri="{BB962C8B-B14F-4D97-AF65-F5344CB8AC3E}">
        <p14:creationId xmlns:p14="http://schemas.microsoft.com/office/powerpoint/2010/main" val="9781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6AE7A85E-B824-EBF7-F7F8-5852DEA489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8" y="2223281"/>
            <a:ext cx="936105" cy="936105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Testes de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personalidade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Não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tem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feedback,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são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obscuros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para o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usuário</a:t>
            </a:r>
            <a:endParaRPr lang="en-US" sz="2000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41AF9A-861F-ED56-1D09-8154B7988199}"/>
              </a:ext>
            </a:extLst>
          </p:cNvPr>
          <p:cNvSpPr txBox="1"/>
          <p:nvPr/>
        </p:nvSpPr>
        <p:spPr>
          <a:xfrm>
            <a:off x="4579374" y="3663922"/>
            <a:ext cx="9129251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“O computador aprendeu com os humanos a discriminar, e realizou esse trabalho com uma eficiência de tirar o fogo”</a:t>
            </a:r>
          </a:p>
        </p:txBody>
      </p:sp>
      <p:pic>
        <p:nvPicPr>
          <p:cNvPr id="2050" name="Picture 2" descr="Xerox - Gomaq">
            <a:extLst>
              <a:ext uri="{FF2B5EF4-FFF2-40B4-BE49-F238E27FC236}">
                <a16:creationId xmlns:a16="http://schemas.microsoft.com/office/drawing/2014/main" id="{D4FFA33A-789B-B59E-5CB7-75BB36A81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t="24712" r="4745" b="29928"/>
          <a:stretch/>
        </p:blipFill>
        <p:spPr bwMode="auto">
          <a:xfrm>
            <a:off x="1943200" y="5431532"/>
            <a:ext cx="3168352" cy="9832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EA05909D-F9AC-F282-C9D4-BDC9BF8864B3}"/>
              </a:ext>
            </a:extLst>
          </p:cNvPr>
          <p:cNvSpPr txBox="1"/>
          <p:nvPr/>
        </p:nvSpPr>
        <p:spPr>
          <a:xfrm>
            <a:off x="5255568" y="5507674"/>
            <a:ext cx="9869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Lato" panose="020F0502020204030203" pitchFamily="34" charset="0"/>
              </a:rPr>
              <a:t>A Xerox </a:t>
            </a:r>
            <a:r>
              <a:rPr lang="pt-BR" sz="2400" b="1" dirty="0">
                <a:solidFill>
                  <a:srgbClr val="00B050"/>
                </a:solidFill>
                <a:latin typeface="Lato" panose="020F0502020204030203" pitchFamily="34" charset="0"/>
              </a:rPr>
              <a:t>removeu a distância ao trabalho como critério </a:t>
            </a:r>
            <a:r>
              <a:rPr lang="pt-BR" sz="2400" b="1" dirty="0">
                <a:latin typeface="Lato" panose="020F0502020204030203" pitchFamily="34" charset="0"/>
              </a:rPr>
              <a:t>da modelagem pois percebeu que isso era discriminatório com bairros pobres </a:t>
            </a:r>
          </a:p>
        </p:txBody>
      </p:sp>
    </p:spTree>
    <p:extLst>
      <p:ext uri="{BB962C8B-B14F-4D97-AF65-F5344CB8AC3E}">
        <p14:creationId xmlns:p14="http://schemas.microsoft.com/office/powerpoint/2010/main" val="82107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6AE7A85E-B824-EBF7-F7F8-5852DEA489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8" y="2223281"/>
            <a:ext cx="936105" cy="936105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Testes de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personalidade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Não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tem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feedback,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são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obscuros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para o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usuário</a:t>
            </a:r>
            <a:endParaRPr lang="en-US" sz="2000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41AF9A-861F-ED56-1D09-8154B7988199}"/>
              </a:ext>
            </a:extLst>
          </p:cNvPr>
          <p:cNvSpPr txBox="1"/>
          <p:nvPr/>
        </p:nvSpPr>
        <p:spPr>
          <a:xfrm>
            <a:off x="4579374" y="3663922"/>
            <a:ext cx="9129251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“O computador aprendeu com os humanos a discriminar, e realizou esse trabalho com uma eficiência de tirar o fogo”</a:t>
            </a:r>
          </a:p>
        </p:txBody>
      </p:sp>
      <p:pic>
        <p:nvPicPr>
          <p:cNvPr id="2050" name="Picture 2" descr="Xerox - Gomaq">
            <a:extLst>
              <a:ext uri="{FF2B5EF4-FFF2-40B4-BE49-F238E27FC236}">
                <a16:creationId xmlns:a16="http://schemas.microsoft.com/office/drawing/2014/main" id="{D4FFA33A-789B-B59E-5CB7-75BB36A81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t="24712" r="4745" b="29928"/>
          <a:stretch/>
        </p:blipFill>
        <p:spPr bwMode="auto">
          <a:xfrm>
            <a:off x="1943200" y="5431532"/>
            <a:ext cx="3168352" cy="9832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EA05909D-F9AC-F282-C9D4-BDC9BF8864B3}"/>
              </a:ext>
            </a:extLst>
          </p:cNvPr>
          <p:cNvSpPr txBox="1"/>
          <p:nvPr/>
        </p:nvSpPr>
        <p:spPr>
          <a:xfrm>
            <a:off x="5255568" y="5507674"/>
            <a:ext cx="9869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Lato" panose="020F0502020204030203" pitchFamily="34" charset="0"/>
              </a:rPr>
              <a:t>A Xerox </a:t>
            </a:r>
            <a:r>
              <a:rPr lang="pt-BR" sz="2400" b="1" dirty="0">
                <a:solidFill>
                  <a:srgbClr val="00B050"/>
                </a:solidFill>
                <a:latin typeface="Lato" panose="020F0502020204030203" pitchFamily="34" charset="0"/>
              </a:rPr>
              <a:t>removeu a distância ao trabalho como critério </a:t>
            </a:r>
            <a:r>
              <a:rPr lang="pt-BR" sz="2400" b="1" dirty="0">
                <a:latin typeface="Lato" panose="020F0502020204030203" pitchFamily="34" charset="0"/>
              </a:rPr>
              <a:t>da modelagem pois percebeu que isso era discriminatório com bairros pobres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A853A75-84D3-5312-4BEC-38FA0A6B07D8}"/>
              </a:ext>
            </a:extLst>
          </p:cNvPr>
          <p:cNvSpPr txBox="1"/>
          <p:nvPr/>
        </p:nvSpPr>
        <p:spPr>
          <a:xfrm>
            <a:off x="6890374" y="6497816"/>
            <a:ext cx="928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Reduziu a eficiência mas aumentou a justiça com os candidatos, além de deixar de excluir bons candidatos apenas por morarem longe</a:t>
            </a:r>
          </a:p>
        </p:txBody>
      </p: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032D1095-E0D6-96D2-32C6-930ED4F912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1888" y="6340968"/>
            <a:ext cx="516892" cy="72008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483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pic>
        <p:nvPicPr>
          <p:cNvPr id="22" name="Imagem 21" descr="Ícone&#10;&#10;Descrição gerada automaticamente">
            <a:extLst>
              <a:ext uri="{FF2B5EF4-FFF2-40B4-BE49-F238E27FC236}">
                <a16:creationId xmlns:a16="http://schemas.microsoft.com/office/drawing/2014/main" id="{6AE7A85E-B824-EBF7-F7F8-5852DEA489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08" y="2223281"/>
            <a:ext cx="936105" cy="936105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Testes de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personalidade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Não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tem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feedback,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são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obscuros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para o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usuário</a:t>
            </a:r>
            <a:endParaRPr lang="en-US" sz="2000" spc="77" dirty="0">
              <a:solidFill>
                <a:srgbClr val="072D4D"/>
              </a:solidFill>
              <a:latin typeface="Lato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841AF9A-861F-ED56-1D09-8154B7988199}"/>
              </a:ext>
            </a:extLst>
          </p:cNvPr>
          <p:cNvSpPr txBox="1"/>
          <p:nvPr/>
        </p:nvSpPr>
        <p:spPr>
          <a:xfrm>
            <a:off x="4579374" y="3663922"/>
            <a:ext cx="9129251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“O computador aprendeu com os humanos a discriminar, e realizou esse trabalho com uma eficiência de tirar o fogo”</a:t>
            </a:r>
          </a:p>
        </p:txBody>
      </p:sp>
      <p:pic>
        <p:nvPicPr>
          <p:cNvPr id="2050" name="Picture 2" descr="Xerox - Gomaq">
            <a:extLst>
              <a:ext uri="{FF2B5EF4-FFF2-40B4-BE49-F238E27FC236}">
                <a16:creationId xmlns:a16="http://schemas.microsoft.com/office/drawing/2014/main" id="{D4FFA33A-789B-B59E-5CB7-75BB36A81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0" t="24712" r="4745" b="29928"/>
          <a:stretch/>
        </p:blipFill>
        <p:spPr bwMode="auto">
          <a:xfrm>
            <a:off x="1943200" y="5431532"/>
            <a:ext cx="3168352" cy="98328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EA05909D-F9AC-F282-C9D4-BDC9BF8864B3}"/>
              </a:ext>
            </a:extLst>
          </p:cNvPr>
          <p:cNvSpPr txBox="1"/>
          <p:nvPr/>
        </p:nvSpPr>
        <p:spPr>
          <a:xfrm>
            <a:off x="5255568" y="5507674"/>
            <a:ext cx="9869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Lato" panose="020F0502020204030203" pitchFamily="34" charset="0"/>
              </a:rPr>
              <a:t>A Xerox </a:t>
            </a:r>
            <a:r>
              <a:rPr lang="pt-BR" sz="2400" b="1" dirty="0">
                <a:solidFill>
                  <a:srgbClr val="00B050"/>
                </a:solidFill>
                <a:latin typeface="Lato" panose="020F0502020204030203" pitchFamily="34" charset="0"/>
              </a:rPr>
              <a:t>removeu a distância ao trabalho como critério </a:t>
            </a:r>
            <a:r>
              <a:rPr lang="pt-BR" sz="2400" b="1" dirty="0">
                <a:latin typeface="Lato" panose="020F0502020204030203" pitchFamily="34" charset="0"/>
              </a:rPr>
              <a:t>da modelagem pois percebeu que isso era discriminatório com bairros pobres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A853A75-84D3-5312-4BEC-38FA0A6B07D8}"/>
              </a:ext>
            </a:extLst>
          </p:cNvPr>
          <p:cNvSpPr txBox="1"/>
          <p:nvPr/>
        </p:nvSpPr>
        <p:spPr>
          <a:xfrm>
            <a:off x="6890374" y="6497816"/>
            <a:ext cx="9289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Reduziu a eficiência mas aumentou a justiça com os candidatos, além de deixar de excluir bons candidatos apenas por morarem longe</a:t>
            </a:r>
          </a:p>
        </p:txBody>
      </p:sp>
      <p:cxnSp>
        <p:nvCxnSpPr>
          <p:cNvPr id="28" name="Conector: Curvo 27">
            <a:extLst>
              <a:ext uri="{FF2B5EF4-FFF2-40B4-BE49-F238E27FC236}">
                <a16:creationId xmlns:a16="http://schemas.microsoft.com/office/drawing/2014/main" id="{032D1095-E0D6-96D2-32C6-930ED4F912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1888" y="6340968"/>
            <a:ext cx="516892" cy="720080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7B430EAB-DB52-EE21-409C-40D830E44D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352" y="8526402"/>
            <a:ext cx="1054550" cy="10545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B71E1E4-899E-03ED-9AA5-A0FD476683B8}"/>
              </a:ext>
            </a:extLst>
          </p:cNvPr>
          <p:cNvSpPr txBox="1"/>
          <p:nvPr/>
        </p:nvSpPr>
        <p:spPr>
          <a:xfrm>
            <a:off x="4593202" y="8638179"/>
            <a:ext cx="8823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Lato" panose="020F0502020204030203" pitchFamily="34" charset="0"/>
              </a:rPr>
              <a:t>Porém sabemos que muitas empresas ainda usam nome, endereço, localização geográfica, score de crédito, </a:t>
            </a:r>
            <a:r>
              <a:rPr lang="pt-BR" sz="2400" b="1" dirty="0" err="1">
                <a:latin typeface="Lato" panose="020F0502020204030203" pitchFamily="34" charset="0"/>
              </a:rPr>
              <a:t>etc</a:t>
            </a:r>
            <a:endParaRPr lang="pt-BR" sz="2400" b="1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13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pic>
        <p:nvPicPr>
          <p:cNvPr id="9" name="Imagem 8" descr="Placa com fundo preto&#10;&#10;Descrição gerada automaticamente">
            <a:extLst>
              <a:ext uri="{FF2B5EF4-FFF2-40B4-BE49-F238E27FC236}">
                <a16:creationId xmlns:a16="http://schemas.microsoft.com/office/drawing/2014/main" id="{4E12DA8D-EFD4-8905-3142-139CBFFB06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9" y="2223280"/>
            <a:ext cx="936106" cy="936106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Eleições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57578BC-09B4-BFCB-7B99-E2D829643564}"/>
              </a:ext>
            </a:extLst>
          </p:cNvPr>
          <p:cNvSpPr txBox="1"/>
          <p:nvPr/>
        </p:nvSpPr>
        <p:spPr>
          <a:xfrm>
            <a:off x="2159224" y="3415308"/>
            <a:ext cx="1440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1968: Nixon usou grupos de foco para diferentes regiões e demografias</a:t>
            </a:r>
          </a:p>
          <a:p>
            <a:r>
              <a:rPr lang="pt-BR" sz="2400" b="1" dirty="0">
                <a:latin typeface="Lato" panose="020F0502020204030203" pitchFamily="34" charset="0"/>
              </a:rPr>
              <a:t>- Separou o público e enviou via mala direta o que mais poderia influenciar aquele eleitor a votar nele</a:t>
            </a:r>
          </a:p>
        </p:txBody>
      </p:sp>
      <p:pic>
        <p:nvPicPr>
          <p:cNvPr id="15" name="Imagem 1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83DF74D8-2119-5AF2-CEEE-D4AB1000C5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37" y="3569530"/>
            <a:ext cx="852475" cy="8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55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pic>
        <p:nvPicPr>
          <p:cNvPr id="9" name="Imagem 8" descr="Placa com fundo preto&#10;&#10;Descrição gerada automaticamente">
            <a:extLst>
              <a:ext uri="{FF2B5EF4-FFF2-40B4-BE49-F238E27FC236}">
                <a16:creationId xmlns:a16="http://schemas.microsoft.com/office/drawing/2014/main" id="{4E12DA8D-EFD4-8905-3142-139CBFFB06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9" y="2223280"/>
            <a:ext cx="936106" cy="936106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Eleições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57578BC-09B4-BFCB-7B99-E2D829643564}"/>
              </a:ext>
            </a:extLst>
          </p:cNvPr>
          <p:cNvSpPr txBox="1"/>
          <p:nvPr/>
        </p:nvSpPr>
        <p:spPr>
          <a:xfrm>
            <a:off x="2159224" y="3415308"/>
            <a:ext cx="1440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1968: Nixon usou grupos de foco para diferentes regiões e demografias</a:t>
            </a:r>
          </a:p>
          <a:p>
            <a:r>
              <a:rPr lang="pt-BR" sz="2400" b="1" dirty="0">
                <a:latin typeface="Lato" panose="020F0502020204030203" pitchFamily="34" charset="0"/>
              </a:rPr>
              <a:t>- Separou o público e enviou via mala direta o que mais poderia influenciar aquele eleitor a votar nele</a:t>
            </a:r>
          </a:p>
          <a:p>
            <a:pPr marL="342900" indent="-342900">
              <a:buFontTx/>
              <a:buChar char="-"/>
            </a:pPr>
            <a:endParaRPr lang="pt-BR" sz="2400" b="1" dirty="0">
              <a:latin typeface="Lato" panose="020F0502020204030203" pitchFamily="34" charset="0"/>
            </a:endParaRPr>
          </a:p>
          <a:p>
            <a:pPr marL="342900" indent="-342900">
              <a:buFontTx/>
              <a:buChar char="-"/>
            </a:pPr>
            <a:endParaRPr lang="pt-BR" sz="2400" b="1" dirty="0">
              <a:latin typeface="Lato" panose="020F0502020204030203" pitchFamily="34" charset="0"/>
            </a:endParaRPr>
          </a:p>
          <a:p>
            <a:pPr marL="342900" indent="-342900">
              <a:buFontTx/>
              <a:buChar char="-"/>
            </a:pPr>
            <a:endParaRPr lang="pt-BR" sz="2400" b="1" dirty="0">
              <a:latin typeface="Lato" panose="020F0502020204030203" pitchFamily="34" charset="0"/>
            </a:endParaRPr>
          </a:p>
          <a:p>
            <a:r>
              <a:rPr lang="pt-BR" sz="2400" dirty="0">
                <a:latin typeface="Lato" panose="020F0502020204030203" pitchFamily="34" charset="0"/>
              </a:rPr>
              <a:t>~2010: Facebook criou uma campanha para </a:t>
            </a:r>
            <a:r>
              <a:rPr lang="pt-BR" sz="2400" b="1" dirty="0">
                <a:latin typeface="Lato" panose="020F0502020204030203" pitchFamily="34" charset="0"/>
              </a:rPr>
              <a:t>encorajar as pessoas a votarem</a:t>
            </a:r>
            <a:endParaRPr lang="pt-BR" sz="2400" dirty="0">
              <a:latin typeface="Lato" panose="020F0502020204030203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400" b="1" dirty="0">
                <a:latin typeface="Lato" panose="020F0502020204030203" pitchFamily="34" charset="0"/>
              </a:rPr>
              <a:t>FERRAMENTA: “megafone do eleitor”</a:t>
            </a:r>
          </a:p>
          <a:p>
            <a:pPr marL="800100" lvl="1" indent="-342900">
              <a:buFontTx/>
              <a:buChar char="-"/>
            </a:pPr>
            <a:r>
              <a:rPr lang="pt-BR" sz="2400" dirty="0">
                <a:latin typeface="Lato" panose="020F0502020204030203" pitchFamily="34" charset="0"/>
              </a:rPr>
              <a:t>Começaram a testar apresentar para um grupo de pessoas 6 amigos que haviam clicado em “Eu votei” de forma aleatória para ver se isso o influenciaria a também clicar em “Eu votei”</a:t>
            </a:r>
          </a:p>
        </p:txBody>
      </p:sp>
      <p:pic>
        <p:nvPicPr>
          <p:cNvPr id="15" name="Imagem 1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83DF74D8-2119-5AF2-CEEE-D4AB1000C5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37" y="3569530"/>
            <a:ext cx="852475" cy="852475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6D07F133-40D9-34E4-BD51-EE323EA80D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37" y="5371145"/>
            <a:ext cx="852475" cy="8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9190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pic>
        <p:nvPicPr>
          <p:cNvPr id="9" name="Imagem 8" descr="Placa com fundo preto&#10;&#10;Descrição gerada automaticamente">
            <a:extLst>
              <a:ext uri="{FF2B5EF4-FFF2-40B4-BE49-F238E27FC236}">
                <a16:creationId xmlns:a16="http://schemas.microsoft.com/office/drawing/2014/main" id="{4E12DA8D-EFD4-8905-3142-139CBFFB06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9" y="2223280"/>
            <a:ext cx="936106" cy="936106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Eleições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57578BC-09B4-BFCB-7B99-E2D829643564}"/>
              </a:ext>
            </a:extLst>
          </p:cNvPr>
          <p:cNvSpPr txBox="1"/>
          <p:nvPr/>
        </p:nvSpPr>
        <p:spPr>
          <a:xfrm>
            <a:off x="2159224" y="3415308"/>
            <a:ext cx="1440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1968: Nixon usou grupos de foco para diferentes regiões e demografias</a:t>
            </a:r>
          </a:p>
          <a:p>
            <a:r>
              <a:rPr lang="pt-BR" sz="2400" b="1" dirty="0">
                <a:latin typeface="Lato" panose="020F0502020204030203" pitchFamily="34" charset="0"/>
              </a:rPr>
              <a:t>- Separou o público e enviou via mala direta o que mais poderia influenciar aquele eleitor a votar nele</a:t>
            </a:r>
          </a:p>
          <a:p>
            <a:pPr marL="342900" indent="-342900">
              <a:buFontTx/>
              <a:buChar char="-"/>
            </a:pPr>
            <a:endParaRPr lang="pt-BR" sz="2400" b="1" dirty="0">
              <a:latin typeface="Lato" panose="020F0502020204030203" pitchFamily="34" charset="0"/>
            </a:endParaRPr>
          </a:p>
          <a:p>
            <a:pPr marL="342900" indent="-342900">
              <a:buFontTx/>
              <a:buChar char="-"/>
            </a:pPr>
            <a:endParaRPr lang="pt-BR" sz="2400" b="1" dirty="0">
              <a:latin typeface="Lato" panose="020F0502020204030203" pitchFamily="34" charset="0"/>
            </a:endParaRPr>
          </a:p>
          <a:p>
            <a:pPr marL="342900" indent="-342900">
              <a:buFontTx/>
              <a:buChar char="-"/>
            </a:pPr>
            <a:endParaRPr lang="pt-BR" sz="2400" b="1" dirty="0">
              <a:latin typeface="Lato" panose="020F0502020204030203" pitchFamily="34" charset="0"/>
            </a:endParaRPr>
          </a:p>
          <a:p>
            <a:r>
              <a:rPr lang="pt-BR" sz="2400" dirty="0">
                <a:latin typeface="Lato" panose="020F0502020204030203" pitchFamily="34" charset="0"/>
              </a:rPr>
              <a:t>~2010: Facebook criou uma campanha para </a:t>
            </a:r>
            <a:r>
              <a:rPr lang="pt-BR" sz="2400" b="1" dirty="0">
                <a:latin typeface="Lato" panose="020F0502020204030203" pitchFamily="34" charset="0"/>
              </a:rPr>
              <a:t>encorajar as pessoas a votarem</a:t>
            </a:r>
            <a:endParaRPr lang="pt-BR" sz="2400" dirty="0">
              <a:latin typeface="Lato" panose="020F0502020204030203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400" b="1" dirty="0">
                <a:latin typeface="Lato" panose="020F0502020204030203" pitchFamily="34" charset="0"/>
              </a:rPr>
              <a:t>FERRAMENTA: “megafone do eleitor”</a:t>
            </a:r>
          </a:p>
          <a:p>
            <a:pPr marL="800100" lvl="1" indent="-342900">
              <a:buFontTx/>
              <a:buChar char="-"/>
            </a:pPr>
            <a:r>
              <a:rPr lang="pt-BR" sz="2400" dirty="0">
                <a:latin typeface="Lato" panose="020F0502020204030203" pitchFamily="34" charset="0"/>
              </a:rPr>
              <a:t>Começaram a testar apresentar para um grupo de pessoas 6 amigos que haviam clicado em “Eu votei” de forma aleatória para ver se isso o influenciaria a também clicar em “Eu votei”</a:t>
            </a:r>
          </a:p>
          <a:p>
            <a:pPr marL="342900" indent="-342900">
              <a:buFontTx/>
              <a:buChar char="-"/>
            </a:pPr>
            <a:endParaRPr lang="pt-BR" sz="2400" dirty="0">
              <a:latin typeface="Lato" panose="020F0502020204030203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400" dirty="0">
                <a:latin typeface="Lato" panose="020F0502020204030203" pitchFamily="34" charset="0"/>
              </a:rPr>
              <a:t>2 anos depois: </a:t>
            </a:r>
          </a:p>
          <a:p>
            <a:pPr marL="800100" lvl="1" indent="-342900">
              <a:buFontTx/>
              <a:buChar char="-"/>
            </a:pPr>
            <a:r>
              <a:rPr lang="pt-BR" sz="2400" dirty="0">
                <a:latin typeface="Lato" panose="020F0502020204030203" pitchFamily="34" charset="0"/>
              </a:rPr>
              <a:t>Receber mais notícias postadas pelos amigos que outros tipos de posts</a:t>
            </a:r>
          </a:p>
          <a:p>
            <a:pPr marL="800100" lvl="1" indent="-342900">
              <a:buFontTx/>
              <a:buChar char="-"/>
            </a:pPr>
            <a:r>
              <a:rPr lang="pt-BR" sz="2400" b="1" dirty="0">
                <a:latin typeface="Lato" panose="020F0502020204030203" pitchFamily="34" charset="0"/>
              </a:rPr>
              <a:t>Aumentou de 64 para 67% da participação nas eleições</a:t>
            </a:r>
          </a:p>
        </p:txBody>
      </p:sp>
      <p:pic>
        <p:nvPicPr>
          <p:cNvPr id="15" name="Imagem 1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83DF74D8-2119-5AF2-CEEE-D4AB1000C5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37" y="3569530"/>
            <a:ext cx="852475" cy="852475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6D07F133-40D9-34E4-BD51-EE323EA80D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37" y="5371145"/>
            <a:ext cx="852475" cy="8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61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pic>
        <p:nvPicPr>
          <p:cNvPr id="9" name="Imagem 8" descr="Placa com fundo preto&#10;&#10;Descrição gerada automaticamente">
            <a:extLst>
              <a:ext uri="{FF2B5EF4-FFF2-40B4-BE49-F238E27FC236}">
                <a16:creationId xmlns:a16="http://schemas.microsoft.com/office/drawing/2014/main" id="{4E12DA8D-EFD4-8905-3142-139CBFFB06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69" y="2223280"/>
            <a:ext cx="936106" cy="936106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Eleições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57578BC-09B4-BFCB-7B99-E2D829643564}"/>
              </a:ext>
            </a:extLst>
          </p:cNvPr>
          <p:cNvSpPr txBox="1"/>
          <p:nvPr/>
        </p:nvSpPr>
        <p:spPr>
          <a:xfrm>
            <a:off x="2159224" y="3415308"/>
            <a:ext cx="1440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1968: Nixon usou grupos de foco para diferentes regiões e demografias</a:t>
            </a:r>
          </a:p>
          <a:p>
            <a:r>
              <a:rPr lang="pt-BR" sz="2400" b="1" dirty="0">
                <a:latin typeface="Lato" panose="020F0502020204030203" pitchFamily="34" charset="0"/>
              </a:rPr>
              <a:t>- Separou o público e enviou via mala direta o que mais poderia influenciar aquele eleitor a votar nele</a:t>
            </a:r>
          </a:p>
          <a:p>
            <a:pPr marL="342900" indent="-342900">
              <a:buFontTx/>
              <a:buChar char="-"/>
            </a:pPr>
            <a:endParaRPr lang="pt-BR" sz="2400" b="1" dirty="0">
              <a:latin typeface="Lato" panose="020F0502020204030203" pitchFamily="34" charset="0"/>
            </a:endParaRPr>
          </a:p>
          <a:p>
            <a:pPr marL="342900" indent="-342900">
              <a:buFontTx/>
              <a:buChar char="-"/>
            </a:pPr>
            <a:endParaRPr lang="pt-BR" sz="2400" b="1" dirty="0">
              <a:latin typeface="Lato" panose="020F0502020204030203" pitchFamily="34" charset="0"/>
            </a:endParaRPr>
          </a:p>
          <a:p>
            <a:pPr marL="342900" indent="-342900">
              <a:buFontTx/>
              <a:buChar char="-"/>
            </a:pPr>
            <a:endParaRPr lang="pt-BR" sz="2400" b="1" dirty="0">
              <a:latin typeface="Lato" panose="020F0502020204030203" pitchFamily="34" charset="0"/>
            </a:endParaRPr>
          </a:p>
          <a:p>
            <a:r>
              <a:rPr lang="pt-BR" sz="2400" dirty="0">
                <a:latin typeface="Lato" panose="020F0502020204030203" pitchFamily="34" charset="0"/>
              </a:rPr>
              <a:t>~2010: Facebook criou uma campanha para </a:t>
            </a:r>
            <a:r>
              <a:rPr lang="pt-BR" sz="2400" b="1" dirty="0">
                <a:latin typeface="Lato" panose="020F0502020204030203" pitchFamily="34" charset="0"/>
              </a:rPr>
              <a:t>encorajar as pessoas a votarem</a:t>
            </a:r>
            <a:endParaRPr lang="pt-BR" sz="2400" dirty="0">
              <a:latin typeface="Lato" panose="020F0502020204030203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400" b="1" dirty="0">
                <a:latin typeface="Lato" panose="020F0502020204030203" pitchFamily="34" charset="0"/>
              </a:rPr>
              <a:t>FERRAMENTA: “megafone do eleitor”</a:t>
            </a:r>
          </a:p>
          <a:p>
            <a:pPr marL="800100" lvl="1" indent="-342900">
              <a:buFontTx/>
              <a:buChar char="-"/>
            </a:pPr>
            <a:r>
              <a:rPr lang="pt-BR" sz="2400" dirty="0">
                <a:latin typeface="Lato" panose="020F0502020204030203" pitchFamily="34" charset="0"/>
              </a:rPr>
              <a:t>Começaram a testar apresentar para um grupo de pessoas 6 amigos que haviam clicado em “Eu votei” de forma aleatória para ver se isso o influenciaria a também clicar em “Eu votei”</a:t>
            </a:r>
          </a:p>
          <a:p>
            <a:pPr marL="342900" indent="-342900">
              <a:buFontTx/>
              <a:buChar char="-"/>
            </a:pPr>
            <a:endParaRPr lang="pt-BR" sz="2400" dirty="0">
              <a:latin typeface="Lato" panose="020F0502020204030203" pitchFamily="34" charset="0"/>
            </a:endParaRPr>
          </a:p>
          <a:p>
            <a:pPr marL="342900" indent="-342900">
              <a:buFontTx/>
              <a:buChar char="-"/>
            </a:pPr>
            <a:r>
              <a:rPr lang="pt-BR" sz="2400" dirty="0">
                <a:latin typeface="Lato" panose="020F0502020204030203" pitchFamily="34" charset="0"/>
              </a:rPr>
              <a:t>2 anos depois: </a:t>
            </a:r>
          </a:p>
          <a:p>
            <a:pPr marL="800100" lvl="1" indent="-342900">
              <a:buFontTx/>
              <a:buChar char="-"/>
            </a:pPr>
            <a:r>
              <a:rPr lang="pt-BR" sz="2400" dirty="0">
                <a:latin typeface="Lato" panose="020F0502020204030203" pitchFamily="34" charset="0"/>
              </a:rPr>
              <a:t>Receber mais notícias postadas pelos amigos que outros tipos de posts</a:t>
            </a:r>
          </a:p>
          <a:p>
            <a:pPr marL="800100" lvl="1" indent="-342900">
              <a:buFontTx/>
              <a:buChar char="-"/>
            </a:pPr>
            <a:r>
              <a:rPr lang="pt-BR" sz="2400" b="1" dirty="0">
                <a:latin typeface="Lato" panose="020F0502020204030203" pitchFamily="34" charset="0"/>
              </a:rPr>
              <a:t>Aumentou de 64 para 67% da participação nas eleições</a:t>
            </a:r>
          </a:p>
        </p:txBody>
      </p:sp>
      <p:pic>
        <p:nvPicPr>
          <p:cNvPr id="15" name="Imagem 1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83DF74D8-2119-5AF2-CEEE-D4AB1000C5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37" y="3569530"/>
            <a:ext cx="852475" cy="852475"/>
          </a:xfrm>
          <a:prstGeom prst="rect">
            <a:avLst/>
          </a:prstGeom>
        </p:spPr>
      </p:pic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6D07F133-40D9-34E4-BD51-EE323EA80D5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237" y="5371145"/>
            <a:ext cx="852475" cy="85247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890E2EA7-CDD4-5052-E6B5-C66A33AAF795}"/>
              </a:ext>
            </a:extLst>
          </p:cNvPr>
          <p:cNvSpPr txBox="1"/>
          <p:nvPr/>
        </p:nvSpPr>
        <p:spPr>
          <a:xfrm>
            <a:off x="5892362" y="8612578"/>
            <a:ext cx="11456768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/>
              <a:t>“Quando seus amigos te entregam o jornal, coisas interessantes acontecem”</a:t>
            </a:r>
          </a:p>
          <a:p>
            <a:pPr algn="r"/>
            <a:r>
              <a:rPr lang="pt-BR" sz="2800" b="1" dirty="0"/>
              <a:t>- Lada </a:t>
            </a:r>
            <a:r>
              <a:rPr lang="pt-BR" sz="2800" b="1" dirty="0" err="1"/>
              <a:t>Adamic</a:t>
            </a:r>
            <a:r>
              <a:rPr lang="pt-BR" sz="2800" b="1" dirty="0"/>
              <a:t>, cientista social computacional do Facebook</a:t>
            </a:r>
          </a:p>
        </p:txBody>
      </p:sp>
    </p:spTree>
    <p:extLst>
      <p:ext uri="{BB962C8B-B14F-4D97-AF65-F5344CB8AC3E}">
        <p14:creationId xmlns:p14="http://schemas.microsoft.com/office/powerpoint/2010/main" val="5013007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38AFF8-8054-7801-EC74-97C7128293AF}"/>
              </a:ext>
            </a:extLst>
          </p:cNvPr>
          <p:cNvSpPr txBox="1"/>
          <p:nvPr/>
        </p:nvSpPr>
        <p:spPr>
          <a:xfrm>
            <a:off x="1335726" y="2191172"/>
            <a:ext cx="1594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Precisamos estar cientes que </a:t>
            </a:r>
            <a:r>
              <a:rPr lang="pt-BR" sz="2400" b="1" dirty="0">
                <a:latin typeface="Lato" panose="020F0502020204030203" pitchFamily="34" charset="0"/>
              </a:rPr>
              <a:t>sempre que criamos um modelo estamos selecionando quais dados serão considerados</a:t>
            </a:r>
            <a:r>
              <a:rPr lang="pt-BR" sz="2400" dirty="0">
                <a:latin typeface="Lato" panose="020F0502020204030203" pitchFamily="34" charset="0"/>
              </a:rPr>
              <a:t>, então nós mesmos determinamos o que é importante de acordo com nossos objetivos e julgamentos</a:t>
            </a:r>
            <a:endParaRPr lang="pt-BR" sz="2400" b="1" dirty="0">
              <a:latin typeface="Lato" panose="020F0502020204030203" pitchFamily="34" charset="0"/>
            </a:endParaRP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F2DF998-E810-A6AC-ED65-608CE9A7B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7" y="2287351"/>
            <a:ext cx="638637" cy="638637"/>
          </a:xfrm>
          <a:prstGeom prst="rect">
            <a:avLst/>
          </a:prstGeom>
        </p:spPr>
      </p:pic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7133E537-7B0F-EF38-B010-13083A5687C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24" y="6147688"/>
            <a:ext cx="997935" cy="997935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F861732-5A07-E387-FA96-01945AB3C3C0}"/>
              </a:ext>
            </a:extLst>
          </p:cNvPr>
          <p:cNvCxnSpPr>
            <a:cxnSpLocks/>
          </p:cNvCxnSpPr>
          <p:nvPr/>
        </p:nvCxnSpPr>
        <p:spPr>
          <a:xfrm>
            <a:off x="3512359" y="6093889"/>
            <a:ext cx="1872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8E56EBB-329E-089B-C60B-E0E932E8E498}"/>
              </a:ext>
            </a:extLst>
          </p:cNvPr>
          <p:cNvSpPr txBox="1"/>
          <p:nvPr/>
        </p:nvSpPr>
        <p:spPr>
          <a:xfrm>
            <a:off x="3552732" y="5738614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ANTIGAMENTE</a:t>
            </a:r>
            <a:endParaRPr lang="pt-BR" b="1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6FECF86-2931-6B45-16B3-B0F1A76CE8EB}"/>
              </a:ext>
            </a:extLst>
          </p:cNvPr>
          <p:cNvSpPr txBox="1"/>
          <p:nvPr/>
        </p:nvSpPr>
        <p:spPr>
          <a:xfrm>
            <a:off x="3284648" y="6292712"/>
            <a:ext cx="2328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MAIORIA HOMENS E RICOS</a:t>
            </a:r>
          </a:p>
        </p:txBody>
      </p:sp>
    </p:spTree>
    <p:extLst>
      <p:ext uri="{BB962C8B-B14F-4D97-AF65-F5344CB8AC3E}">
        <p14:creationId xmlns:p14="http://schemas.microsoft.com/office/powerpoint/2010/main" val="2242924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38AFF8-8054-7801-EC74-97C7128293AF}"/>
              </a:ext>
            </a:extLst>
          </p:cNvPr>
          <p:cNvSpPr txBox="1"/>
          <p:nvPr/>
        </p:nvSpPr>
        <p:spPr>
          <a:xfrm>
            <a:off x="1335726" y="2191172"/>
            <a:ext cx="1594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Precisamos estar cientes que </a:t>
            </a:r>
            <a:r>
              <a:rPr lang="pt-BR" sz="2400" b="1" dirty="0">
                <a:latin typeface="Lato" panose="020F0502020204030203" pitchFamily="34" charset="0"/>
              </a:rPr>
              <a:t>sempre que criamos um modelo estamos selecionando quais dados serão considerados</a:t>
            </a:r>
            <a:r>
              <a:rPr lang="pt-BR" sz="2400" dirty="0">
                <a:latin typeface="Lato" panose="020F0502020204030203" pitchFamily="34" charset="0"/>
              </a:rPr>
              <a:t>, então nós mesmos determinamos o que é importante de acordo com nossos objetivos e julgamentos</a:t>
            </a:r>
            <a:endParaRPr lang="pt-BR" sz="2400" b="1" dirty="0">
              <a:latin typeface="Lato" panose="020F0502020204030203" pitchFamily="34" charset="0"/>
            </a:endParaRP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F2DF998-E810-A6AC-ED65-608CE9A7B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7" y="2287351"/>
            <a:ext cx="638637" cy="638637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2A8D6198-780A-30A8-A1D6-CF4B1A2848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89" y="6342097"/>
            <a:ext cx="609117" cy="609117"/>
          </a:xfrm>
          <a:prstGeom prst="rect">
            <a:avLst/>
          </a:prstGeom>
        </p:spPr>
      </p:pic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7133E537-7B0F-EF38-B010-13083A5687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24" y="6147688"/>
            <a:ext cx="997935" cy="997935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F861732-5A07-E387-FA96-01945AB3C3C0}"/>
              </a:ext>
            </a:extLst>
          </p:cNvPr>
          <p:cNvCxnSpPr>
            <a:cxnSpLocks/>
          </p:cNvCxnSpPr>
          <p:nvPr/>
        </p:nvCxnSpPr>
        <p:spPr>
          <a:xfrm>
            <a:off x="3512359" y="6093889"/>
            <a:ext cx="1872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8E56EBB-329E-089B-C60B-E0E932E8E498}"/>
              </a:ext>
            </a:extLst>
          </p:cNvPr>
          <p:cNvSpPr txBox="1"/>
          <p:nvPr/>
        </p:nvSpPr>
        <p:spPr>
          <a:xfrm>
            <a:off x="3552732" y="5738614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ANTIGAMENTE</a:t>
            </a:r>
            <a:endParaRPr lang="pt-BR" b="1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6FECF86-2931-6B45-16B3-B0F1A76CE8EB}"/>
              </a:ext>
            </a:extLst>
          </p:cNvPr>
          <p:cNvSpPr txBox="1"/>
          <p:nvPr/>
        </p:nvSpPr>
        <p:spPr>
          <a:xfrm>
            <a:off x="3284648" y="6292712"/>
            <a:ext cx="2328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MAIORIA HOMENS E RICOS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E87588A-0961-C3AD-8C31-5D0944D70CAF}"/>
              </a:ext>
            </a:extLst>
          </p:cNvPr>
          <p:cNvCxnSpPr>
            <a:cxnSpLocks/>
          </p:cNvCxnSpPr>
          <p:nvPr/>
        </p:nvCxnSpPr>
        <p:spPr>
          <a:xfrm>
            <a:off x="7123047" y="7117523"/>
            <a:ext cx="10498" cy="5033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038640B-B431-AC51-977A-6741594DD6C8}"/>
              </a:ext>
            </a:extLst>
          </p:cNvPr>
          <p:cNvSpPr txBox="1"/>
          <p:nvPr/>
        </p:nvSpPr>
        <p:spPr>
          <a:xfrm>
            <a:off x="5958724" y="7684433"/>
            <a:ext cx="2328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CANDIDATO IDEAL É HOMEM E RICO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2ED04AB-8F2C-BB9D-AD2A-DA599E3C869F}"/>
              </a:ext>
            </a:extLst>
          </p:cNvPr>
          <p:cNvCxnSpPr>
            <a:cxnSpLocks/>
          </p:cNvCxnSpPr>
          <p:nvPr/>
        </p:nvCxnSpPr>
        <p:spPr>
          <a:xfrm>
            <a:off x="5939383" y="6646655"/>
            <a:ext cx="5126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86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E47A149-2E19-55DF-00B7-DC46A7EFD84E}"/>
              </a:ext>
            </a:extLst>
          </p:cNvPr>
          <p:cNvSpPr txBox="1"/>
          <p:nvPr/>
        </p:nvSpPr>
        <p:spPr>
          <a:xfrm>
            <a:off x="685800" y="2462315"/>
            <a:ext cx="17220834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Estamos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cada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vez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ganhando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mais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conhecimento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e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mais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“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poder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” 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para utilizer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os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dados de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acordo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com o que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desejamos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.</a:t>
            </a:r>
            <a:endParaRPr lang="en-US" sz="3200" b="1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E50C3842-CCBC-7387-1FA3-772212529E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592" y="3794522"/>
            <a:ext cx="1954650" cy="1954650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154DD008-1436-09A7-00FF-A237E6B96AA7}"/>
              </a:ext>
            </a:extLst>
          </p:cNvPr>
          <p:cNvSpPr txBox="1"/>
          <p:nvPr/>
        </p:nvSpPr>
        <p:spPr>
          <a:xfrm>
            <a:off x="4103440" y="4279404"/>
            <a:ext cx="10909212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“Com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grandes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poderes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vêm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grandes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responsabilidades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”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9351C61F-6B63-825C-CFB4-2C1E14084E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28" y="7641645"/>
            <a:ext cx="1054550" cy="105455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6C6336E5-AB61-4120-3C97-8BB106857B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60" y="7641645"/>
            <a:ext cx="1054550" cy="1054550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4A4DEBA-F5E9-A862-B1A1-2EBB25535A38}"/>
              </a:ext>
            </a:extLst>
          </p:cNvPr>
          <p:cNvCxnSpPr>
            <a:cxnSpLocks/>
          </p:cNvCxnSpPr>
          <p:nvPr/>
        </p:nvCxnSpPr>
        <p:spPr>
          <a:xfrm>
            <a:off x="2614491" y="8168920"/>
            <a:ext cx="50405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>
            <a:extLst>
              <a:ext uri="{FF2B5EF4-FFF2-40B4-BE49-F238E27FC236}">
                <a16:creationId xmlns:a16="http://schemas.microsoft.com/office/drawing/2014/main" id="{41F98659-89C3-E5A5-33BD-03F9878A78CA}"/>
              </a:ext>
            </a:extLst>
          </p:cNvPr>
          <p:cNvSpPr txBox="1"/>
          <p:nvPr/>
        </p:nvSpPr>
        <p:spPr>
          <a:xfrm>
            <a:off x="6878205" y="6817829"/>
            <a:ext cx="10596381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Se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não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tomarmos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cuidado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podemos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ficar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tão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focados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resolver 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problema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do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negócio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…</a:t>
            </a:r>
          </a:p>
          <a:p>
            <a:endParaRPr lang="en-US" sz="3200" b="1" spc="77" dirty="0">
              <a:solidFill>
                <a:srgbClr val="072D4D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76480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38AFF8-8054-7801-EC74-97C7128293AF}"/>
              </a:ext>
            </a:extLst>
          </p:cNvPr>
          <p:cNvSpPr txBox="1"/>
          <p:nvPr/>
        </p:nvSpPr>
        <p:spPr>
          <a:xfrm>
            <a:off x="1335726" y="2191172"/>
            <a:ext cx="1594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Precisamos estar cientes que </a:t>
            </a:r>
            <a:r>
              <a:rPr lang="pt-BR" sz="2400" b="1" dirty="0">
                <a:latin typeface="Lato" panose="020F0502020204030203" pitchFamily="34" charset="0"/>
              </a:rPr>
              <a:t>sempre que criamos um modelo estamos selecionando quais dados serão considerados</a:t>
            </a:r>
            <a:r>
              <a:rPr lang="pt-BR" sz="2400" dirty="0">
                <a:latin typeface="Lato" panose="020F0502020204030203" pitchFamily="34" charset="0"/>
              </a:rPr>
              <a:t>, então nós mesmos determinamos o que é importante de acordo com nossos objetivos e julgamentos</a:t>
            </a:r>
            <a:endParaRPr lang="pt-BR" sz="2400" b="1" dirty="0">
              <a:latin typeface="Lato" panose="020F0502020204030203" pitchFamily="34" charset="0"/>
            </a:endParaRP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F2DF998-E810-A6AC-ED65-608CE9A7B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7" y="2287351"/>
            <a:ext cx="638637" cy="638637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2A8D6198-780A-30A8-A1D6-CF4B1A2848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89" y="6342097"/>
            <a:ext cx="609117" cy="609117"/>
          </a:xfrm>
          <a:prstGeom prst="rect">
            <a:avLst/>
          </a:prstGeom>
        </p:spPr>
      </p:pic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7133E537-7B0F-EF38-B010-13083A5687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24" y="6147688"/>
            <a:ext cx="997935" cy="997935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F861732-5A07-E387-FA96-01945AB3C3C0}"/>
              </a:ext>
            </a:extLst>
          </p:cNvPr>
          <p:cNvCxnSpPr>
            <a:cxnSpLocks/>
          </p:cNvCxnSpPr>
          <p:nvPr/>
        </p:nvCxnSpPr>
        <p:spPr>
          <a:xfrm>
            <a:off x="3512359" y="6093889"/>
            <a:ext cx="1872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8E56EBB-329E-089B-C60B-E0E932E8E498}"/>
              </a:ext>
            </a:extLst>
          </p:cNvPr>
          <p:cNvSpPr txBox="1"/>
          <p:nvPr/>
        </p:nvSpPr>
        <p:spPr>
          <a:xfrm>
            <a:off x="3552732" y="5738614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ANTIGAMENTE</a:t>
            </a:r>
            <a:endParaRPr lang="pt-BR" b="1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6FECF86-2931-6B45-16B3-B0F1A76CE8EB}"/>
              </a:ext>
            </a:extLst>
          </p:cNvPr>
          <p:cNvSpPr txBox="1"/>
          <p:nvPr/>
        </p:nvSpPr>
        <p:spPr>
          <a:xfrm>
            <a:off x="3284648" y="6292712"/>
            <a:ext cx="2328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MAIORIA HOMENS E RICOS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E87588A-0961-C3AD-8C31-5D0944D70CAF}"/>
              </a:ext>
            </a:extLst>
          </p:cNvPr>
          <p:cNvCxnSpPr>
            <a:cxnSpLocks/>
          </p:cNvCxnSpPr>
          <p:nvPr/>
        </p:nvCxnSpPr>
        <p:spPr>
          <a:xfrm>
            <a:off x="7123047" y="7117523"/>
            <a:ext cx="10498" cy="5033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038640B-B431-AC51-977A-6741594DD6C8}"/>
              </a:ext>
            </a:extLst>
          </p:cNvPr>
          <p:cNvSpPr txBox="1"/>
          <p:nvPr/>
        </p:nvSpPr>
        <p:spPr>
          <a:xfrm>
            <a:off x="5958724" y="7684433"/>
            <a:ext cx="2328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CANDIDATO IDEAL É HOMEM E RICO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2ED04AB-8F2C-BB9D-AD2A-DA599E3C869F}"/>
              </a:ext>
            </a:extLst>
          </p:cNvPr>
          <p:cNvCxnSpPr>
            <a:cxnSpLocks/>
          </p:cNvCxnSpPr>
          <p:nvPr/>
        </p:nvCxnSpPr>
        <p:spPr>
          <a:xfrm>
            <a:off x="5939383" y="6646655"/>
            <a:ext cx="5126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 descr="Forma&#10;&#10;Descrição gerada automaticamente">
            <a:extLst>
              <a:ext uri="{FF2B5EF4-FFF2-40B4-BE49-F238E27FC236}">
                <a16:creationId xmlns:a16="http://schemas.microsoft.com/office/drawing/2014/main" id="{D2922D30-C9DB-93A2-B191-CBC8ED21E2B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052" y="7620883"/>
            <a:ext cx="834985" cy="8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00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38AFF8-8054-7801-EC74-97C7128293AF}"/>
              </a:ext>
            </a:extLst>
          </p:cNvPr>
          <p:cNvSpPr txBox="1"/>
          <p:nvPr/>
        </p:nvSpPr>
        <p:spPr>
          <a:xfrm>
            <a:off x="1335726" y="2191172"/>
            <a:ext cx="1594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Precisamos estar cientes que </a:t>
            </a:r>
            <a:r>
              <a:rPr lang="pt-BR" sz="2400" b="1" dirty="0">
                <a:latin typeface="Lato" panose="020F0502020204030203" pitchFamily="34" charset="0"/>
              </a:rPr>
              <a:t>sempre que criamos um modelo estamos selecionando quais dados serão considerados</a:t>
            </a:r>
            <a:r>
              <a:rPr lang="pt-BR" sz="2400" dirty="0">
                <a:latin typeface="Lato" panose="020F0502020204030203" pitchFamily="34" charset="0"/>
              </a:rPr>
              <a:t>, então nós mesmos determinamos o que é importante de acordo com nossos objetivos e julgamentos</a:t>
            </a:r>
            <a:endParaRPr lang="pt-BR" sz="2400" b="1" dirty="0">
              <a:latin typeface="Lato" panose="020F0502020204030203" pitchFamily="34" charset="0"/>
            </a:endParaRP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F2DF998-E810-A6AC-ED65-608CE9A7B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7" y="2287351"/>
            <a:ext cx="638637" cy="638637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2A8D6198-780A-30A8-A1D6-CF4B1A2848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89" y="6342097"/>
            <a:ext cx="609117" cy="609117"/>
          </a:xfrm>
          <a:prstGeom prst="rect">
            <a:avLst/>
          </a:prstGeom>
        </p:spPr>
      </p:pic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7133E537-7B0F-EF38-B010-13083A5687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24" y="6147688"/>
            <a:ext cx="997935" cy="997935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F861732-5A07-E387-FA96-01945AB3C3C0}"/>
              </a:ext>
            </a:extLst>
          </p:cNvPr>
          <p:cNvCxnSpPr>
            <a:cxnSpLocks/>
          </p:cNvCxnSpPr>
          <p:nvPr/>
        </p:nvCxnSpPr>
        <p:spPr>
          <a:xfrm>
            <a:off x="3512359" y="6093889"/>
            <a:ext cx="1872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8E56EBB-329E-089B-C60B-E0E932E8E498}"/>
              </a:ext>
            </a:extLst>
          </p:cNvPr>
          <p:cNvSpPr txBox="1"/>
          <p:nvPr/>
        </p:nvSpPr>
        <p:spPr>
          <a:xfrm>
            <a:off x="3552732" y="5738614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ANTIGAMENTE</a:t>
            </a:r>
            <a:endParaRPr lang="pt-BR" b="1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6FECF86-2931-6B45-16B3-B0F1A76CE8EB}"/>
              </a:ext>
            </a:extLst>
          </p:cNvPr>
          <p:cNvSpPr txBox="1"/>
          <p:nvPr/>
        </p:nvSpPr>
        <p:spPr>
          <a:xfrm>
            <a:off x="3284648" y="6292712"/>
            <a:ext cx="2328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MAIORIA HOMENS E RICOS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E87588A-0961-C3AD-8C31-5D0944D70CA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123047" y="7117523"/>
            <a:ext cx="10498" cy="5033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038640B-B431-AC51-977A-6741594DD6C8}"/>
              </a:ext>
            </a:extLst>
          </p:cNvPr>
          <p:cNvSpPr txBox="1"/>
          <p:nvPr/>
        </p:nvSpPr>
        <p:spPr>
          <a:xfrm>
            <a:off x="5958724" y="7684433"/>
            <a:ext cx="2328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CANDIDATO IDEAL É HOMEM E RICO</a:t>
            </a:r>
          </a:p>
        </p:txBody>
      </p:sp>
      <p:pic>
        <p:nvPicPr>
          <p:cNvPr id="31" name="Imagem 30" descr="Forma&#10;&#10;Descrição gerada automaticamente">
            <a:extLst>
              <a:ext uri="{FF2B5EF4-FFF2-40B4-BE49-F238E27FC236}">
                <a16:creationId xmlns:a16="http://schemas.microsoft.com/office/drawing/2014/main" id="{9E72B2AB-5BF5-32D0-5ED7-DB8A8041FC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052" y="7620883"/>
            <a:ext cx="834985" cy="834985"/>
          </a:xfrm>
          <a:prstGeom prst="rect">
            <a:avLst/>
          </a:prstGeom>
        </p:spPr>
      </p:pic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DD2123C-10C8-3813-C129-A9ACC4A4AD34}"/>
              </a:ext>
            </a:extLst>
          </p:cNvPr>
          <p:cNvCxnSpPr>
            <a:cxnSpLocks/>
          </p:cNvCxnSpPr>
          <p:nvPr/>
        </p:nvCxnSpPr>
        <p:spPr>
          <a:xfrm>
            <a:off x="7123047" y="5655087"/>
            <a:ext cx="0" cy="5207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52B8884-5F36-8920-A3EB-D57E35B5D68F}"/>
              </a:ext>
            </a:extLst>
          </p:cNvPr>
          <p:cNvSpPr txBox="1"/>
          <p:nvPr/>
        </p:nvSpPr>
        <p:spPr>
          <a:xfrm>
            <a:off x="5589510" y="4876740"/>
            <a:ext cx="3067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Selecionar os melhores dados para o modelo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2ED04AB-8F2C-BB9D-AD2A-DA599E3C869F}"/>
              </a:ext>
            </a:extLst>
          </p:cNvPr>
          <p:cNvCxnSpPr>
            <a:cxnSpLocks/>
          </p:cNvCxnSpPr>
          <p:nvPr/>
        </p:nvCxnSpPr>
        <p:spPr>
          <a:xfrm>
            <a:off x="5939383" y="6646655"/>
            <a:ext cx="5126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356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38AFF8-8054-7801-EC74-97C7128293AF}"/>
              </a:ext>
            </a:extLst>
          </p:cNvPr>
          <p:cNvSpPr txBox="1"/>
          <p:nvPr/>
        </p:nvSpPr>
        <p:spPr>
          <a:xfrm>
            <a:off x="1335726" y="2191172"/>
            <a:ext cx="1594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Precisamos estar cientes que </a:t>
            </a:r>
            <a:r>
              <a:rPr lang="pt-BR" sz="2400" b="1" dirty="0">
                <a:latin typeface="Lato" panose="020F0502020204030203" pitchFamily="34" charset="0"/>
              </a:rPr>
              <a:t>sempre que criamos um modelo estamos selecionando quais dados serão considerados</a:t>
            </a:r>
            <a:r>
              <a:rPr lang="pt-BR" sz="2400" dirty="0">
                <a:latin typeface="Lato" panose="020F0502020204030203" pitchFamily="34" charset="0"/>
              </a:rPr>
              <a:t>, então nós mesmos determinamos o que é importante de acordo com nossos objetivos e julgamentos</a:t>
            </a:r>
            <a:endParaRPr lang="pt-BR" sz="2400" b="1" dirty="0">
              <a:latin typeface="Lato" panose="020F0502020204030203" pitchFamily="34" charset="0"/>
            </a:endParaRP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F2DF998-E810-A6AC-ED65-608CE9A7B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7" y="2287351"/>
            <a:ext cx="638637" cy="638637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2A8D6198-780A-30A8-A1D6-CF4B1A2848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89" y="6342097"/>
            <a:ext cx="609117" cy="609117"/>
          </a:xfrm>
          <a:prstGeom prst="rect">
            <a:avLst/>
          </a:prstGeom>
        </p:spPr>
      </p:pic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7133E537-7B0F-EF38-B010-13083A5687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24" y="6147688"/>
            <a:ext cx="997935" cy="997935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F861732-5A07-E387-FA96-01945AB3C3C0}"/>
              </a:ext>
            </a:extLst>
          </p:cNvPr>
          <p:cNvCxnSpPr>
            <a:cxnSpLocks/>
          </p:cNvCxnSpPr>
          <p:nvPr/>
        </p:nvCxnSpPr>
        <p:spPr>
          <a:xfrm>
            <a:off x="3512359" y="6093889"/>
            <a:ext cx="1872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8E56EBB-329E-089B-C60B-E0E932E8E498}"/>
              </a:ext>
            </a:extLst>
          </p:cNvPr>
          <p:cNvSpPr txBox="1"/>
          <p:nvPr/>
        </p:nvSpPr>
        <p:spPr>
          <a:xfrm>
            <a:off x="3552732" y="5738614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ANTIGAMENTE</a:t>
            </a:r>
            <a:endParaRPr lang="pt-BR" b="1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6FECF86-2931-6B45-16B3-B0F1A76CE8EB}"/>
              </a:ext>
            </a:extLst>
          </p:cNvPr>
          <p:cNvSpPr txBox="1"/>
          <p:nvPr/>
        </p:nvSpPr>
        <p:spPr>
          <a:xfrm>
            <a:off x="3284648" y="6292712"/>
            <a:ext cx="2328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MAIORIA HOMENS E RICOS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E87588A-0961-C3AD-8C31-5D0944D70CA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123047" y="7117523"/>
            <a:ext cx="10498" cy="5033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038640B-B431-AC51-977A-6741594DD6C8}"/>
              </a:ext>
            </a:extLst>
          </p:cNvPr>
          <p:cNvSpPr txBox="1"/>
          <p:nvPr/>
        </p:nvSpPr>
        <p:spPr>
          <a:xfrm>
            <a:off x="5958724" y="7684433"/>
            <a:ext cx="2328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CANDIDATO IDEAL É HOMEM E RICO</a:t>
            </a:r>
          </a:p>
        </p:txBody>
      </p:sp>
      <p:pic>
        <p:nvPicPr>
          <p:cNvPr id="31" name="Imagem 30" descr="Forma&#10;&#10;Descrição gerada automaticamente">
            <a:extLst>
              <a:ext uri="{FF2B5EF4-FFF2-40B4-BE49-F238E27FC236}">
                <a16:creationId xmlns:a16="http://schemas.microsoft.com/office/drawing/2014/main" id="{9E72B2AB-5BF5-32D0-5ED7-DB8A8041FC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052" y="7620883"/>
            <a:ext cx="834985" cy="834985"/>
          </a:xfrm>
          <a:prstGeom prst="rect">
            <a:avLst/>
          </a:prstGeom>
        </p:spPr>
      </p:pic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DD2123C-10C8-3813-C129-A9ACC4A4AD34}"/>
              </a:ext>
            </a:extLst>
          </p:cNvPr>
          <p:cNvCxnSpPr>
            <a:cxnSpLocks/>
          </p:cNvCxnSpPr>
          <p:nvPr/>
        </p:nvCxnSpPr>
        <p:spPr>
          <a:xfrm>
            <a:off x="7123047" y="5655087"/>
            <a:ext cx="0" cy="5207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52B8884-5F36-8920-A3EB-D57E35B5D68F}"/>
              </a:ext>
            </a:extLst>
          </p:cNvPr>
          <p:cNvSpPr txBox="1"/>
          <p:nvPr/>
        </p:nvSpPr>
        <p:spPr>
          <a:xfrm>
            <a:off x="5589510" y="4876740"/>
            <a:ext cx="3067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Selecionar os melhores dados para o modelo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2ED04AB-8F2C-BB9D-AD2A-DA599E3C869F}"/>
              </a:ext>
            </a:extLst>
          </p:cNvPr>
          <p:cNvCxnSpPr>
            <a:cxnSpLocks/>
          </p:cNvCxnSpPr>
          <p:nvPr/>
        </p:nvCxnSpPr>
        <p:spPr>
          <a:xfrm>
            <a:off x="5939383" y="6646655"/>
            <a:ext cx="5126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 descr="Forma&#10;&#10;Descrição gerada automaticamente com confiança baixa">
            <a:extLst>
              <a:ext uri="{FF2B5EF4-FFF2-40B4-BE49-F238E27FC236}">
                <a16:creationId xmlns:a16="http://schemas.microsoft.com/office/drawing/2014/main" id="{9F76FEA3-BE6A-5910-8644-36204DB3F0D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964" y="3691024"/>
            <a:ext cx="689367" cy="68936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66C7B8-9277-D9D1-CE51-B41A9ACF2F82}"/>
              </a:ext>
            </a:extLst>
          </p:cNvPr>
          <p:cNvSpPr txBox="1"/>
          <p:nvPr/>
        </p:nvSpPr>
        <p:spPr>
          <a:xfrm>
            <a:off x="7474331" y="3681764"/>
            <a:ext cx="548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Lato" panose="020F0502020204030203" pitchFamily="34" charset="0"/>
              </a:rPr>
              <a:t>DICA: modelos podem ser simples</a:t>
            </a:r>
          </a:p>
          <a:p>
            <a:r>
              <a:rPr lang="pt-BR" sz="2000" dirty="0">
                <a:latin typeface="Lato" panose="020F0502020204030203" pitchFamily="34" charset="0"/>
              </a:rPr>
              <a:t>- Detecção de </a:t>
            </a:r>
            <a:r>
              <a:rPr lang="pt-BR" sz="2000" dirty="0" err="1">
                <a:latin typeface="Lato" panose="020F0502020204030203" pitchFamily="34" charset="0"/>
              </a:rPr>
              <a:t>incêncio</a:t>
            </a:r>
            <a:r>
              <a:rPr lang="pt-BR" sz="2000" dirty="0">
                <a:latin typeface="Lato" panose="020F0502020204030203" pitchFamily="34" charset="0"/>
              </a:rPr>
              <a:t>: presença de fumaça</a:t>
            </a:r>
          </a:p>
        </p:txBody>
      </p:sp>
    </p:spTree>
    <p:extLst>
      <p:ext uri="{BB962C8B-B14F-4D97-AF65-F5344CB8AC3E}">
        <p14:creationId xmlns:p14="http://schemas.microsoft.com/office/powerpoint/2010/main" val="2868712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38AFF8-8054-7801-EC74-97C7128293AF}"/>
              </a:ext>
            </a:extLst>
          </p:cNvPr>
          <p:cNvSpPr txBox="1"/>
          <p:nvPr/>
        </p:nvSpPr>
        <p:spPr>
          <a:xfrm>
            <a:off x="1335726" y="2191172"/>
            <a:ext cx="1594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Precisamos estar cientes que </a:t>
            </a:r>
            <a:r>
              <a:rPr lang="pt-BR" sz="2400" b="1" dirty="0">
                <a:latin typeface="Lato" panose="020F0502020204030203" pitchFamily="34" charset="0"/>
              </a:rPr>
              <a:t>sempre que criamos um modelo estamos selecionando quais dados serão considerados</a:t>
            </a:r>
            <a:r>
              <a:rPr lang="pt-BR" sz="2400" dirty="0">
                <a:latin typeface="Lato" panose="020F0502020204030203" pitchFamily="34" charset="0"/>
              </a:rPr>
              <a:t>, então nós mesmos determinamos o que é importante de acordo com nossos objetivos e julgamentos</a:t>
            </a:r>
            <a:endParaRPr lang="pt-BR" sz="2400" b="1" dirty="0">
              <a:latin typeface="Lato" panose="020F0502020204030203" pitchFamily="34" charset="0"/>
            </a:endParaRP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F2DF998-E810-A6AC-ED65-608CE9A7B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7" y="2287351"/>
            <a:ext cx="638637" cy="638637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2A8D6198-780A-30A8-A1D6-CF4B1A2848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89" y="6342097"/>
            <a:ext cx="609117" cy="609117"/>
          </a:xfrm>
          <a:prstGeom prst="rect">
            <a:avLst/>
          </a:prstGeom>
        </p:spPr>
      </p:pic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7133E537-7B0F-EF38-B010-13083A5687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24" y="6147688"/>
            <a:ext cx="997935" cy="997935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F861732-5A07-E387-FA96-01945AB3C3C0}"/>
              </a:ext>
            </a:extLst>
          </p:cNvPr>
          <p:cNvCxnSpPr>
            <a:cxnSpLocks/>
          </p:cNvCxnSpPr>
          <p:nvPr/>
        </p:nvCxnSpPr>
        <p:spPr>
          <a:xfrm>
            <a:off x="3512359" y="6093889"/>
            <a:ext cx="1872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8E56EBB-329E-089B-C60B-E0E932E8E498}"/>
              </a:ext>
            </a:extLst>
          </p:cNvPr>
          <p:cNvSpPr txBox="1"/>
          <p:nvPr/>
        </p:nvSpPr>
        <p:spPr>
          <a:xfrm>
            <a:off x="3552732" y="5738614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ANTIGAMENTE</a:t>
            </a:r>
            <a:endParaRPr lang="pt-BR" b="1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6FECF86-2931-6B45-16B3-B0F1A76CE8EB}"/>
              </a:ext>
            </a:extLst>
          </p:cNvPr>
          <p:cNvSpPr txBox="1"/>
          <p:nvPr/>
        </p:nvSpPr>
        <p:spPr>
          <a:xfrm>
            <a:off x="3284648" y="6292712"/>
            <a:ext cx="2328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MAIORIA HOMENS E RICOS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E87588A-0961-C3AD-8C31-5D0944D70CA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123047" y="7117523"/>
            <a:ext cx="10498" cy="5033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038640B-B431-AC51-977A-6741594DD6C8}"/>
              </a:ext>
            </a:extLst>
          </p:cNvPr>
          <p:cNvSpPr txBox="1"/>
          <p:nvPr/>
        </p:nvSpPr>
        <p:spPr>
          <a:xfrm>
            <a:off x="5958724" y="7684433"/>
            <a:ext cx="2328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CANDIDATO IDEAL É HOMEM E RICO</a:t>
            </a:r>
          </a:p>
        </p:txBody>
      </p:sp>
      <p:pic>
        <p:nvPicPr>
          <p:cNvPr id="31" name="Imagem 30" descr="Forma&#10;&#10;Descrição gerada automaticamente">
            <a:extLst>
              <a:ext uri="{FF2B5EF4-FFF2-40B4-BE49-F238E27FC236}">
                <a16:creationId xmlns:a16="http://schemas.microsoft.com/office/drawing/2014/main" id="{9E72B2AB-5BF5-32D0-5ED7-DB8A8041FC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052" y="7620883"/>
            <a:ext cx="834985" cy="834985"/>
          </a:xfrm>
          <a:prstGeom prst="rect">
            <a:avLst/>
          </a:prstGeom>
        </p:spPr>
      </p:pic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DD2123C-10C8-3813-C129-A9ACC4A4AD34}"/>
              </a:ext>
            </a:extLst>
          </p:cNvPr>
          <p:cNvCxnSpPr>
            <a:cxnSpLocks/>
          </p:cNvCxnSpPr>
          <p:nvPr/>
        </p:nvCxnSpPr>
        <p:spPr>
          <a:xfrm>
            <a:off x="7123047" y="5655087"/>
            <a:ext cx="0" cy="5207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52B8884-5F36-8920-A3EB-D57E35B5D68F}"/>
              </a:ext>
            </a:extLst>
          </p:cNvPr>
          <p:cNvSpPr txBox="1"/>
          <p:nvPr/>
        </p:nvSpPr>
        <p:spPr>
          <a:xfrm>
            <a:off x="5589510" y="4876740"/>
            <a:ext cx="3067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Selecionar os melhores dados para o modelo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2ED04AB-8F2C-BB9D-AD2A-DA599E3C869F}"/>
              </a:ext>
            </a:extLst>
          </p:cNvPr>
          <p:cNvCxnSpPr>
            <a:cxnSpLocks/>
          </p:cNvCxnSpPr>
          <p:nvPr/>
        </p:nvCxnSpPr>
        <p:spPr>
          <a:xfrm>
            <a:off x="5939383" y="6646655"/>
            <a:ext cx="5126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01C41CD-9FD7-E487-7BB8-49356012422D}"/>
              </a:ext>
            </a:extLst>
          </p:cNvPr>
          <p:cNvCxnSpPr>
            <a:cxnSpLocks/>
          </p:cNvCxnSpPr>
          <p:nvPr/>
        </p:nvCxnSpPr>
        <p:spPr>
          <a:xfrm>
            <a:off x="7713359" y="6646655"/>
            <a:ext cx="5126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CB690C6-3770-86C1-5F29-4C934394DEF4}"/>
              </a:ext>
            </a:extLst>
          </p:cNvPr>
          <p:cNvSpPr txBox="1"/>
          <p:nvPr/>
        </p:nvSpPr>
        <p:spPr>
          <a:xfrm>
            <a:off x="8425493" y="6292712"/>
            <a:ext cx="2328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ANALISAR O MODELO GERADO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8F92FA2B-E54B-5CDE-86E8-DB343E7AE5C2}"/>
              </a:ext>
            </a:extLst>
          </p:cNvPr>
          <p:cNvCxnSpPr>
            <a:endCxn id="36" idx="3"/>
          </p:cNvCxnSpPr>
          <p:nvPr/>
        </p:nvCxnSpPr>
        <p:spPr>
          <a:xfrm rot="16200000" flipV="1">
            <a:off x="8616325" y="5270942"/>
            <a:ext cx="1018128" cy="937609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m 48" descr="Uma imagem contendo objeto, relógio, laranja, segurando&#10;&#10;Descrição gerada automaticamente">
            <a:extLst>
              <a:ext uri="{FF2B5EF4-FFF2-40B4-BE49-F238E27FC236}">
                <a16:creationId xmlns:a16="http://schemas.microsoft.com/office/drawing/2014/main" id="{770A3460-8F92-2BA6-F8B4-3AE00D8E55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69" y="4946732"/>
            <a:ext cx="637894" cy="637894"/>
          </a:xfrm>
          <a:prstGeom prst="rect">
            <a:avLst/>
          </a:prstGeom>
        </p:spPr>
      </p:pic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5AAECD63-9A31-F2DB-F989-2BB4BDC8D5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964" y="3691024"/>
            <a:ext cx="689367" cy="68936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386F54-1AD0-04CD-F261-BDB8CAFC1DA9}"/>
              </a:ext>
            </a:extLst>
          </p:cNvPr>
          <p:cNvSpPr txBox="1"/>
          <p:nvPr/>
        </p:nvSpPr>
        <p:spPr>
          <a:xfrm>
            <a:off x="7474331" y="3681764"/>
            <a:ext cx="548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Lato" panose="020F0502020204030203" pitchFamily="34" charset="0"/>
              </a:rPr>
              <a:t>DICA: modelos podem ser simples</a:t>
            </a:r>
          </a:p>
          <a:p>
            <a:r>
              <a:rPr lang="pt-BR" sz="2000" dirty="0">
                <a:latin typeface="Lato" panose="020F0502020204030203" pitchFamily="34" charset="0"/>
              </a:rPr>
              <a:t>- Detecção de </a:t>
            </a:r>
            <a:r>
              <a:rPr lang="pt-BR" sz="2000" dirty="0" err="1">
                <a:latin typeface="Lato" panose="020F0502020204030203" pitchFamily="34" charset="0"/>
              </a:rPr>
              <a:t>incêncio</a:t>
            </a:r>
            <a:r>
              <a:rPr lang="pt-BR" sz="2000" dirty="0">
                <a:latin typeface="Lato" panose="020F0502020204030203" pitchFamily="34" charset="0"/>
              </a:rPr>
              <a:t>: presença de fumaça</a:t>
            </a:r>
          </a:p>
        </p:txBody>
      </p:sp>
    </p:spTree>
    <p:extLst>
      <p:ext uri="{BB962C8B-B14F-4D97-AF65-F5344CB8AC3E}">
        <p14:creationId xmlns:p14="http://schemas.microsoft.com/office/powerpoint/2010/main" val="1034833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38AFF8-8054-7801-EC74-97C7128293AF}"/>
              </a:ext>
            </a:extLst>
          </p:cNvPr>
          <p:cNvSpPr txBox="1"/>
          <p:nvPr/>
        </p:nvSpPr>
        <p:spPr>
          <a:xfrm>
            <a:off x="1335726" y="2191172"/>
            <a:ext cx="1594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Precisamos estar cientes que </a:t>
            </a:r>
            <a:r>
              <a:rPr lang="pt-BR" sz="2400" b="1" dirty="0">
                <a:latin typeface="Lato" panose="020F0502020204030203" pitchFamily="34" charset="0"/>
              </a:rPr>
              <a:t>sempre que criamos um modelo estamos selecionando quais dados serão considerados</a:t>
            </a:r>
            <a:r>
              <a:rPr lang="pt-BR" sz="2400" dirty="0">
                <a:latin typeface="Lato" panose="020F0502020204030203" pitchFamily="34" charset="0"/>
              </a:rPr>
              <a:t>, então nós mesmos determinamos o que é importante de acordo com nossos objetivos e julgamentos</a:t>
            </a:r>
            <a:endParaRPr lang="pt-BR" sz="2400" b="1" dirty="0">
              <a:latin typeface="Lato" panose="020F0502020204030203" pitchFamily="34" charset="0"/>
            </a:endParaRP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F2DF998-E810-A6AC-ED65-608CE9A7B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7" y="2287351"/>
            <a:ext cx="638637" cy="638637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2A8D6198-780A-30A8-A1D6-CF4B1A2848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89" y="6342097"/>
            <a:ext cx="609117" cy="609117"/>
          </a:xfrm>
          <a:prstGeom prst="rect">
            <a:avLst/>
          </a:prstGeom>
        </p:spPr>
      </p:pic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7133E537-7B0F-EF38-B010-13083A5687C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624" y="6147688"/>
            <a:ext cx="997935" cy="997935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F861732-5A07-E387-FA96-01945AB3C3C0}"/>
              </a:ext>
            </a:extLst>
          </p:cNvPr>
          <p:cNvCxnSpPr>
            <a:cxnSpLocks/>
          </p:cNvCxnSpPr>
          <p:nvPr/>
        </p:nvCxnSpPr>
        <p:spPr>
          <a:xfrm>
            <a:off x="3512359" y="6093889"/>
            <a:ext cx="1872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8E56EBB-329E-089B-C60B-E0E932E8E498}"/>
              </a:ext>
            </a:extLst>
          </p:cNvPr>
          <p:cNvSpPr txBox="1"/>
          <p:nvPr/>
        </p:nvSpPr>
        <p:spPr>
          <a:xfrm>
            <a:off x="3552732" y="5738614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ANTIGAMENTE</a:t>
            </a:r>
            <a:endParaRPr lang="pt-BR" b="1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6FECF86-2931-6B45-16B3-B0F1A76CE8EB}"/>
              </a:ext>
            </a:extLst>
          </p:cNvPr>
          <p:cNvSpPr txBox="1"/>
          <p:nvPr/>
        </p:nvSpPr>
        <p:spPr>
          <a:xfrm>
            <a:off x="3284648" y="6292712"/>
            <a:ext cx="2328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MAIORIA HOMENS E RICOS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AE87588A-0961-C3AD-8C31-5D0944D70CAF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123047" y="7117523"/>
            <a:ext cx="10498" cy="5033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038640B-B431-AC51-977A-6741594DD6C8}"/>
              </a:ext>
            </a:extLst>
          </p:cNvPr>
          <p:cNvSpPr txBox="1"/>
          <p:nvPr/>
        </p:nvSpPr>
        <p:spPr>
          <a:xfrm>
            <a:off x="5958724" y="7684433"/>
            <a:ext cx="2328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CANDIDATO IDEAL É HOMEM E RICO</a:t>
            </a:r>
          </a:p>
        </p:txBody>
      </p:sp>
      <p:pic>
        <p:nvPicPr>
          <p:cNvPr id="31" name="Imagem 30" descr="Forma&#10;&#10;Descrição gerada automaticamente">
            <a:extLst>
              <a:ext uri="{FF2B5EF4-FFF2-40B4-BE49-F238E27FC236}">
                <a16:creationId xmlns:a16="http://schemas.microsoft.com/office/drawing/2014/main" id="{9E72B2AB-5BF5-32D0-5ED7-DB8A8041FC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052" y="7620883"/>
            <a:ext cx="834985" cy="834985"/>
          </a:xfrm>
          <a:prstGeom prst="rect">
            <a:avLst/>
          </a:prstGeom>
        </p:spPr>
      </p:pic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BDD2123C-10C8-3813-C129-A9ACC4A4AD34}"/>
              </a:ext>
            </a:extLst>
          </p:cNvPr>
          <p:cNvCxnSpPr>
            <a:cxnSpLocks/>
          </p:cNvCxnSpPr>
          <p:nvPr/>
        </p:nvCxnSpPr>
        <p:spPr>
          <a:xfrm>
            <a:off x="7123047" y="5655087"/>
            <a:ext cx="0" cy="5207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52B8884-5F36-8920-A3EB-D57E35B5D68F}"/>
              </a:ext>
            </a:extLst>
          </p:cNvPr>
          <p:cNvSpPr txBox="1"/>
          <p:nvPr/>
        </p:nvSpPr>
        <p:spPr>
          <a:xfrm>
            <a:off x="5589510" y="4876740"/>
            <a:ext cx="3067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solidFill>
                  <a:srgbClr val="00B050"/>
                </a:solidFill>
              </a:rPr>
              <a:t>Selecionar os melhores dados para o modelo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2ED04AB-8F2C-BB9D-AD2A-DA599E3C869F}"/>
              </a:ext>
            </a:extLst>
          </p:cNvPr>
          <p:cNvCxnSpPr>
            <a:cxnSpLocks/>
          </p:cNvCxnSpPr>
          <p:nvPr/>
        </p:nvCxnSpPr>
        <p:spPr>
          <a:xfrm>
            <a:off x="5939383" y="6646655"/>
            <a:ext cx="5126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001C41CD-9FD7-E487-7BB8-49356012422D}"/>
              </a:ext>
            </a:extLst>
          </p:cNvPr>
          <p:cNvCxnSpPr>
            <a:cxnSpLocks/>
          </p:cNvCxnSpPr>
          <p:nvPr/>
        </p:nvCxnSpPr>
        <p:spPr>
          <a:xfrm>
            <a:off x="7713359" y="6646655"/>
            <a:ext cx="5126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BCB690C6-3770-86C1-5F29-4C934394DEF4}"/>
              </a:ext>
            </a:extLst>
          </p:cNvPr>
          <p:cNvSpPr txBox="1"/>
          <p:nvPr/>
        </p:nvSpPr>
        <p:spPr>
          <a:xfrm>
            <a:off x="8425493" y="6292712"/>
            <a:ext cx="2328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ANALISAR O MODELO GERADO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8F92FA2B-E54B-5CDE-86E8-DB343E7AE5C2}"/>
              </a:ext>
            </a:extLst>
          </p:cNvPr>
          <p:cNvCxnSpPr>
            <a:endCxn id="36" idx="3"/>
          </p:cNvCxnSpPr>
          <p:nvPr/>
        </p:nvCxnSpPr>
        <p:spPr>
          <a:xfrm rot="16200000" flipV="1">
            <a:off x="8616325" y="5270942"/>
            <a:ext cx="1018128" cy="937609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m 48" descr="Uma imagem contendo objeto, relógio, laranja, segurando&#10;&#10;Descrição gerada automaticamente">
            <a:extLst>
              <a:ext uri="{FF2B5EF4-FFF2-40B4-BE49-F238E27FC236}">
                <a16:creationId xmlns:a16="http://schemas.microsoft.com/office/drawing/2014/main" id="{770A3460-8F92-2BA6-F8B4-3AE00D8E55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69" y="4946732"/>
            <a:ext cx="637894" cy="637894"/>
          </a:xfrm>
          <a:prstGeom prst="rect">
            <a:avLst/>
          </a:prstGeom>
        </p:spPr>
      </p:pic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5AAECD63-9A31-F2DB-F989-2BB4BDC8D5E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964" y="3691024"/>
            <a:ext cx="689367" cy="68936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386F54-1AD0-04CD-F261-BDB8CAFC1DA9}"/>
              </a:ext>
            </a:extLst>
          </p:cNvPr>
          <p:cNvSpPr txBox="1"/>
          <p:nvPr/>
        </p:nvSpPr>
        <p:spPr>
          <a:xfrm>
            <a:off x="7474331" y="3681764"/>
            <a:ext cx="54860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Lato" panose="020F0502020204030203" pitchFamily="34" charset="0"/>
              </a:rPr>
              <a:t>DICA: modelos podem ser simples</a:t>
            </a:r>
          </a:p>
          <a:p>
            <a:r>
              <a:rPr lang="pt-BR" sz="2000" dirty="0">
                <a:latin typeface="Lato" panose="020F0502020204030203" pitchFamily="34" charset="0"/>
              </a:rPr>
              <a:t>- Detecção de </a:t>
            </a:r>
            <a:r>
              <a:rPr lang="pt-BR" sz="2000" dirty="0" err="1">
                <a:latin typeface="Lato" panose="020F0502020204030203" pitchFamily="34" charset="0"/>
              </a:rPr>
              <a:t>incêncio</a:t>
            </a:r>
            <a:r>
              <a:rPr lang="pt-BR" sz="2000" dirty="0">
                <a:latin typeface="Lato" panose="020F0502020204030203" pitchFamily="34" charset="0"/>
              </a:rPr>
              <a:t>: presença de fumaça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00C989-FC1D-5944-B895-6D6CF2B68C8C}"/>
              </a:ext>
            </a:extLst>
          </p:cNvPr>
          <p:cNvSpPr txBox="1"/>
          <p:nvPr/>
        </p:nvSpPr>
        <p:spPr>
          <a:xfrm>
            <a:off x="10656168" y="7978814"/>
            <a:ext cx="6968206" cy="95410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pt-BR" sz="2800" b="1" dirty="0"/>
              <a:t>“Os pontos cegos de um modelo refletem o julgamento e prioridades dos seus criadores”</a:t>
            </a:r>
          </a:p>
        </p:txBody>
      </p:sp>
    </p:spTree>
    <p:extLst>
      <p:ext uri="{BB962C8B-B14F-4D97-AF65-F5344CB8AC3E}">
        <p14:creationId xmlns:p14="http://schemas.microsoft.com/office/powerpoint/2010/main" val="3937455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38AFF8-8054-7801-EC74-97C7128293AF}"/>
              </a:ext>
            </a:extLst>
          </p:cNvPr>
          <p:cNvSpPr txBox="1"/>
          <p:nvPr/>
        </p:nvSpPr>
        <p:spPr>
          <a:xfrm>
            <a:off x="1335726" y="2191172"/>
            <a:ext cx="10688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Sem o devido cuidado</a:t>
            </a:r>
            <a:r>
              <a:rPr lang="pt-BR" sz="2400" b="1" dirty="0">
                <a:latin typeface="Lato" panose="020F0502020204030203" pitchFamily="34" charset="0"/>
              </a:rPr>
              <a:t>, as empresas podem tomar decisões para se ajustar aos modelos </a:t>
            </a:r>
            <a:r>
              <a:rPr lang="pt-BR" sz="2400" dirty="0">
                <a:latin typeface="Lato" panose="020F0502020204030203" pitchFamily="34" charset="0"/>
              </a:rPr>
              <a:t>que vão contra o que é melhor para toda a sociedade!</a:t>
            </a:r>
            <a:endParaRPr lang="pt-BR" sz="2400" b="1" dirty="0">
              <a:latin typeface="Lato" panose="020F0502020204030203" pitchFamily="34" charset="0"/>
            </a:endParaRP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F2DF998-E810-A6AC-ED65-608CE9A7B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7" y="2287351"/>
            <a:ext cx="638637" cy="638637"/>
          </a:xfrm>
          <a:prstGeom prst="rect">
            <a:avLst/>
          </a:prstGeom>
        </p:spPr>
      </p:pic>
      <p:grpSp>
        <p:nvGrpSpPr>
          <p:cNvPr id="68" name="Agrupar 67">
            <a:extLst>
              <a:ext uri="{FF2B5EF4-FFF2-40B4-BE49-F238E27FC236}">
                <a16:creationId xmlns:a16="http://schemas.microsoft.com/office/drawing/2014/main" id="{2A9F2FC5-0ED8-9155-332B-E2788550566C}"/>
              </a:ext>
            </a:extLst>
          </p:cNvPr>
          <p:cNvGrpSpPr/>
          <p:nvPr/>
        </p:nvGrpSpPr>
        <p:grpSpPr>
          <a:xfrm>
            <a:off x="6875387" y="3607434"/>
            <a:ext cx="4537226" cy="936825"/>
            <a:chOff x="574327" y="3607434"/>
            <a:chExt cx="4537226" cy="936825"/>
          </a:xfrm>
        </p:grpSpPr>
        <p:pic>
          <p:nvPicPr>
            <p:cNvPr id="6" name="Imagem 5" descr="Ícone&#10;&#10;Descrição gerada automaticamente">
              <a:extLst>
                <a:ext uri="{FF2B5EF4-FFF2-40B4-BE49-F238E27FC236}">
                  <a16:creationId xmlns:a16="http://schemas.microsoft.com/office/drawing/2014/main" id="{B2AD949B-7575-644F-C326-2368D6017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327" y="3607434"/>
              <a:ext cx="936825" cy="936825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F440289-E49B-885C-8EAD-86AB9000A652}"/>
                </a:ext>
              </a:extLst>
            </p:cNvPr>
            <p:cNvSpPr txBox="1"/>
            <p:nvPr/>
          </p:nvSpPr>
          <p:spPr>
            <a:xfrm>
              <a:off x="1583161" y="3660347"/>
              <a:ext cx="35283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U.S. News criou o </a:t>
              </a:r>
            </a:p>
            <a:p>
              <a:r>
                <a:rPr lang="pt-BR" sz="2400" b="1" dirty="0"/>
                <a:t>RANKING UNIVERSITÁRIO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832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38AFF8-8054-7801-EC74-97C7128293AF}"/>
              </a:ext>
            </a:extLst>
          </p:cNvPr>
          <p:cNvSpPr txBox="1"/>
          <p:nvPr/>
        </p:nvSpPr>
        <p:spPr>
          <a:xfrm>
            <a:off x="1335726" y="2191172"/>
            <a:ext cx="10688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Sem o devido cuidado</a:t>
            </a:r>
            <a:r>
              <a:rPr lang="pt-BR" sz="2400" b="1" dirty="0">
                <a:latin typeface="Lato" panose="020F0502020204030203" pitchFamily="34" charset="0"/>
              </a:rPr>
              <a:t>, as empresas podem tomar decisões para se ajustar aos modelos </a:t>
            </a:r>
            <a:r>
              <a:rPr lang="pt-BR" sz="2400" dirty="0">
                <a:latin typeface="Lato" panose="020F0502020204030203" pitchFamily="34" charset="0"/>
              </a:rPr>
              <a:t>que vão contra o que é melhor para toda a sociedade!</a:t>
            </a:r>
            <a:endParaRPr lang="pt-BR" sz="2400" b="1" dirty="0">
              <a:latin typeface="Lato" panose="020F0502020204030203" pitchFamily="34" charset="0"/>
            </a:endParaRP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F2DF998-E810-A6AC-ED65-608CE9A7B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7" y="2287351"/>
            <a:ext cx="638637" cy="638637"/>
          </a:xfrm>
          <a:prstGeom prst="rect">
            <a:avLst/>
          </a:prstGeom>
        </p:spPr>
      </p:pic>
      <p:grpSp>
        <p:nvGrpSpPr>
          <p:cNvPr id="68" name="Agrupar 67">
            <a:extLst>
              <a:ext uri="{FF2B5EF4-FFF2-40B4-BE49-F238E27FC236}">
                <a16:creationId xmlns:a16="http://schemas.microsoft.com/office/drawing/2014/main" id="{2A9F2FC5-0ED8-9155-332B-E2788550566C}"/>
              </a:ext>
            </a:extLst>
          </p:cNvPr>
          <p:cNvGrpSpPr/>
          <p:nvPr/>
        </p:nvGrpSpPr>
        <p:grpSpPr>
          <a:xfrm>
            <a:off x="6875387" y="3607434"/>
            <a:ext cx="4537226" cy="936825"/>
            <a:chOff x="574327" y="3607434"/>
            <a:chExt cx="4537226" cy="936825"/>
          </a:xfrm>
        </p:grpSpPr>
        <p:pic>
          <p:nvPicPr>
            <p:cNvPr id="6" name="Imagem 5" descr="Ícone&#10;&#10;Descrição gerada automaticamente">
              <a:extLst>
                <a:ext uri="{FF2B5EF4-FFF2-40B4-BE49-F238E27FC236}">
                  <a16:creationId xmlns:a16="http://schemas.microsoft.com/office/drawing/2014/main" id="{B2AD949B-7575-644F-C326-2368D6017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327" y="3607434"/>
              <a:ext cx="936825" cy="936825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F440289-E49B-885C-8EAD-86AB9000A652}"/>
                </a:ext>
              </a:extLst>
            </p:cNvPr>
            <p:cNvSpPr txBox="1"/>
            <p:nvPr/>
          </p:nvSpPr>
          <p:spPr>
            <a:xfrm>
              <a:off x="1583161" y="3660347"/>
              <a:ext cx="35283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U.S. News criou o </a:t>
              </a:r>
            </a:p>
            <a:p>
              <a:r>
                <a:rPr lang="pt-BR" sz="2400" b="1" dirty="0"/>
                <a:t>RANKING UNIVERSITÁRIO</a:t>
              </a:r>
            </a:p>
          </p:txBody>
        </p:sp>
      </p:grp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4503EA15-9C4C-2543-906D-CD0F38E88BCB}"/>
              </a:ext>
            </a:extLst>
          </p:cNvPr>
          <p:cNvSpPr txBox="1"/>
          <p:nvPr/>
        </p:nvSpPr>
        <p:spPr>
          <a:xfrm>
            <a:off x="2627070" y="5353336"/>
            <a:ext cx="4312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Lato" panose="020F0502020204030203" pitchFamily="34" charset="0"/>
              </a:rPr>
              <a:t>MÉTRICA: </a:t>
            </a:r>
            <a:r>
              <a:rPr lang="pt-BR" sz="2000" b="1" dirty="0">
                <a:solidFill>
                  <a:srgbClr val="00B050"/>
                </a:solidFill>
                <a:latin typeface="Lato" panose="020F0502020204030203" pitchFamily="34" charset="0"/>
              </a:rPr>
              <a:t>considerava</a:t>
            </a:r>
            <a:r>
              <a:rPr lang="pt-BR" sz="2000" b="1" dirty="0">
                <a:latin typeface="Lato" panose="020F0502020204030203" pitchFamily="34" charset="0"/>
              </a:rPr>
              <a:t> o número de </a:t>
            </a:r>
            <a:r>
              <a:rPr lang="pt-BR" sz="2000" b="1" dirty="0" err="1">
                <a:latin typeface="Lato" panose="020F0502020204030203" pitchFamily="34" charset="0"/>
              </a:rPr>
              <a:t>ex</a:t>
            </a:r>
            <a:r>
              <a:rPr lang="pt-BR" sz="2000" b="1" dirty="0">
                <a:latin typeface="Lato" panose="020F0502020204030203" pitchFamily="34" charset="0"/>
              </a:rPr>
              <a:t> alunos que faziam doações</a:t>
            </a:r>
            <a:endParaRPr lang="pt-BR" sz="2000" dirty="0">
              <a:latin typeface="Lato" panose="020F0502020204030203" pitchFamily="34" charset="0"/>
            </a:endParaRPr>
          </a:p>
        </p:txBody>
      </p:sp>
      <p:cxnSp>
        <p:nvCxnSpPr>
          <p:cNvPr id="101" name="Conector: Curvo 100">
            <a:extLst>
              <a:ext uri="{FF2B5EF4-FFF2-40B4-BE49-F238E27FC236}">
                <a16:creationId xmlns:a16="http://schemas.microsoft.com/office/drawing/2014/main" id="{B7ACB25B-71DF-3728-9313-F9233C42180B}"/>
              </a:ext>
            </a:extLst>
          </p:cNvPr>
          <p:cNvCxnSpPr>
            <a:cxnSpLocks/>
            <a:endCxn id="100" idx="0"/>
          </p:cNvCxnSpPr>
          <p:nvPr/>
        </p:nvCxnSpPr>
        <p:spPr>
          <a:xfrm rot="5400000">
            <a:off x="6784813" y="2489732"/>
            <a:ext cx="861992" cy="486521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706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38AFF8-8054-7801-EC74-97C7128293AF}"/>
              </a:ext>
            </a:extLst>
          </p:cNvPr>
          <p:cNvSpPr txBox="1"/>
          <p:nvPr/>
        </p:nvSpPr>
        <p:spPr>
          <a:xfrm>
            <a:off x="1335726" y="2191172"/>
            <a:ext cx="10688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Sem o devido cuidado</a:t>
            </a:r>
            <a:r>
              <a:rPr lang="pt-BR" sz="2400" b="1" dirty="0">
                <a:latin typeface="Lato" panose="020F0502020204030203" pitchFamily="34" charset="0"/>
              </a:rPr>
              <a:t>, as empresas podem tomar decisões para se ajustar aos modelos </a:t>
            </a:r>
            <a:r>
              <a:rPr lang="pt-BR" sz="2400" dirty="0">
                <a:latin typeface="Lato" panose="020F0502020204030203" pitchFamily="34" charset="0"/>
              </a:rPr>
              <a:t>que vão contra o que é melhor para toda a sociedade!</a:t>
            </a:r>
            <a:endParaRPr lang="pt-BR" sz="2400" b="1" dirty="0">
              <a:latin typeface="Lato" panose="020F0502020204030203" pitchFamily="34" charset="0"/>
            </a:endParaRP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F2DF998-E810-A6AC-ED65-608CE9A7B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7" y="2287351"/>
            <a:ext cx="638637" cy="638637"/>
          </a:xfrm>
          <a:prstGeom prst="rect">
            <a:avLst/>
          </a:prstGeom>
        </p:spPr>
      </p:pic>
      <p:grpSp>
        <p:nvGrpSpPr>
          <p:cNvPr id="68" name="Agrupar 67">
            <a:extLst>
              <a:ext uri="{FF2B5EF4-FFF2-40B4-BE49-F238E27FC236}">
                <a16:creationId xmlns:a16="http://schemas.microsoft.com/office/drawing/2014/main" id="{2A9F2FC5-0ED8-9155-332B-E2788550566C}"/>
              </a:ext>
            </a:extLst>
          </p:cNvPr>
          <p:cNvGrpSpPr/>
          <p:nvPr/>
        </p:nvGrpSpPr>
        <p:grpSpPr>
          <a:xfrm>
            <a:off x="6875387" y="3607434"/>
            <a:ext cx="4537226" cy="936825"/>
            <a:chOff x="574327" y="3607434"/>
            <a:chExt cx="4537226" cy="936825"/>
          </a:xfrm>
        </p:grpSpPr>
        <p:pic>
          <p:nvPicPr>
            <p:cNvPr id="6" name="Imagem 5" descr="Ícone&#10;&#10;Descrição gerada automaticamente">
              <a:extLst>
                <a:ext uri="{FF2B5EF4-FFF2-40B4-BE49-F238E27FC236}">
                  <a16:creationId xmlns:a16="http://schemas.microsoft.com/office/drawing/2014/main" id="{B2AD949B-7575-644F-C326-2368D6017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327" y="3607434"/>
              <a:ext cx="936825" cy="936825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F440289-E49B-885C-8EAD-86AB9000A652}"/>
                </a:ext>
              </a:extLst>
            </p:cNvPr>
            <p:cNvSpPr txBox="1"/>
            <p:nvPr/>
          </p:nvSpPr>
          <p:spPr>
            <a:xfrm>
              <a:off x="1583161" y="3660347"/>
              <a:ext cx="35283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U.S. News criou o </a:t>
              </a:r>
            </a:p>
            <a:p>
              <a:r>
                <a:rPr lang="pt-BR" sz="2400" b="1" dirty="0"/>
                <a:t>RANKING UNIVERSITÁRIO</a:t>
              </a:r>
            </a:p>
          </p:txBody>
        </p:sp>
      </p:grp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4503EA15-9C4C-2543-906D-CD0F38E88BCB}"/>
              </a:ext>
            </a:extLst>
          </p:cNvPr>
          <p:cNvSpPr txBox="1"/>
          <p:nvPr/>
        </p:nvSpPr>
        <p:spPr>
          <a:xfrm>
            <a:off x="2627070" y="5353336"/>
            <a:ext cx="4312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Lato" panose="020F0502020204030203" pitchFamily="34" charset="0"/>
              </a:rPr>
              <a:t>MÉTRICA: </a:t>
            </a:r>
            <a:r>
              <a:rPr lang="pt-BR" sz="2000" b="1" dirty="0">
                <a:solidFill>
                  <a:srgbClr val="00B050"/>
                </a:solidFill>
                <a:latin typeface="Lato" panose="020F0502020204030203" pitchFamily="34" charset="0"/>
              </a:rPr>
              <a:t>considerava</a:t>
            </a:r>
            <a:r>
              <a:rPr lang="pt-BR" sz="2000" b="1" dirty="0">
                <a:latin typeface="Lato" panose="020F0502020204030203" pitchFamily="34" charset="0"/>
              </a:rPr>
              <a:t> o número de </a:t>
            </a:r>
            <a:r>
              <a:rPr lang="pt-BR" sz="2000" b="1" dirty="0" err="1">
                <a:latin typeface="Lato" panose="020F0502020204030203" pitchFamily="34" charset="0"/>
              </a:rPr>
              <a:t>ex</a:t>
            </a:r>
            <a:r>
              <a:rPr lang="pt-BR" sz="2000" b="1" dirty="0">
                <a:latin typeface="Lato" panose="020F0502020204030203" pitchFamily="34" charset="0"/>
              </a:rPr>
              <a:t> alunos que faziam doações</a:t>
            </a:r>
            <a:endParaRPr lang="pt-BR" sz="2000" dirty="0">
              <a:latin typeface="Lato" panose="020F0502020204030203" pitchFamily="34" charset="0"/>
            </a:endParaRPr>
          </a:p>
        </p:txBody>
      </p:sp>
      <p:cxnSp>
        <p:nvCxnSpPr>
          <p:cNvPr id="101" name="Conector: Curvo 100">
            <a:extLst>
              <a:ext uri="{FF2B5EF4-FFF2-40B4-BE49-F238E27FC236}">
                <a16:creationId xmlns:a16="http://schemas.microsoft.com/office/drawing/2014/main" id="{B7ACB25B-71DF-3728-9313-F9233C42180B}"/>
              </a:ext>
            </a:extLst>
          </p:cNvPr>
          <p:cNvCxnSpPr>
            <a:cxnSpLocks/>
            <a:endCxn id="100" idx="0"/>
          </p:cNvCxnSpPr>
          <p:nvPr/>
        </p:nvCxnSpPr>
        <p:spPr>
          <a:xfrm rot="5400000">
            <a:off x="6784813" y="2489732"/>
            <a:ext cx="861992" cy="486521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F33ACBE-7270-107A-4A49-0FC649E293A9}"/>
              </a:ext>
            </a:extLst>
          </p:cNvPr>
          <p:cNvGrpSpPr/>
          <p:nvPr/>
        </p:nvGrpSpPr>
        <p:grpSpPr>
          <a:xfrm>
            <a:off x="1943200" y="6400549"/>
            <a:ext cx="5679997" cy="2249220"/>
            <a:chOff x="1798403" y="6396656"/>
            <a:chExt cx="5679997" cy="2249220"/>
          </a:xfrm>
        </p:grpSpPr>
        <p:pic>
          <p:nvPicPr>
            <p:cNvPr id="9" name="Imagem 8" descr="Desenho de um relógio&#10;&#10;Descrição gerada automaticamente com confiança média">
              <a:extLst>
                <a:ext uri="{FF2B5EF4-FFF2-40B4-BE49-F238E27FC236}">
                  <a16:creationId xmlns:a16="http://schemas.microsoft.com/office/drawing/2014/main" id="{F55E9B52-47CE-D565-3141-CC7E6749DF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890" y="6396656"/>
              <a:ext cx="803295" cy="803295"/>
            </a:xfrm>
            <a:prstGeom prst="rect">
              <a:avLst/>
            </a:prstGeom>
          </p:spPr>
        </p:pic>
        <p:pic>
          <p:nvPicPr>
            <p:cNvPr id="10" name="Imagem 9" descr="Ícone&#10;&#10;Descrição gerada automaticamente">
              <a:extLst>
                <a:ext uri="{FF2B5EF4-FFF2-40B4-BE49-F238E27FC236}">
                  <a16:creationId xmlns:a16="http://schemas.microsoft.com/office/drawing/2014/main" id="{41E2F6C7-1A97-01DD-4FF6-8BBD1744B8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5125154" y="6669501"/>
              <a:ext cx="360040" cy="720080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122C940-F222-6E1B-4304-11E1CC4D704D}"/>
                </a:ext>
              </a:extLst>
            </p:cNvPr>
            <p:cNvSpPr txBox="1"/>
            <p:nvPr/>
          </p:nvSpPr>
          <p:spPr>
            <a:xfrm>
              <a:off x="5485194" y="6444360"/>
              <a:ext cx="199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latin typeface="Lato" panose="020F0502020204030203" pitchFamily="34" charset="0"/>
                </a:rPr>
                <a:t>Instituição com nota negativa</a:t>
              </a:r>
              <a:endParaRPr lang="pt-BR" sz="2000" dirty="0">
                <a:latin typeface="Lato" panose="020F0502020204030203" pitchFamily="34" charset="0"/>
              </a:endParaRPr>
            </a:p>
          </p:txBody>
        </p:sp>
        <p:pic>
          <p:nvPicPr>
            <p:cNvPr id="13" name="Imagem 12" descr="Logotipo&#10;&#10;Descrição gerada automaticamente">
              <a:extLst>
                <a:ext uri="{FF2B5EF4-FFF2-40B4-BE49-F238E27FC236}">
                  <a16:creationId xmlns:a16="http://schemas.microsoft.com/office/drawing/2014/main" id="{30B1EABC-7E20-2681-4103-CE31030C5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607" y="7842581"/>
              <a:ext cx="803295" cy="803295"/>
            </a:xfrm>
            <a:prstGeom prst="rect">
              <a:avLst/>
            </a:prstGeom>
          </p:spPr>
        </p:pic>
        <p:cxnSp>
          <p:nvCxnSpPr>
            <p:cNvPr id="14" name="Conector: Angulado 13">
              <a:extLst>
                <a:ext uri="{FF2B5EF4-FFF2-40B4-BE49-F238E27FC236}">
                  <a16:creationId xmlns:a16="http://schemas.microsoft.com/office/drawing/2014/main" id="{7D0C3229-014B-5B1D-6465-26F6A772F00B}"/>
                </a:ext>
              </a:extLst>
            </p:cNvPr>
            <p:cNvCxnSpPr>
              <a:cxnSpLocks/>
              <a:stCxn id="9" idx="1"/>
              <a:endCxn id="13" idx="0"/>
            </p:cNvCxnSpPr>
            <p:nvPr/>
          </p:nvCxnSpPr>
          <p:spPr>
            <a:xfrm rot="10800000" flipV="1">
              <a:off x="3953256" y="6798303"/>
              <a:ext cx="591635" cy="1044277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965E5C2-025F-290F-789C-53C29F59F6ED}"/>
                </a:ext>
              </a:extLst>
            </p:cNvPr>
            <p:cNvSpPr txBox="1"/>
            <p:nvPr/>
          </p:nvSpPr>
          <p:spPr>
            <a:xfrm>
              <a:off x="1798403" y="7890285"/>
              <a:ext cx="17483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000" b="1" dirty="0">
                  <a:latin typeface="Lato" panose="020F0502020204030203" pitchFamily="34" charset="0"/>
                </a:rPr>
                <a:t>Redução nas doações</a:t>
              </a:r>
              <a:endParaRPr lang="pt-BR" sz="2000" dirty="0">
                <a:latin typeface="Lato" panose="020F0502020204030203" pitchFamily="34" charset="0"/>
              </a:endParaRPr>
            </a:p>
          </p:txBody>
        </p: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F009566A-017B-A526-A009-0516E94EEE60}"/>
                </a:ext>
              </a:extLst>
            </p:cNvPr>
            <p:cNvCxnSpPr>
              <a:cxnSpLocks/>
              <a:stCxn id="13" idx="3"/>
              <a:endCxn id="9" idx="2"/>
            </p:cNvCxnSpPr>
            <p:nvPr/>
          </p:nvCxnSpPr>
          <p:spPr>
            <a:xfrm flipV="1">
              <a:off x="4354902" y="7199951"/>
              <a:ext cx="591636" cy="1044278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3802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38AFF8-8054-7801-EC74-97C7128293AF}"/>
              </a:ext>
            </a:extLst>
          </p:cNvPr>
          <p:cNvSpPr txBox="1"/>
          <p:nvPr/>
        </p:nvSpPr>
        <p:spPr>
          <a:xfrm>
            <a:off x="1335726" y="2191172"/>
            <a:ext cx="10688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Sem o devido cuidado</a:t>
            </a:r>
            <a:r>
              <a:rPr lang="pt-BR" sz="2400" b="1" dirty="0">
                <a:latin typeface="Lato" panose="020F0502020204030203" pitchFamily="34" charset="0"/>
              </a:rPr>
              <a:t>, as empresas podem tomar decisões para se ajustar aos modelos </a:t>
            </a:r>
            <a:r>
              <a:rPr lang="pt-BR" sz="2400" dirty="0">
                <a:latin typeface="Lato" panose="020F0502020204030203" pitchFamily="34" charset="0"/>
              </a:rPr>
              <a:t>que vão contra o que é melhor para toda a sociedade!</a:t>
            </a:r>
            <a:endParaRPr lang="pt-BR" sz="2400" b="1" dirty="0">
              <a:latin typeface="Lato" panose="020F0502020204030203" pitchFamily="34" charset="0"/>
            </a:endParaRP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F2DF998-E810-A6AC-ED65-608CE9A7B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7" y="2287351"/>
            <a:ext cx="638637" cy="638637"/>
          </a:xfrm>
          <a:prstGeom prst="rect">
            <a:avLst/>
          </a:prstGeom>
        </p:spPr>
      </p:pic>
      <p:grpSp>
        <p:nvGrpSpPr>
          <p:cNvPr id="68" name="Agrupar 67">
            <a:extLst>
              <a:ext uri="{FF2B5EF4-FFF2-40B4-BE49-F238E27FC236}">
                <a16:creationId xmlns:a16="http://schemas.microsoft.com/office/drawing/2014/main" id="{2A9F2FC5-0ED8-9155-332B-E2788550566C}"/>
              </a:ext>
            </a:extLst>
          </p:cNvPr>
          <p:cNvGrpSpPr/>
          <p:nvPr/>
        </p:nvGrpSpPr>
        <p:grpSpPr>
          <a:xfrm>
            <a:off x="6875387" y="3607434"/>
            <a:ext cx="4537226" cy="936825"/>
            <a:chOff x="574327" y="3607434"/>
            <a:chExt cx="4537226" cy="936825"/>
          </a:xfrm>
        </p:grpSpPr>
        <p:pic>
          <p:nvPicPr>
            <p:cNvPr id="6" name="Imagem 5" descr="Ícone&#10;&#10;Descrição gerada automaticamente">
              <a:extLst>
                <a:ext uri="{FF2B5EF4-FFF2-40B4-BE49-F238E27FC236}">
                  <a16:creationId xmlns:a16="http://schemas.microsoft.com/office/drawing/2014/main" id="{B2AD949B-7575-644F-C326-2368D6017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327" y="3607434"/>
              <a:ext cx="936825" cy="936825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F440289-E49B-885C-8EAD-86AB9000A652}"/>
                </a:ext>
              </a:extLst>
            </p:cNvPr>
            <p:cNvSpPr txBox="1"/>
            <p:nvPr/>
          </p:nvSpPr>
          <p:spPr>
            <a:xfrm>
              <a:off x="1583161" y="3660347"/>
              <a:ext cx="35283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U.S. News criou o </a:t>
              </a:r>
            </a:p>
            <a:p>
              <a:r>
                <a:rPr lang="pt-BR" sz="2400" b="1" dirty="0"/>
                <a:t>RANKING UNIVERSITÁRIO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332D419D-CB28-D095-FC48-5EF8910BE775}"/>
              </a:ext>
            </a:extLst>
          </p:cNvPr>
          <p:cNvGrpSpPr/>
          <p:nvPr/>
        </p:nvGrpSpPr>
        <p:grpSpPr>
          <a:xfrm>
            <a:off x="1943200" y="6400549"/>
            <a:ext cx="5679997" cy="2249220"/>
            <a:chOff x="1798403" y="6396656"/>
            <a:chExt cx="5679997" cy="2249220"/>
          </a:xfrm>
        </p:grpSpPr>
        <p:pic>
          <p:nvPicPr>
            <p:cNvPr id="17" name="Imagem 16" descr="Desenho de um relógio&#10;&#10;Descrição gerada automaticamente com confiança média">
              <a:extLst>
                <a:ext uri="{FF2B5EF4-FFF2-40B4-BE49-F238E27FC236}">
                  <a16:creationId xmlns:a16="http://schemas.microsoft.com/office/drawing/2014/main" id="{EAEF6B93-6219-AFE3-6424-E3E54EB07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890" y="6396656"/>
              <a:ext cx="803295" cy="803295"/>
            </a:xfrm>
            <a:prstGeom prst="rect">
              <a:avLst/>
            </a:prstGeom>
          </p:spPr>
        </p:pic>
        <p:pic>
          <p:nvPicPr>
            <p:cNvPr id="20" name="Imagem 19" descr="Ícone&#10;&#10;Descrição gerada automaticamente">
              <a:extLst>
                <a:ext uri="{FF2B5EF4-FFF2-40B4-BE49-F238E27FC236}">
                  <a16:creationId xmlns:a16="http://schemas.microsoft.com/office/drawing/2014/main" id="{EA4FD437-B3C2-2578-3890-7FA0679ACA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5125154" y="6669501"/>
              <a:ext cx="360040" cy="720080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4D80A0D-A382-953E-EDC3-15AB2A63428C}"/>
                </a:ext>
              </a:extLst>
            </p:cNvPr>
            <p:cNvSpPr txBox="1"/>
            <p:nvPr/>
          </p:nvSpPr>
          <p:spPr>
            <a:xfrm>
              <a:off x="5485194" y="6444360"/>
              <a:ext cx="199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latin typeface="Lato" panose="020F0502020204030203" pitchFamily="34" charset="0"/>
                </a:rPr>
                <a:t>Instituição com nota negativa</a:t>
              </a:r>
              <a:endParaRPr lang="pt-BR" sz="2000" dirty="0">
                <a:latin typeface="Lato" panose="020F0502020204030203" pitchFamily="34" charset="0"/>
              </a:endParaRPr>
            </a:p>
          </p:txBody>
        </p:sp>
        <p:pic>
          <p:nvPicPr>
            <p:cNvPr id="26" name="Imagem 25" descr="Logotipo&#10;&#10;Descrição gerada automaticamente">
              <a:extLst>
                <a:ext uri="{FF2B5EF4-FFF2-40B4-BE49-F238E27FC236}">
                  <a16:creationId xmlns:a16="http://schemas.microsoft.com/office/drawing/2014/main" id="{DD04C246-89BF-A0F9-003E-C697D4A1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607" y="7842581"/>
              <a:ext cx="803295" cy="803295"/>
            </a:xfrm>
            <a:prstGeom prst="rect">
              <a:avLst/>
            </a:prstGeom>
          </p:spPr>
        </p:pic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9CC3CA4A-623E-20F3-F774-363F9010E84B}"/>
                </a:ext>
              </a:extLst>
            </p:cNvPr>
            <p:cNvCxnSpPr>
              <a:cxnSpLocks/>
              <a:stCxn id="17" idx="1"/>
              <a:endCxn id="26" idx="0"/>
            </p:cNvCxnSpPr>
            <p:nvPr/>
          </p:nvCxnSpPr>
          <p:spPr>
            <a:xfrm rot="10800000" flipV="1">
              <a:off x="3953256" y="6798303"/>
              <a:ext cx="591635" cy="1044277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3FAE380-35FF-82CC-65C6-EC2D0BCC3B87}"/>
                </a:ext>
              </a:extLst>
            </p:cNvPr>
            <p:cNvSpPr txBox="1"/>
            <p:nvPr/>
          </p:nvSpPr>
          <p:spPr>
            <a:xfrm>
              <a:off x="1798403" y="7890285"/>
              <a:ext cx="17483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000" b="1" dirty="0">
                  <a:latin typeface="Lato" panose="020F0502020204030203" pitchFamily="34" charset="0"/>
                </a:rPr>
                <a:t>Redução nas doações</a:t>
              </a:r>
              <a:endParaRPr lang="pt-BR" sz="2000" dirty="0">
                <a:latin typeface="Lato" panose="020F0502020204030203" pitchFamily="34" charset="0"/>
              </a:endParaRPr>
            </a:p>
          </p:txBody>
        </p:sp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909D7FC6-536F-5857-B9A3-9BDA56C591BF}"/>
                </a:ext>
              </a:extLst>
            </p:cNvPr>
            <p:cNvCxnSpPr>
              <a:cxnSpLocks/>
              <a:stCxn id="26" idx="3"/>
              <a:endCxn id="17" idx="2"/>
            </p:cNvCxnSpPr>
            <p:nvPr/>
          </p:nvCxnSpPr>
          <p:spPr>
            <a:xfrm flipV="1">
              <a:off x="4354902" y="7199951"/>
              <a:ext cx="591636" cy="1044278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41136E-4FD9-0B5C-0A46-57077C7BD531}"/>
              </a:ext>
            </a:extLst>
          </p:cNvPr>
          <p:cNvSpPr txBox="1"/>
          <p:nvPr/>
        </p:nvSpPr>
        <p:spPr>
          <a:xfrm>
            <a:off x="2627070" y="5353336"/>
            <a:ext cx="4312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Lato" panose="020F0502020204030203" pitchFamily="34" charset="0"/>
              </a:rPr>
              <a:t>MÉTRICA: </a:t>
            </a:r>
            <a:r>
              <a:rPr lang="pt-BR" sz="2000" b="1" dirty="0">
                <a:solidFill>
                  <a:srgbClr val="00B050"/>
                </a:solidFill>
                <a:latin typeface="Lato" panose="020F0502020204030203" pitchFamily="34" charset="0"/>
              </a:rPr>
              <a:t>considerava</a:t>
            </a:r>
            <a:r>
              <a:rPr lang="pt-BR" sz="2000" b="1" dirty="0">
                <a:latin typeface="Lato" panose="020F0502020204030203" pitchFamily="34" charset="0"/>
              </a:rPr>
              <a:t> o número de </a:t>
            </a:r>
            <a:r>
              <a:rPr lang="pt-BR" sz="2000" b="1" dirty="0" err="1">
                <a:latin typeface="Lato" panose="020F0502020204030203" pitchFamily="34" charset="0"/>
              </a:rPr>
              <a:t>ex</a:t>
            </a:r>
            <a:r>
              <a:rPr lang="pt-BR" sz="2000" b="1" dirty="0">
                <a:latin typeface="Lato" panose="020F0502020204030203" pitchFamily="34" charset="0"/>
              </a:rPr>
              <a:t> alunos que faziam doações</a:t>
            </a:r>
            <a:endParaRPr lang="pt-BR" sz="2000" dirty="0">
              <a:latin typeface="Lato" panose="020F0502020204030203" pitchFamily="34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9C73581A-C70C-5BD2-2851-BF5E4B2CC044}"/>
              </a:ext>
            </a:extLst>
          </p:cNvPr>
          <p:cNvSpPr txBox="1"/>
          <p:nvPr/>
        </p:nvSpPr>
        <p:spPr>
          <a:xfrm>
            <a:off x="11717375" y="5353336"/>
            <a:ext cx="347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Lato" panose="020F0502020204030203" pitchFamily="34" charset="0"/>
              </a:rPr>
              <a:t>MÉTRICA: </a:t>
            </a:r>
            <a:r>
              <a:rPr lang="pt-BR" sz="2000" b="1" dirty="0">
                <a:solidFill>
                  <a:srgbClr val="C00000"/>
                </a:solidFill>
                <a:latin typeface="Lato" panose="020F0502020204030203" pitchFamily="34" charset="0"/>
              </a:rPr>
              <a:t>não considerava </a:t>
            </a:r>
            <a:r>
              <a:rPr lang="pt-BR" sz="2000" b="1" dirty="0">
                <a:latin typeface="Lato" panose="020F0502020204030203" pitchFamily="34" charset="0"/>
              </a:rPr>
              <a:t>custo no ranking</a:t>
            </a:r>
            <a:endParaRPr lang="pt-BR" sz="2000" dirty="0">
              <a:latin typeface="Lato" panose="020F0502020204030203" pitchFamily="34" charset="0"/>
            </a:endParaRPr>
          </a:p>
        </p:txBody>
      </p:sp>
      <p:cxnSp>
        <p:nvCxnSpPr>
          <p:cNvPr id="89" name="Conector: Curvo 88">
            <a:extLst>
              <a:ext uri="{FF2B5EF4-FFF2-40B4-BE49-F238E27FC236}">
                <a16:creationId xmlns:a16="http://schemas.microsoft.com/office/drawing/2014/main" id="{E5C30BDF-A8A8-0345-03A6-F1E30503E25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6784813" y="2489732"/>
            <a:ext cx="861992" cy="486521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>
            <a:extLst>
              <a:ext uri="{FF2B5EF4-FFF2-40B4-BE49-F238E27FC236}">
                <a16:creationId xmlns:a16="http://schemas.microsoft.com/office/drawing/2014/main" id="{C2826921-A609-325A-7268-01823029B8AB}"/>
              </a:ext>
            </a:extLst>
          </p:cNvPr>
          <p:cNvCxnSpPr>
            <a:cxnSpLocks/>
            <a:stCxn id="8" idx="2"/>
            <a:endCxn id="61" idx="0"/>
          </p:cNvCxnSpPr>
          <p:nvPr/>
        </p:nvCxnSpPr>
        <p:spPr>
          <a:xfrm rot="16200000" flipH="1">
            <a:off x="11120724" y="3019036"/>
            <a:ext cx="861992" cy="380660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875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38AFF8-8054-7801-EC74-97C7128293AF}"/>
              </a:ext>
            </a:extLst>
          </p:cNvPr>
          <p:cNvSpPr txBox="1"/>
          <p:nvPr/>
        </p:nvSpPr>
        <p:spPr>
          <a:xfrm>
            <a:off x="1335726" y="2191172"/>
            <a:ext cx="10688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Sem o devido cuidado</a:t>
            </a:r>
            <a:r>
              <a:rPr lang="pt-BR" sz="2400" b="1" dirty="0">
                <a:latin typeface="Lato" panose="020F0502020204030203" pitchFamily="34" charset="0"/>
              </a:rPr>
              <a:t>, as empresas podem tomar decisões para se ajustar aos modelos </a:t>
            </a:r>
            <a:r>
              <a:rPr lang="pt-BR" sz="2400" dirty="0">
                <a:latin typeface="Lato" panose="020F0502020204030203" pitchFamily="34" charset="0"/>
              </a:rPr>
              <a:t>que vão contra o que é melhor para toda a sociedade!</a:t>
            </a:r>
            <a:endParaRPr lang="pt-BR" sz="2400" b="1" dirty="0">
              <a:latin typeface="Lato" panose="020F0502020204030203" pitchFamily="34" charset="0"/>
            </a:endParaRP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F2DF998-E810-A6AC-ED65-608CE9A7B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7" y="2287351"/>
            <a:ext cx="638637" cy="638637"/>
          </a:xfrm>
          <a:prstGeom prst="rect">
            <a:avLst/>
          </a:prstGeom>
        </p:spPr>
      </p:pic>
      <p:grpSp>
        <p:nvGrpSpPr>
          <p:cNvPr id="68" name="Agrupar 67">
            <a:extLst>
              <a:ext uri="{FF2B5EF4-FFF2-40B4-BE49-F238E27FC236}">
                <a16:creationId xmlns:a16="http://schemas.microsoft.com/office/drawing/2014/main" id="{2A9F2FC5-0ED8-9155-332B-E2788550566C}"/>
              </a:ext>
            </a:extLst>
          </p:cNvPr>
          <p:cNvGrpSpPr/>
          <p:nvPr/>
        </p:nvGrpSpPr>
        <p:grpSpPr>
          <a:xfrm>
            <a:off x="6875387" y="3607434"/>
            <a:ext cx="4537226" cy="936825"/>
            <a:chOff x="574327" y="3607434"/>
            <a:chExt cx="4537226" cy="936825"/>
          </a:xfrm>
        </p:grpSpPr>
        <p:pic>
          <p:nvPicPr>
            <p:cNvPr id="6" name="Imagem 5" descr="Ícone&#10;&#10;Descrição gerada automaticamente">
              <a:extLst>
                <a:ext uri="{FF2B5EF4-FFF2-40B4-BE49-F238E27FC236}">
                  <a16:creationId xmlns:a16="http://schemas.microsoft.com/office/drawing/2014/main" id="{B2AD949B-7575-644F-C326-2368D6017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327" y="3607434"/>
              <a:ext cx="936825" cy="936825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F440289-E49B-885C-8EAD-86AB9000A652}"/>
                </a:ext>
              </a:extLst>
            </p:cNvPr>
            <p:cNvSpPr txBox="1"/>
            <p:nvPr/>
          </p:nvSpPr>
          <p:spPr>
            <a:xfrm>
              <a:off x="1583161" y="3660347"/>
              <a:ext cx="35283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U.S. News criou o </a:t>
              </a:r>
            </a:p>
            <a:p>
              <a:r>
                <a:rPr lang="pt-BR" sz="2400" b="1" dirty="0"/>
                <a:t>RANKING UNIVERSITÁRIO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332D419D-CB28-D095-FC48-5EF8910BE775}"/>
              </a:ext>
            </a:extLst>
          </p:cNvPr>
          <p:cNvGrpSpPr/>
          <p:nvPr/>
        </p:nvGrpSpPr>
        <p:grpSpPr>
          <a:xfrm>
            <a:off x="1943200" y="6400549"/>
            <a:ext cx="5679997" cy="2249220"/>
            <a:chOff x="1798403" y="6396656"/>
            <a:chExt cx="5679997" cy="2249220"/>
          </a:xfrm>
        </p:grpSpPr>
        <p:pic>
          <p:nvPicPr>
            <p:cNvPr id="17" name="Imagem 16" descr="Desenho de um relógio&#10;&#10;Descrição gerada automaticamente com confiança média">
              <a:extLst>
                <a:ext uri="{FF2B5EF4-FFF2-40B4-BE49-F238E27FC236}">
                  <a16:creationId xmlns:a16="http://schemas.microsoft.com/office/drawing/2014/main" id="{EAEF6B93-6219-AFE3-6424-E3E54EB07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890" y="6396656"/>
              <a:ext cx="803295" cy="803295"/>
            </a:xfrm>
            <a:prstGeom prst="rect">
              <a:avLst/>
            </a:prstGeom>
          </p:spPr>
        </p:pic>
        <p:pic>
          <p:nvPicPr>
            <p:cNvPr id="20" name="Imagem 19" descr="Ícone&#10;&#10;Descrição gerada automaticamente">
              <a:extLst>
                <a:ext uri="{FF2B5EF4-FFF2-40B4-BE49-F238E27FC236}">
                  <a16:creationId xmlns:a16="http://schemas.microsoft.com/office/drawing/2014/main" id="{EA4FD437-B3C2-2578-3890-7FA0679ACA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5125154" y="6669501"/>
              <a:ext cx="360040" cy="720080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4D80A0D-A382-953E-EDC3-15AB2A63428C}"/>
                </a:ext>
              </a:extLst>
            </p:cNvPr>
            <p:cNvSpPr txBox="1"/>
            <p:nvPr/>
          </p:nvSpPr>
          <p:spPr>
            <a:xfrm>
              <a:off x="5485194" y="6444360"/>
              <a:ext cx="199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latin typeface="Lato" panose="020F0502020204030203" pitchFamily="34" charset="0"/>
                </a:rPr>
                <a:t>Instituição com nota negativa</a:t>
              </a:r>
              <a:endParaRPr lang="pt-BR" sz="2000" dirty="0">
                <a:latin typeface="Lato" panose="020F0502020204030203" pitchFamily="34" charset="0"/>
              </a:endParaRPr>
            </a:p>
          </p:txBody>
        </p:sp>
        <p:pic>
          <p:nvPicPr>
            <p:cNvPr id="26" name="Imagem 25" descr="Logotipo&#10;&#10;Descrição gerada automaticamente">
              <a:extLst>
                <a:ext uri="{FF2B5EF4-FFF2-40B4-BE49-F238E27FC236}">
                  <a16:creationId xmlns:a16="http://schemas.microsoft.com/office/drawing/2014/main" id="{DD04C246-89BF-A0F9-003E-C697D4A1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607" y="7842581"/>
              <a:ext cx="803295" cy="803295"/>
            </a:xfrm>
            <a:prstGeom prst="rect">
              <a:avLst/>
            </a:prstGeom>
          </p:spPr>
        </p:pic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9CC3CA4A-623E-20F3-F774-363F9010E84B}"/>
                </a:ext>
              </a:extLst>
            </p:cNvPr>
            <p:cNvCxnSpPr>
              <a:cxnSpLocks/>
              <a:stCxn id="17" idx="1"/>
              <a:endCxn id="26" idx="0"/>
            </p:cNvCxnSpPr>
            <p:nvPr/>
          </p:nvCxnSpPr>
          <p:spPr>
            <a:xfrm rot="10800000" flipV="1">
              <a:off x="3953256" y="6798303"/>
              <a:ext cx="591635" cy="1044277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3FAE380-35FF-82CC-65C6-EC2D0BCC3B87}"/>
                </a:ext>
              </a:extLst>
            </p:cNvPr>
            <p:cNvSpPr txBox="1"/>
            <p:nvPr/>
          </p:nvSpPr>
          <p:spPr>
            <a:xfrm>
              <a:off x="1798403" y="7890285"/>
              <a:ext cx="17483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000" b="1" dirty="0">
                  <a:latin typeface="Lato" panose="020F0502020204030203" pitchFamily="34" charset="0"/>
                </a:rPr>
                <a:t>Redução nas doações</a:t>
              </a:r>
              <a:endParaRPr lang="pt-BR" sz="2000" dirty="0">
                <a:latin typeface="Lato" panose="020F0502020204030203" pitchFamily="34" charset="0"/>
              </a:endParaRPr>
            </a:p>
          </p:txBody>
        </p:sp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909D7FC6-536F-5857-B9A3-9BDA56C591BF}"/>
                </a:ext>
              </a:extLst>
            </p:cNvPr>
            <p:cNvCxnSpPr>
              <a:cxnSpLocks/>
              <a:stCxn id="26" idx="3"/>
              <a:endCxn id="17" idx="2"/>
            </p:cNvCxnSpPr>
            <p:nvPr/>
          </p:nvCxnSpPr>
          <p:spPr>
            <a:xfrm flipV="1">
              <a:off x="4354902" y="7199951"/>
              <a:ext cx="591636" cy="1044278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7A778FFF-63A1-B626-228E-E87818BA89B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411" y="6546822"/>
            <a:ext cx="973223" cy="97322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841136E-4FD9-0B5C-0A46-57077C7BD531}"/>
              </a:ext>
            </a:extLst>
          </p:cNvPr>
          <p:cNvSpPr txBox="1"/>
          <p:nvPr/>
        </p:nvSpPr>
        <p:spPr>
          <a:xfrm>
            <a:off x="2627070" y="5353336"/>
            <a:ext cx="4312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Lato" panose="020F0502020204030203" pitchFamily="34" charset="0"/>
              </a:rPr>
              <a:t>MÉTRICA: </a:t>
            </a:r>
            <a:r>
              <a:rPr lang="pt-BR" sz="2000" b="1" dirty="0">
                <a:solidFill>
                  <a:srgbClr val="00B050"/>
                </a:solidFill>
                <a:latin typeface="Lato" panose="020F0502020204030203" pitchFamily="34" charset="0"/>
              </a:rPr>
              <a:t>considerava</a:t>
            </a:r>
            <a:r>
              <a:rPr lang="pt-BR" sz="2000" b="1" dirty="0">
                <a:latin typeface="Lato" panose="020F0502020204030203" pitchFamily="34" charset="0"/>
              </a:rPr>
              <a:t> o número de </a:t>
            </a:r>
            <a:r>
              <a:rPr lang="pt-BR" sz="2000" b="1" dirty="0" err="1">
                <a:latin typeface="Lato" panose="020F0502020204030203" pitchFamily="34" charset="0"/>
              </a:rPr>
              <a:t>ex</a:t>
            </a:r>
            <a:r>
              <a:rPr lang="pt-BR" sz="2000" b="1" dirty="0">
                <a:latin typeface="Lato" panose="020F0502020204030203" pitchFamily="34" charset="0"/>
              </a:rPr>
              <a:t> alunos que faziam doações</a:t>
            </a:r>
            <a:endParaRPr lang="pt-BR" sz="2000" dirty="0">
              <a:latin typeface="Lato" panose="020F0502020204030203" pitchFamily="34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9C73581A-C70C-5BD2-2851-BF5E4B2CC044}"/>
              </a:ext>
            </a:extLst>
          </p:cNvPr>
          <p:cNvSpPr txBox="1"/>
          <p:nvPr/>
        </p:nvSpPr>
        <p:spPr>
          <a:xfrm>
            <a:off x="11717375" y="5353336"/>
            <a:ext cx="347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Lato" panose="020F0502020204030203" pitchFamily="34" charset="0"/>
              </a:rPr>
              <a:t>MÉTRICA: </a:t>
            </a:r>
            <a:r>
              <a:rPr lang="pt-BR" sz="2000" b="1" dirty="0">
                <a:solidFill>
                  <a:srgbClr val="C00000"/>
                </a:solidFill>
                <a:latin typeface="Lato" panose="020F0502020204030203" pitchFamily="34" charset="0"/>
              </a:rPr>
              <a:t>não considerava </a:t>
            </a:r>
            <a:r>
              <a:rPr lang="pt-BR" sz="2000" b="1" dirty="0">
                <a:latin typeface="Lato" panose="020F0502020204030203" pitchFamily="34" charset="0"/>
              </a:rPr>
              <a:t>custo no ranking</a:t>
            </a:r>
            <a:endParaRPr lang="pt-BR" sz="2000" dirty="0">
              <a:latin typeface="Lato" panose="020F0502020204030203" pitchFamily="34" charset="0"/>
            </a:endParaRPr>
          </a:p>
        </p:txBody>
      </p:sp>
      <p:cxnSp>
        <p:nvCxnSpPr>
          <p:cNvPr id="89" name="Conector: Curvo 88">
            <a:extLst>
              <a:ext uri="{FF2B5EF4-FFF2-40B4-BE49-F238E27FC236}">
                <a16:creationId xmlns:a16="http://schemas.microsoft.com/office/drawing/2014/main" id="{E5C30BDF-A8A8-0345-03A6-F1E30503E25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6784813" y="2489732"/>
            <a:ext cx="861992" cy="486521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>
            <a:extLst>
              <a:ext uri="{FF2B5EF4-FFF2-40B4-BE49-F238E27FC236}">
                <a16:creationId xmlns:a16="http://schemas.microsoft.com/office/drawing/2014/main" id="{C2826921-A609-325A-7268-01823029B8AB}"/>
              </a:ext>
            </a:extLst>
          </p:cNvPr>
          <p:cNvCxnSpPr>
            <a:cxnSpLocks/>
            <a:stCxn id="8" idx="2"/>
            <a:endCxn id="61" idx="0"/>
          </p:cNvCxnSpPr>
          <p:nvPr/>
        </p:nvCxnSpPr>
        <p:spPr>
          <a:xfrm rot="16200000" flipH="1">
            <a:off x="11120724" y="3019036"/>
            <a:ext cx="861992" cy="380660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7BFAD28-448B-6B26-28AA-19B869B5C813}"/>
              </a:ext>
            </a:extLst>
          </p:cNvPr>
          <p:cNvSpPr txBox="1"/>
          <p:nvPr/>
        </p:nvSpPr>
        <p:spPr>
          <a:xfrm>
            <a:off x="11419845" y="7622318"/>
            <a:ext cx="4070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Lato" panose="020F0502020204030203" pitchFamily="34" charset="0"/>
              </a:rPr>
              <a:t>Aumento de 500% nas mensalidades entre 1985 e 2013</a:t>
            </a:r>
            <a:endParaRPr lang="pt-BR" sz="20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61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0" name="Arco 29">
            <a:extLst>
              <a:ext uri="{FF2B5EF4-FFF2-40B4-BE49-F238E27FC236}">
                <a16:creationId xmlns:a16="http://schemas.microsoft.com/office/drawing/2014/main" id="{8D44473B-7AD7-2982-AF66-35ACD0F8A52C}"/>
              </a:ext>
            </a:extLst>
          </p:cNvPr>
          <p:cNvSpPr/>
          <p:nvPr/>
        </p:nvSpPr>
        <p:spPr>
          <a:xfrm>
            <a:off x="2830999" y="6805985"/>
            <a:ext cx="2922212" cy="2725870"/>
          </a:xfrm>
          <a:prstGeom prst="arc">
            <a:avLst>
              <a:gd name="adj1" fmla="val 16200000"/>
              <a:gd name="adj2" fmla="val 543027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7E47A149-2E19-55DF-00B7-DC46A7EFD84E}"/>
              </a:ext>
            </a:extLst>
          </p:cNvPr>
          <p:cNvSpPr txBox="1"/>
          <p:nvPr/>
        </p:nvSpPr>
        <p:spPr>
          <a:xfrm>
            <a:off x="685800" y="2462315"/>
            <a:ext cx="17220834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77" dirty="0">
                <a:solidFill>
                  <a:srgbClr val="072D4D"/>
                </a:solidFill>
                <a:latin typeface="Lato"/>
              </a:rPr>
              <a:t>Estamos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cada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vez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ganhando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mais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conhecimento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e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mais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“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poder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” 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para utilizer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os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dados de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acordo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 com o que </a:t>
            </a:r>
            <a:r>
              <a:rPr lang="en-US" sz="3200" spc="77" dirty="0" err="1">
                <a:solidFill>
                  <a:srgbClr val="072D4D"/>
                </a:solidFill>
                <a:latin typeface="Lato"/>
              </a:rPr>
              <a:t>desejamos</a:t>
            </a:r>
            <a:r>
              <a:rPr lang="en-US" sz="3200" spc="77" dirty="0">
                <a:solidFill>
                  <a:srgbClr val="072D4D"/>
                </a:solidFill>
                <a:latin typeface="Lato"/>
              </a:rPr>
              <a:t>.</a:t>
            </a:r>
            <a:endParaRPr lang="en-US" sz="3200" b="1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8" name="Imagem 7" descr="Ícone&#10;&#10;Descrição gerada automaticamente">
            <a:extLst>
              <a:ext uri="{FF2B5EF4-FFF2-40B4-BE49-F238E27FC236}">
                <a16:creationId xmlns:a16="http://schemas.microsoft.com/office/drawing/2014/main" id="{E50C3842-CCBC-7387-1FA3-772212529E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592" y="3794522"/>
            <a:ext cx="1954650" cy="1954650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154DD008-1436-09A7-00FF-A237E6B96AA7}"/>
              </a:ext>
            </a:extLst>
          </p:cNvPr>
          <p:cNvSpPr txBox="1"/>
          <p:nvPr/>
        </p:nvSpPr>
        <p:spPr>
          <a:xfrm>
            <a:off x="4103440" y="4279404"/>
            <a:ext cx="10909212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“Com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grandes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poderes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vêm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grandes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responsabilidades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”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9351C61F-6B63-825C-CFB4-2C1E14084E3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28" y="7641645"/>
            <a:ext cx="1054550" cy="105455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6C6336E5-AB61-4120-3C97-8BB106857B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60" y="7641645"/>
            <a:ext cx="1054550" cy="1054550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4A4DEBA-F5E9-A862-B1A1-2EBB25535A38}"/>
              </a:ext>
            </a:extLst>
          </p:cNvPr>
          <p:cNvCxnSpPr>
            <a:cxnSpLocks/>
          </p:cNvCxnSpPr>
          <p:nvPr/>
        </p:nvCxnSpPr>
        <p:spPr>
          <a:xfrm>
            <a:off x="2614491" y="8168920"/>
            <a:ext cx="50405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>
            <a:extLst>
              <a:ext uri="{FF2B5EF4-FFF2-40B4-BE49-F238E27FC236}">
                <a16:creationId xmlns:a16="http://schemas.microsoft.com/office/drawing/2014/main" id="{41F98659-89C3-E5A5-33BD-03F9878A78CA}"/>
              </a:ext>
            </a:extLst>
          </p:cNvPr>
          <p:cNvSpPr txBox="1"/>
          <p:nvPr/>
        </p:nvSpPr>
        <p:spPr>
          <a:xfrm>
            <a:off x="6878205" y="6817829"/>
            <a:ext cx="10596381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Se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não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tomarmos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cuidado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,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podemos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ficar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tão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focados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resolver 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problema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do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negócio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…</a:t>
            </a:r>
          </a:p>
          <a:p>
            <a:endParaRPr lang="en-US" sz="3200" b="1" spc="77" dirty="0">
              <a:solidFill>
                <a:srgbClr val="072D4D"/>
              </a:solidFill>
              <a:latin typeface="Lato"/>
            </a:endParaRPr>
          </a:p>
          <a:p>
            <a:pPr algn="r"/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…que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acabamos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esquecendo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garantir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que 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nosso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modelo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esteja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realmente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sendo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bom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para a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sociedade</a:t>
            </a:r>
            <a:endParaRPr lang="en-US" sz="3200" b="1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01D409C8-4446-D3A5-1BFA-E884494AFA4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948" y="7840788"/>
            <a:ext cx="656264" cy="656264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42F96A13-653E-2ECE-4B23-E7A037FDFEA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84" y="6727676"/>
            <a:ext cx="656264" cy="656264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4A21984D-531E-EADD-E9BB-A4D9AF2E7A8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684" y="8953900"/>
            <a:ext cx="656264" cy="65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15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38AFF8-8054-7801-EC74-97C7128293AF}"/>
              </a:ext>
            </a:extLst>
          </p:cNvPr>
          <p:cNvSpPr txBox="1"/>
          <p:nvPr/>
        </p:nvSpPr>
        <p:spPr>
          <a:xfrm>
            <a:off x="1335726" y="2191172"/>
            <a:ext cx="106885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Lato" panose="020F0502020204030203" pitchFamily="34" charset="0"/>
              </a:rPr>
              <a:t>Sem o devido cuidado</a:t>
            </a:r>
            <a:r>
              <a:rPr lang="pt-BR" sz="2400" b="1" dirty="0">
                <a:latin typeface="Lato" panose="020F0502020204030203" pitchFamily="34" charset="0"/>
              </a:rPr>
              <a:t>, as empresas podem tomar decisões para se ajustar aos modelos </a:t>
            </a:r>
            <a:r>
              <a:rPr lang="pt-BR" sz="2400" dirty="0">
                <a:latin typeface="Lato" panose="020F0502020204030203" pitchFamily="34" charset="0"/>
              </a:rPr>
              <a:t>que vão contra o que é melhor para toda a sociedade!</a:t>
            </a:r>
            <a:endParaRPr lang="pt-BR" sz="2400" b="1" dirty="0">
              <a:latin typeface="Lato" panose="020F0502020204030203" pitchFamily="34" charset="0"/>
            </a:endParaRP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F2DF998-E810-A6AC-ED65-608CE9A7B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7" y="2287351"/>
            <a:ext cx="638637" cy="638637"/>
          </a:xfrm>
          <a:prstGeom prst="rect">
            <a:avLst/>
          </a:prstGeom>
        </p:spPr>
      </p:pic>
      <p:grpSp>
        <p:nvGrpSpPr>
          <p:cNvPr id="68" name="Agrupar 67">
            <a:extLst>
              <a:ext uri="{FF2B5EF4-FFF2-40B4-BE49-F238E27FC236}">
                <a16:creationId xmlns:a16="http://schemas.microsoft.com/office/drawing/2014/main" id="{2A9F2FC5-0ED8-9155-332B-E2788550566C}"/>
              </a:ext>
            </a:extLst>
          </p:cNvPr>
          <p:cNvGrpSpPr/>
          <p:nvPr/>
        </p:nvGrpSpPr>
        <p:grpSpPr>
          <a:xfrm>
            <a:off x="6875387" y="3607434"/>
            <a:ext cx="4537226" cy="936825"/>
            <a:chOff x="574327" y="3607434"/>
            <a:chExt cx="4537226" cy="936825"/>
          </a:xfrm>
        </p:grpSpPr>
        <p:pic>
          <p:nvPicPr>
            <p:cNvPr id="6" name="Imagem 5" descr="Ícone&#10;&#10;Descrição gerada automaticamente">
              <a:extLst>
                <a:ext uri="{FF2B5EF4-FFF2-40B4-BE49-F238E27FC236}">
                  <a16:creationId xmlns:a16="http://schemas.microsoft.com/office/drawing/2014/main" id="{B2AD949B-7575-644F-C326-2368D6017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4327" y="3607434"/>
              <a:ext cx="936825" cy="936825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F440289-E49B-885C-8EAD-86AB9000A652}"/>
                </a:ext>
              </a:extLst>
            </p:cNvPr>
            <p:cNvSpPr txBox="1"/>
            <p:nvPr/>
          </p:nvSpPr>
          <p:spPr>
            <a:xfrm>
              <a:off x="1583161" y="3660347"/>
              <a:ext cx="352839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dirty="0"/>
                <a:t>U.S. News criou o </a:t>
              </a:r>
            </a:p>
            <a:p>
              <a:r>
                <a:rPr lang="pt-BR" sz="2400" b="1" dirty="0"/>
                <a:t>RANKING UNIVERSITÁRIO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332D419D-CB28-D095-FC48-5EF8910BE775}"/>
              </a:ext>
            </a:extLst>
          </p:cNvPr>
          <p:cNvGrpSpPr/>
          <p:nvPr/>
        </p:nvGrpSpPr>
        <p:grpSpPr>
          <a:xfrm>
            <a:off x="1943200" y="6400549"/>
            <a:ext cx="5679997" cy="2249220"/>
            <a:chOff x="1798403" y="6396656"/>
            <a:chExt cx="5679997" cy="2249220"/>
          </a:xfrm>
        </p:grpSpPr>
        <p:pic>
          <p:nvPicPr>
            <p:cNvPr id="17" name="Imagem 16" descr="Desenho de um relógio&#10;&#10;Descrição gerada automaticamente com confiança média">
              <a:extLst>
                <a:ext uri="{FF2B5EF4-FFF2-40B4-BE49-F238E27FC236}">
                  <a16:creationId xmlns:a16="http://schemas.microsoft.com/office/drawing/2014/main" id="{EAEF6B93-6219-AFE3-6424-E3E54EB07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4890" y="6396656"/>
              <a:ext cx="803295" cy="803295"/>
            </a:xfrm>
            <a:prstGeom prst="rect">
              <a:avLst/>
            </a:prstGeom>
          </p:spPr>
        </p:pic>
        <p:pic>
          <p:nvPicPr>
            <p:cNvPr id="20" name="Imagem 19" descr="Ícone&#10;&#10;Descrição gerada automaticamente">
              <a:extLst>
                <a:ext uri="{FF2B5EF4-FFF2-40B4-BE49-F238E27FC236}">
                  <a16:creationId xmlns:a16="http://schemas.microsoft.com/office/drawing/2014/main" id="{EA4FD437-B3C2-2578-3890-7FA0679ACA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/>
          </p:blipFill>
          <p:spPr>
            <a:xfrm>
              <a:off x="5125154" y="6669501"/>
              <a:ext cx="360040" cy="720080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4D80A0D-A382-953E-EDC3-15AB2A63428C}"/>
                </a:ext>
              </a:extLst>
            </p:cNvPr>
            <p:cNvSpPr txBox="1"/>
            <p:nvPr/>
          </p:nvSpPr>
          <p:spPr>
            <a:xfrm>
              <a:off x="5485194" y="6444360"/>
              <a:ext cx="199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>
                  <a:latin typeface="Lato" panose="020F0502020204030203" pitchFamily="34" charset="0"/>
                </a:rPr>
                <a:t>Instituição com nota negativa</a:t>
              </a:r>
              <a:endParaRPr lang="pt-BR" sz="2000" dirty="0">
                <a:latin typeface="Lato" panose="020F0502020204030203" pitchFamily="34" charset="0"/>
              </a:endParaRPr>
            </a:p>
          </p:txBody>
        </p:sp>
        <p:pic>
          <p:nvPicPr>
            <p:cNvPr id="26" name="Imagem 25" descr="Logotipo&#10;&#10;Descrição gerada automaticamente">
              <a:extLst>
                <a:ext uri="{FF2B5EF4-FFF2-40B4-BE49-F238E27FC236}">
                  <a16:creationId xmlns:a16="http://schemas.microsoft.com/office/drawing/2014/main" id="{DD04C246-89BF-A0F9-003E-C697D4A13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1607" y="7842581"/>
              <a:ext cx="803295" cy="803295"/>
            </a:xfrm>
            <a:prstGeom prst="rect">
              <a:avLst/>
            </a:prstGeom>
          </p:spPr>
        </p:pic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9CC3CA4A-623E-20F3-F774-363F9010E84B}"/>
                </a:ext>
              </a:extLst>
            </p:cNvPr>
            <p:cNvCxnSpPr>
              <a:cxnSpLocks/>
              <a:stCxn id="17" idx="1"/>
              <a:endCxn id="26" idx="0"/>
            </p:cNvCxnSpPr>
            <p:nvPr/>
          </p:nvCxnSpPr>
          <p:spPr>
            <a:xfrm rot="10800000" flipV="1">
              <a:off x="3953256" y="6798303"/>
              <a:ext cx="591635" cy="1044277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3FAE380-35FF-82CC-65C6-EC2D0BCC3B87}"/>
                </a:ext>
              </a:extLst>
            </p:cNvPr>
            <p:cNvSpPr txBox="1"/>
            <p:nvPr/>
          </p:nvSpPr>
          <p:spPr>
            <a:xfrm>
              <a:off x="1798403" y="7890285"/>
              <a:ext cx="17483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sz="2000" b="1" dirty="0">
                  <a:latin typeface="Lato" panose="020F0502020204030203" pitchFamily="34" charset="0"/>
                </a:rPr>
                <a:t>Redução nas doações</a:t>
              </a:r>
              <a:endParaRPr lang="pt-BR" sz="2000" dirty="0">
                <a:latin typeface="Lato" panose="020F0502020204030203" pitchFamily="34" charset="0"/>
              </a:endParaRPr>
            </a:p>
          </p:txBody>
        </p:sp>
        <p:cxnSp>
          <p:nvCxnSpPr>
            <p:cNvPr id="35" name="Conector: Angulado 34">
              <a:extLst>
                <a:ext uri="{FF2B5EF4-FFF2-40B4-BE49-F238E27FC236}">
                  <a16:creationId xmlns:a16="http://schemas.microsoft.com/office/drawing/2014/main" id="{909D7FC6-536F-5857-B9A3-9BDA56C591BF}"/>
                </a:ext>
              </a:extLst>
            </p:cNvPr>
            <p:cNvCxnSpPr>
              <a:cxnSpLocks/>
              <a:stCxn id="26" idx="3"/>
              <a:endCxn id="17" idx="2"/>
            </p:cNvCxnSpPr>
            <p:nvPr/>
          </p:nvCxnSpPr>
          <p:spPr>
            <a:xfrm flipV="1">
              <a:off x="4354902" y="7199951"/>
              <a:ext cx="591636" cy="1044278"/>
            </a:xfrm>
            <a:prstGeom prst="bentConnector2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7A778FFF-63A1-B626-228E-E87818BA89B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8411" y="6546822"/>
            <a:ext cx="973223" cy="97322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841136E-4FD9-0B5C-0A46-57077C7BD531}"/>
              </a:ext>
            </a:extLst>
          </p:cNvPr>
          <p:cNvSpPr txBox="1"/>
          <p:nvPr/>
        </p:nvSpPr>
        <p:spPr>
          <a:xfrm>
            <a:off x="2627070" y="5353336"/>
            <a:ext cx="4312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Lato" panose="020F0502020204030203" pitchFamily="34" charset="0"/>
              </a:rPr>
              <a:t>MÉTRICA: </a:t>
            </a:r>
            <a:r>
              <a:rPr lang="pt-BR" sz="2000" b="1" dirty="0">
                <a:solidFill>
                  <a:srgbClr val="00B050"/>
                </a:solidFill>
                <a:latin typeface="Lato" panose="020F0502020204030203" pitchFamily="34" charset="0"/>
              </a:rPr>
              <a:t>considerava</a:t>
            </a:r>
            <a:r>
              <a:rPr lang="pt-BR" sz="2000" b="1" dirty="0">
                <a:latin typeface="Lato" panose="020F0502020204030203" pitchFamily="34" charset="0"/>
              </a:rPr>
              <a:t> o número de </a:t>
            </a:r>
            <a:r>
              <a:rPr lang="pt-BR" sz="2000" b="1" dirty="0" err="1">
                <a:latin typeface="Lato" panose="020F0502020204030203" pitchFamily="34" charset="0"/>
              </a:rPr>
              <a:t>ex</a:t>
            </a:r>
            <a:r>
              <a:rPr lang="pt-BR" sz="2000" b="1" dirty="0">
                <a:latin typeface="Lato" panose="020F0502020204030203" pitchFamily="34" charset="0"/>
              </a:rPr>
              <a:t> alunos que faziam doações</a:t>
            </a:r>
            <a:endParaRPr lang="pt-BR" sz="2000" dirty="0">
              <a:latin typeface="Lato" panose="020F0502020204030203" pitchFamily="34" charset="0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9C73581A-C70C-5BD2-2851-BF5E4B2CC044}"/>
              </a:ext>
            </a:extLst>
          </p:cNvPr>
          <p:cNvSpPr txBox="1"/>
          <p:nvPr/>
        </p:nvSpPr>
        <p:spPr>
          <a:xfrm>
            <a:off x="11717375" y="5353336"/>
            <a:ext cx="347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Lato" panose="020F0502020204030203" pitchFamily="34" charset="0"/>
              </a:rPr>
              <a:t>MÉTRICA: </a:t>
            </a:r>
            <a:r>
              <a:rPr lang="pt-BR" sz="2000" b="1" dirty="0">
                <a:solidFill>
                  <a:srgbClr val="C00000"/>
                </a:solidFill>
                <a:latin typeface="Lato" panose="020F0502020204030203" pitchFamily="34" charset="0"/>
              </a:rPr>
              <a:t>não considerava </a:t>
            </a:r>
            <a:r>
              <a:rPr lang="pt-BR" sz="2000" b="1" dirty="0">
                <a:latin typeface="Lato" panose="020F0502020204030203" pitchFamily="34" charset="0"/>
              </a:rPr>
              <a:t>custo no ranking</a:t>
            </a:r>
            <a:endParaRPr lang="pt-BR" sz="2000" dirty="0">
              <a:latin typeface="Lato" panose="020F0502020204030203" pitchFamily="34" charset="0"/>
            </a:endParaRPr>
          </a:p>
        </p:txBody>
      </p:sp>
      <p:cxnSp>
        <p:nvCxnSpPr>
          <p:cNvPr id="89" name="Conector: Curvo 88">
            <a:extLst>
              <a:ext uri="{FF2B5EF4-FFF2-40B4-BE49-F238E27FC236}">
                <a16:creationId xmlns:a16="http://schemas.microsoft.com/office/drawing/2014/main" id="{E5C30BDF-A8A8-0345-03A6-F1E30503E25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5400000">
            <a:off x="6784813" y="2489732"/>
            <a:ext cx="861992" cy="486521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: Curvo 90">
            <a:extLst>
              <a:ext uri="{FF2B5EF4-FFF2-40B4-BE49-F238E27FC236}">
                <a16:creationId xmlns:a16="http://schemas.microsoft.com/office/drawing/2014/main" id="{C2826921-A609-325A-7268-01823029B8AB}"/>
              </a:ext>
            </a:extLst>
          </p:cNvPr>
          <p:cNvCxnSpPr>
            <a:cxnSpLocks/>
            <a:stCxn id="8" idx="2"/>
            <a:endCxn id="61" idx="0"/>
          </p:cNvCxnSpPr>
          <p:nvPr/>
        </p:nvCxnSpPr>
        <p:spPr>
          <a:xfrm rot="16200000" flipH="1">
            <a:off x="11120724" y="3019036"/>
            <a:ext cx="861992" cy="3806607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47BFAD28-448B-6B26-28AA-19B869B5C813}"/>
              </a:ext>
            </a:extLst>
          </p:cNvPr>
          <p:cNvSpPr txBox="1"/>
          <p:nvPr/>
        </p:nvSpPr>
        <p:spPr>
          <a:xfrm>
            <a:off x="11419845" y="7622318"/>
            <a:ext cx="4070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Lato" panose="020F0502020204030203" pitchFamily="34" charset="0"/>
              </a:rPr>
              <a:t>Aumento de 500% nas mensalidades entre 1985 e 2013</a:t>
            </a:r>
            <a:endParaRPr lang="pt-BR" sz="2000" dirty="0">
              <a:latin typeface="Lato" panose="020F0502020204030203" pitchFamily="34" charset="0"/>
            </a:endParaRPr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6A56416E-E831-7D6B-008F-F700CB6AFEDE}"/>
              </a:ext>
            </a:extLst>
          </p:cNvPr>
          <p:cNvSpPr txBox="1"/>
          <p:nvPr/>
        </p:nvSpPr>
        <p:spPr>
          <a:xfrm>
            <a:off x="13968155" y="8414975"/>
            <a:ext cx="4325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Lato" panose="020F0502020204030203" pitchFamily="34" charset="0"/>
              </a:rPr>
              <a:t>O que piorou ainda mais a situação do empréstimo estudantil</a:t>
            </a:r>
          </a:p>
        </p:txBody>
      </p:sp>
      <p:cxnSp>
        <p:nvCxnSpPr>
          <p:cNvPr id="97" name="Conector: Curvo 96">
            <a:extLst>
              <a:ext uri="{FF2B5EF4-FFF2-40B4-BE49-F238E27FC236}">
                <a16:creationId xmlns:a16="http://schemas.microsoft.com/office/drawing/2014/main" id="{EF5FCD9F-EA2A-FD1A-E952-60D16A1481D1}"/>
              </a:ext>
            </a:extLst>
          </p:cNvPr>
          <p:cNvCxnSpPr>
            <a:stCxn id="94" idx="2"/>
            <a:endCxn id="95" idx="1"/>
          </p:cNvCxnSpPr>
          <p:nvPr/>
        </p:nvCxnSpPr>
        <p:spPr>
          <a:xfrm rot="16200000" flipH="1">
            <a:off x="13492231" y="8292994"/>
            <a:ext cx="438714" cy="513133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137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38AFF8-8054-7801-EC74-97C7128293AF}"/>
              </a:ext>
            </a:extLst>
          </p:cNvPr>
          <p:cNvSpPr txBox="1"/>
          <p:nvPr/>
        </p:nvSpPr>
        <p:spPr>
          <a:xfrm>
            <a:off x="1212964" y="2375836"/>
            <a:ext cx="10688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Lato" panose="020F0502020204030203" pitchFamily="34" charset="0"/>
              </a:rPr>
              <a:t>Precisamos estar sempre atentos!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F2DF998-E810-A6AC-ED65-608CE9A7B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7" y="2287351"/>
            <a:ext cx="638637" cy="6386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35DF399-9794-AFEE-1246-80F1B09A7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27" y="3127276"/>
            <a:ext cx="10874232" cy="32403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0717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38AFF8-8054-7801-EC74-97C7128293AF}"/>
              </a:ext>
            </a:extLst>
          </p:cNvPr>
          <p:cNvSpPr txBox="1"/>
          <p:nvPr/>
        </p:nvSpPr>
        <p:spPr>
          <a:xfrm>
            <a:off x="1212964" y="2375836"/>
            <a:ext cx="10688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Lato" panose="020F0502020204030203" pitchFamily="34" charset="0"/>
              </a:rPr>
              <a:t>Precisamos estar sempre atentos!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5F2DF998-E810-A6AC-ED65-608CE9A7B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27" y="2287351"/>
            <a:ext cx="638637" cy="63863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35DF399-9794-AFEE-1246-80F1B09A74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327" y="3127276"/>
            <a:ext cx="10874232" cy="324036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CD3D2FF-66B2-9FED-8087-B977614F8F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0344" y="3429202"/>
            <a:ext cx="8983329" cy="66303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110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pic>
        <p:nvPicPr>
          <p:cNvPr id="1026" name="Picture 2" descr="Algoritmos de Destruição em Massa | Amazon.com.br">
            <a:extLst>
              <a:ext uri="{FF2B5EF4-FFF2-40B4-BE49-F238E27FC236}">
                <a16:creationId xmlns:a16="http://schemas.microsoft.com/office/drawing/2014/main" id="{6B29AFF2-BDE2-F10A-2436-E9EC7CCDB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52" y="2695228"/>
            <a:ext cx="4154686" cy="6367636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4130402D-53A6-A6C7-8650-583CE73D0531}"/>
              </a:ext>
            </a:extLst>
          </p:cNvPr>
          <p:cNvSpPr txBox="1"/>
          <p:nvPr/>
        </p:nvSpPr>
        <p:spPr>
          <a:xfrm>
            <a:off x="5894083" y="2839244"/>
            <a:ext cx="10909212" cy="13234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Algoritmos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destruição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massa</a:t>
            </a:r>
            <a:endParaRPr lang="en-US" sz="3200" b="1" spc="77" dirty="0">
              <a:solidFill>
                <a:srgbClr val="072D4D"/>
              </a:solidFill>
              <a:latin typeface="Lato"/>
            </a:endParaRPr>
          </a:p>
          <a:p>
            <a:r>
              <a:rPr lang="en-US" sz="2200" b="1" spc="77" dirty="0">
                <a:solidFill>
                  <a:srgbClr val="072D4D"/>
                </a:solidFill>
                <a:latin typeface="Lato"/>
              </a:rPr>
              <a:t>COMO O BIG DATA AUMENTA A DESIGUALDADE E AMEAÇA A DEMOCRACIA</a:t>
            </a:r>
          </a:p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Cathy O`Neil</a:t>
            </a:r>
          </a:p>
        </p:txBody>
      </p:sp>
    </p:spTree>
    <p:extLst>
      <p:ext uri="{BB962C8B-B14F-4D97-AF65-F5344CB8AC3E}">
        <p14:creationId xmlns:p14="http://schemas.microsoft.com/office/powerpoint/2010/main" val="369917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D28CA4B-90E5-EB42-45C8-0F9E913E0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6" y="2223282"/>
            <a:ext cx="936105" cy="936105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1785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Melhorar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desempenho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das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escolas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Prefeito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Washington DC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2007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criou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projeto</a:t>
            </a:r>
            <a:endParaRPr lang="en-US" sz="2000" spc="77" dirty="0">
              <a:solidFill>
                <a:srgbClr val="072D4D"/>
              </a:solidFill>
              <a:latin typeface="Lato"/>
            </a:endParaRPr>
          </a:p>
          <a:p>
            <a:r>
              <a:rPr lang="en-US" sz="2000" spc="77" dirty="0">
                <a:solidFill>
                  <a:srgbClr val="072D4D"/>
                </a:solidFill>
                <a:latin typeface="Lato"/>
              </a:rPr>
              <a:t>	- 2009: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implementado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IMPACT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(ferramenta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avaliação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professores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)</a:t>
            </a:r>
          </a:p>
          <a:p>
            <a:endParaRPr lang="en-US" sz="3200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CD9AFDD0-87E8-B277-75BB-D595AAA756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032" y="3929541"/>
            <a:ext cx="997935" cy="997935"/>
          </a:xfrm>
          <a:prstGeom prst="rect">
            <a:avLst/>
          </a:prstGeom>
        </p:spPr>
      </p:pic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15830E6-737B-A414-A29F-9E915F54237E}"/>
              </a:ext>
            </a:extLst>
          </p:cNvPr>
          <p:cNvGrpSpPr/>
          <p:nvPr/>
        </p:nvGrpSpPr>
        <p:grpSpPr>
          <a:xfrm>
            <a:off x="4322869" y="5438342"/>
            <a:ext cx="9642262" cy="785278"/>
            <a:chOff x="4686048" y="5231318"/>
            <a:chExt cx="9642262" cy="785278"/>
          </a:xfrm>
        </p:grpSpPr>
        <p:pic>
          <p:nvPicPr>
            <p:cNvPr id="28" name="Imagem 2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0D817B0-864A-2D50-DB53-4F75A3E71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048" y="5231318"/>
              <a:ext cx="785278" cy="785278"/>
            </a:xfrm>
            <a:prstGeom prst="rect">
              <a:avLst/>
            </a:prstGeom>
          </p:spPr>
        </p:pic>
        <p:pic>
          <p:nvPicPr>
            <p:cNvPr id="29" name="Imagem 2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9585326-A580-CF5F-88D9-CA7CAD105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1228" y="5231318"/>
              <a:ext cx="785278" cy="785278"/>
            </a:xfrm>
            <a:prstGeom prst="rect">
              <a:avLst/>
            </a:prstGeom>
          </p:spPr>
        </p:pic>
        <p:pic>
          <p:nvPicPr>
            <p:cNvPr id="30" name="Imagem 2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4D27875-F07A-B7C9-A707-6F1C66A16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408" y="5231318"/>
              <a:ext cx="785278" cy="785278"/>
            </a:xfrm>
            <a:prstGeom prst="rect">
              <a:avLst/>
            </a:prstGeom>
          </p:spPr>
        </p:pic>
        <p:pic>
          <p:nvPicPr>
            <p:cNvPr id="31" name="Imagem 30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BCBC903-B38D-5C83-B34E-9131BDBC0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1588" y="5231318"/>
              <a:ext cx="785278" cy="785278"/>
            </a:xfrm>
            <a:prstGeom prst="rect">
              <a:avLst/>
            </a:prstGeom>
          </p:spPr>
        </p:pic>
        <p:pic>
          <p:nvPicPr>
            <p:cNvPr id="32" name="Imagem 3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4CAAD9F-96FC-CE50-F33F-188B4EF1B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768" y="5231318"/>
              <a:ext cx="785278" cy="785278"/>
            </a:xfrm>
            <a:prstGeom prst="rect">
              <a:avLst/>
            </a:prstGeom>
          </p:spPr>
        </p:pic>
        <p:pic>
          <p:nvPicPr>
            <p:cNvPr id="33" name="Imagem 32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410ED86-C7A7-58BF-496C-04B5B4AF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948" y="5231318"/>
              <a:ext cx="785278" cy="785278"/>
            </a:xfrm>
            <a:prstGeom prst="rect">
              <a:avLst/>
            </a:prstGeom>
          </p:spPr>
        </p:pic>
        <p:pic>
          <p:nvPicPr>
            <p:cNvPr id="35" name="Imagem 34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BE55538-9E9F-2AB3-1E19-04230EE55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7128" y="5231318"/>
              <a:ext cx="785278" cy="785278"/>
            </a:xfrm>
            <a:prstGeom prst="rect">
              <a:avLst/>
            </a:prstGeom>
          </p:spPr>
        </p:pic>
        <p:pic>
          <p:nvPicPr>
            <p:cNvPr id="36" name="Imagem 3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1C66BAB-D9C7-D6C0-1841-1792DD23B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2308" y="5231318"/>
              <a:ext cx="785278" cy="785278"/>
            </a:xfrm>
            <a:prstGeom prst="rect">
              <a:avLst/>
            </a:prstGeom>
          </p:spPr>
        </p:pic>
        <p:pic>
          <p:nvPicPr>
            <p:cNvPr id="37" name="Imagem 3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DC1F860D-ECE3-3549-BF5E-F60177020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488" y="5231318"/>
              <a:ext cx="785278" cy="785278"/>
            </a:xfrm>
            <a:prstGeom prst="rect">
              <a:avLst/>
            </a:prstGeom>
          </p:spPr>
        </p:pic>
        <p:pic>
          <p:nvPicPr>
            <p:cNvPr id="38" name="Imagem 3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5D345C6-61F1-29E9-41CB-102BE81BD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2668" y="5231318"/>
              <a:ext cx="785278" cy="785278"/>
            </a:xfrm>
            <a:prstGeom prst="rect">
              <a:avLst/>
            </a:prstGeom>
          </p:spPr>
        </p:pic>
        <p:pic>
          <p:nvPicPr>
            <p:cNvPr id="39" name="Imagem 3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CF68E57-2156-1C36-A363-4BE1F478C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7848" y="5231318"/>
              <a:ext cx="785278" cy="785278"/>
            </a:xfrm>
            <a:prstGeom prst="rect">
              <a:avLst/>
            </a:prstGeom>
          </p:spPr>
        </p:pic>
        <p:pic>
          <p:nvPicPr>
            <p:cNvPr id="40" name="Imagem 3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20E972C-BBC4-E398-08EF-CB1A68E94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3032" y="5231318"/>
              <a:ext cx="785278" cy="785278"/>
            </a:xfrm>
            <a:prstGeom prst="rect">
              <a:avLst/>
            </a:prstGeom>
          </p:spPr>
        </p:pic>
      </p:grpSp>
      <p:sp>
        <p:nvSpPr>
          <p:cNvPr id="42" name="Chave Direita 41">
            <a:extLst>
              <a:ext uri="{FF2B5EF4-FFF2-40B4-BE49-F238E27FC236}">
                <a16:creationId xmlns:a16="http://schemas.microsoft.com/office/drawing/2014/main" id="{A07AE4BE-6FF2-1A2D-7B73-E06A31A4B7E4}"/>
              </a:ext>
            </a:extLst>
          </p:cNvPr>
          <p:cNvSpPr/>
          <p:nvPr/>
        </p:nvSpPr>
        <p:spPr>
          <a:xfrm rot="5400000" flipH="1" flipV="1">
            <a:off x="9007449" y="374739"/>
            <a:ext cx="292999" cy="9642261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16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D28CA4B-90E5-EB42-45C8-0F9E913E0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6" y="2223282"/>
            <a:ext cx="936105" cy="936105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1785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Melhorar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desempenho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das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escolas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Prefeito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Washington DC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2007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criou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projeto</a:t>
            </a:r>
            <a:endParaRPr lang="en-US" sz="2000" spc="77" dirty="0">
              <a:solidFill>
                <a:srgbClr val="072D4D"/>
              </a:solidFill>
              <a:latin typeface="Lato"/>
            </a:endParaRPr>
          </a:p>
          <a:p>
            <a:r>
              <a:rPr lang="en-US" sz="2000" spc="77" dirty="0">
                <a:solidFill>
                  <a:srgbClr val="072D4D"/>
                </a:solidFill>
                <a:latin typeface="Lato"/>
              </a:rPr>
              <a:t>	- 2009: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implementado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IMPACT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(ferramenta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avaliação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professores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)</a:t>
            </a:r>
          </a:p>
          <a:p>
            <a:endParaRPr lang="en-US" sz="3200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CD9AFDD0-87E8-B277-75BB-D595AAA756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032" y="3929541"/>
            <a:ext cx="997935" cy="997935"/>
          </a:xfrm>
          <a:prstGeom prst="rect">
            <a:avLst/>
          </a:prstGeom>
        </p:spPr>
      </p:pic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15830E6-737B-A414-A29F-9E915F54237E}"/>
              </a:ext>
            </a:extLst>
          </p:cNvPr>
          <p:cNvGrpSpPr/>
          <p:nvPr/>
        </p:nvGrpSpPr>
        <p:grpSpPr>
          <a:xfrm>
            <a:off x="4322869" y="5438342"/>
            <a:ext cx="9642262" cy="785278"/>
            <a:chOff x="4686048" y="5231318"/>
            <a:chExt cx="9642262" cy="785278"/>
          </a:xfrm>
        </p:grpSpPr>
        <p:pic>
          <p:nvPicPr>
            <p:cNvPr id="28" name="Imagem 2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0D817B0-864A-2D50-DB53-4F75A3E71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048" y="5231318"/>
              <a:ext cx="785278" cy="785278"/>
            </a:xfrm>
            <a:prstGeom prst="rect">
              <a:avLst/>
            </a:prstGeom>
          </p:spPr>
        </p:pic>
        <p:pic>
          <p:nvPicPr>
            <p:cNvPr id="29" name="Imagem 2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9585326-A580-CF5F-88D9-CA7CAD105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1228" y="5231318"/>
              <a:ext cx="785278" cy="785278"/>
            </a:xfrm>
            <a:prstGeom prst="rect">
              <a:avLst/>
            </a:prstGeom>
          </p:spPr>
        </p:pic>
        <p:pic>
          <p:nvPicPr>
            <p:cNvPr id="30" name="Imagem 2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4D27875-F07A-B7C9-A707-6F1C66A16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408" y="5231318"/>
              <a:ext cx="785278" cy="785278"/>
            </a:xfrm>
            <a:prstGeom prst="rect">
              <a:avLst/>
            </a:prstGeom>
          </p:spPr>
        </p:pic>
        <p:pic>
          <p:nvPicPr>
            <p:cNvPr id="31" name="Imagem 30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BCBC903-B38D-5C83-B34E-9131BDBC0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1588" y="5231318"/>
              <a:ext cx="785278" cy="785278"/>
            </a:xfrm>
            <a:prstGeom prst="rect">
              <a:avLst/>
            </a:prstGeom>
          </p:spPr>
        </p:pic>
        <p:pic>
          <p:nvPicPr>
            <p:cNvPr id="32" name="Imagem 3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4CAAD9F-96FC-CE50-F33F-188B4EF1B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768" y="5231318"/>
              <a:ext cx="785278" cy="785278"/>
            </a:xfrm>
            <a:prstGeom prst="rect">
              <a:avLst/>
            </a:prstGeom>
          </p:spPr>
        </p:pic>
        <p:pic>
          <p:nvPicPr>
            <p:cNvPr id="33" name="Imagem 32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410ED86-C7A7-58BF-496C-04B5B4AF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948" y="5231318"/>
              <a:ext cx="785278" cy="785278"/>
            </a:xfrm>
            <a:prstGeom prst="rect">
              <a:avLst/>
            </a:prstGeom>
          </p:spPr>
        </p:pic>
        <p:pic>
          <p:nvPicPr>
            <p:cNvPr id="35" name="Imagem 34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BE55538-9E9F-2AB3-1E19-04230EE55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7128" y="5231318"/>
              <a:ext cx="785278" cy="785278"/>
            </a:xfrm>
            <a:prstGeom prst="rect">
              <a:avLst/>
            </a:prstGeom>
          </p:spPr>
        </p:pic>
        <p:pic>
          <p:nvPicPr>
            <p:cNvPr id="36" name="Imagem 3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1C66BAB-D9C7-D6C0-1841-1792DD23B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2308" y="5231318"/>
              <a:ext cx="785278" cy="785278"/>
            </a:xfrm>
            <a:prstGeom prst="rect">
              <a:avLst/>
            </a:prstGeom>
          </p:spPr>
        </p:pic>
        <p:pic>
          <p:nvPicPr>
            <p:cNvPr id="37" name="Imagem 3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DC1F860D-ECE3-3549-BF5E-F60177020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488" y="5231318"/>
              <a:ext cx="785278" cy="785278"/>
            </a:xfrm>
            <a:prstGeom prst="rect">
              <a:avLst/>
            </a:prstGeom>
          </p:spPr>
        </p:pic>
        <p:pic>
          <p:nvPicPr>
            <p:cNvPr id="38" name="Imagem 3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5D345C6-61F1-29E9-41CB-102BE81BD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2668" y="5231318"/>
              <a:ext cx="785278" cy="785278"/>
            </a:xfrm>
            <a:prstGeom prst="rect">
              <a:avLst/>
            </a:prstGeom>
          </p:spPr>
        </p:pic>
        <p:pic>
          <p:nvPicPr>
            <p:cNvPr id="39" name="Imagem 3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CF68E57-2156-1C36-A363-4BE1F478C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7848" y="5231318"/>
              <a:ext cx="785278" cy="785278"/>
            </a:xfrm>
            <a:prstGeom prst="rect">
              <a:avLst/>
            </a:prstGeom>
          </p:spPr>
        </p:pic>
        <p:pic>
          <p:nvPicPr>
            <p:cNvPr id="40" name="Imagem 3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20E972C-BBC4-E398-08EF-CB1A68E94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3032" y="5231318"/>
              <a:ext cx="785278" cy="785278"/>
            </a:xfrm>
            <a:prstGeom prst="rect">
              <a:avLst/>
            </a:prstGeom>
          </p:spPr>
        </p:pic>
      </p:grpSp>
      <p:sp>
        <p:nvSpPr>
          <p:cNvPr id="42" name="Chave Direita 41">
            <a:extLst>
              <a:ext uri="{FF2B5EF4-FFF2-40B4-BE49-F238E27FC236}">
                <a16:creationId xmlns:a16="http://schemas.microsoft.com/office/drawing/2014/main" id="{A07AE4BE-6FF2-1A2D-7B73-E06A31A4B7E4}"/>
              </a:ext>
            </a:extLst>
          </p:cNvPr>
          <p:cNvSpPr/>
          <p:nvPr/>
        </p:nvSpPr>
        <p:spPr>
          <a:xfrm rot="5400000" flipH="1" flipV="1">
            <a:off x="9007449" y="374739"/>
            <a:ext cx="292999" cy="9642261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ED35E2F-0CF0-0B63-3F3C-CF2A0CD4EE39}"/>
              </a:ext>
            </a:extLst>
          </p:cNvPr>
          <p:cNvSpPr/>
          <p:nvPr/>
        </p:nvSpPr>
        <p:spPr>
          <a:xfrm>
            <a:off x="4499484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A8D4DF3-1971-5A65-A8F3-2069313B16D7}"/>
              </a:ext>
            </a:extLst>
          </p:cNvPr>
          <p:cNvSpPr/>
          <p:nvPr/>
        </p:nvSpPr>
        <p:spPr>
          <a:xfrm>
            <a:off x="5304665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7909786-54BC-3609-DD82-5B6540A280CB}"/>
              </a:ext>
            </a:extLst>
          </p:cNvPr>
          <p:cNvSpPr/>
          <p:nvPr/>
        </p:nvSpPr>
        <p:spPr>
          <a:xfrm>
            <a:off x="6109846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CF43F7E-9147-DEF7-A5DC-1E30E07B3FCF}"/>
              </a:ext>
            </a:extLst>
          </p:cNvPr>
          <p:cNvSpPr/>
          <p:nvPr/>
        </p:nvSpPr>
        <p:spPr>
          <a:xfrm>
            <a:off x="6915027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C2F19F9-4C38-32E7-3D18-3B3C0A478044}"/>
              </a:ext>
            </a:extLst>
          </p:cNvPr>
          <p:cNvSpPr/>
          <p:nvPr/>
        </p:nvSpPr>
        <p:spPr>
          <a:xfrm>
            <a:off x="7720208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FA1174B-E899-6517-D788-C2CD0CC27F8F}"/>
              </a:ext>
            </a:extLst>
          </p:cNvPr>
          <p:cNvSpPr/>
          <p:nvPr/>
        </p:nvSpPr>
        <p:spPr>
          <a:xfrm>
            <a:off x="8525389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9FAD9AC-3B8F-5774-C7AD-271A905C5C88}"/>
              </a:ext>
            </a:extLst>
          </p:cNvPr>
          <p:cNvSpPr/>
          <p:nvPr/>
        </p:nvSpPr>
        <p:spPr>
          <a:xfrm>
            <a:off x="9330570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5CFA4C1-30A1-AC60-282E-5007BF0E97A6}"/>
              </a:ext>
            </a:extLst>
          </p:cNvPr>
          <p:cNvSpPr/>
          <p:nvPr/>
        </p:nvSpPr>
        <p:spPr>
          <a:xfrm>
            <a:off x="10135751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85B07F2-0617-276C-344D-5C0BA27CD488}"/>
              </a:ext>
            </a:extLst>
          </p:cNvPr>
          <p:cNvSpPr/>
          <p:nvPr/>
        </p:nvSpPr>
        <p:spPr>
          <a:xfrm>
            <a:off x="10940932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E01801C-7DFF-0D2E-8D4E-55291D7EFA2A}"/>
              </a:ext>
            </a:extLst>
          </p:cNvPr>
          <p:cNvSpPr/>
          <p:nvPr/>
        </p:nvSpPr>
        <p:spPr>
          <a:xfrm>
            <a:off x="11746113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7F09409-0B1F-FC8D-DB5A-193BAA84B198}"/>
              </a:ext>
            </a:extLst>
          </p:cNvPr>
          <p:cNvSpPr/>
          <p:nvPr/>
        </p:nvSpPr>
        <p:spPr>
          <a:xfrm>
            <a:off x="12551294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879C4C8-7D93-6C4D-6844-A3970C5E75C9}"/>
              </a:ext>
            </a:extLst>
          </p:cNvPr>
          <p:cNvSpPr/>
          <p:nvPr/>
        </p:nvSpPr>
        <p:spPr>
          <a:xfrm>
            <a:off x="13356470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4095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D28CA4B-90E5-EB42-45C8-0F9E913E0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6" y="2223282"/>
            <a:ext cx="936105" cy="936105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1785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Melhorar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desempenho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das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escolas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Prefeito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Washington DC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2007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criou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projeto</a:t>
            </a:r>
            <a:endParaRPr lang="en-US" sz="2000" spc="77" dirty="0">
              <a:solidFill>
                <a:srgbClr val="072D4D"/>
              </a:solidFill>
              <a:latin typeface="Lato"/>
            </a:endParaRPr>
          </a:p>
          <a:p>
            <a:r>
              <a:rPr lang="en-US" sz="2000" spc="77" dirty="0">
                <a:solidFill>
                  <a:srgbClr val="072D4D"/>
                </a:solidFill>
                <a:latin typeface="Lato"/>
              </a:rPr>
              <a:t>	- 2009: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implementado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IMPACT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(ferramenta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avaliação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professores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)</a:t>
            </a:r>
          </a:p>
          <a:p>
            <a:endParaRPr lang="en-US" sz="3200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CD9AFDD0-87E8-B277-75BB-D595AAA756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032" y="3929541"/>
            <a:ext cx="997935" cy="997935"/>
          </a:xfrm>
          <a:prstGeom prst="rect">
            <a:avLst/>
          </a:prstGeom>
        </p:spPr>
      </p:pic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15830E6-737B-A414-A29F-9E915F54237E}"/>
              </a:ext>
            </a:extLst>
          </p:cNvPr>
          <p:cNvGrpSpPr/>
          <p:nvPr/>
        </p:nvGrpSpPr>
        <p:grpSpPr>
          <a:xfrm>
            <a:off x="4322869" y="5438342"/>
            <a:ext cx="9642262" cy="785278"/>
            <a:chOff x="4686048" y="5231318"/>
            <a:chExt cx="9642262" cy="785278"/>
          </a:xfrm>
        </p:grpSpPr>
        <p:pic>
          <p:nvPicPr>
            <p:cNvPr id="28" name="Imagem 2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0D817B0-864A-2D50-DB53-4F75A3E71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048" y="5231318"/>
              <a:ext cx="785278" cy="785278"/>
            </a:xfrm>
            <a:prstGeom prst="rect">
              <a:avLst/>
            </a:prstGeom>
          </p:spPr>
        </p:pic>
        <p:pic>
          <p:nvPicPr>
            <p:cNvPr id="29" name="Imagem 2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9585326-A580-CF5F-88D9-CA7CAD105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1228" y="5231318"/>
              <a:ext cx="785278" cy="785278"/>
            </a:xfrm>
            <a:prstGeom prst="rect">
              <a:avLst/>
            </a:prstGeom>
          </p:spPr>
        </p:pic>
        <p:pic>
          <p:nvPicPr>
            <p:cNvPr id="30" name="Imagem 2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4D27875-F07A-B7C9-A707-6F1C66A16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408" y="5231318"/>
              <a:ext cx="785278" cy="785278"/>
            </a:xfrm>
            <a:prstGeom prst="rect">
              <a:avLst/>
            </a:prstGeom>
          </p:spPr>
        </p:pic>
        <p:pic>
          <p:nvPicPr>
            <p:cNvPr id="31" name="Imagem 30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BCBC903-B38D-5C83-B34E-9131BDBC0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1588" y="5231318"/>
              <a:ext cx="785278" cy="785278"/>
            </a:xfrm>
            <a:prstGeom prst="rect">
              <a:avLst/>
            </a:prstGeom>
          </p:spPr>
        </p:pic>
        <p:pic>
          <p:nvPicPr>
            <p:cNvPr id="32" name="Imagem 3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4CAAD9F-96FC-CE50-F33F-188B4EF1B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768" y="5231318"/>
              <a:ext cx="785278" cy="785278"/>
            </a:xfrm>
            <a:prstGeom prst="rect">
              <a:avLst/>
            </a:prstGeom>
          </p:spPr>
        </p:pic>
        <p:pic>
          <p:nvPicPr>
            <p:cNvPr id="33" name="Imagem 32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410ED86-C7A7-58BF-496C-04B5B4AF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948" y="5231318"/>
              <a:ext cx="785278" cy="785278"/>
            </a:xfrm>
            <a:prstGeom prst="rect">
              <a:avLst/>
            </a:prstGeom>
          </p:spPr>
        </p:pic>
        <p:pic>
          <p:nvPicPr>
            <p:cNvPr id="35" name="Imagem 34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BE55538-9E9F-2AB3-1E19-04230EE55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7128" y="5231318"/>
              <a:ext cx="785278" cy="785278"/>
            </a:xfrm>
            <a:prstGeom prst="rect">
              <a:avLst/>
            </a:prstGeom>
          </p:spPr>
        </p:pic>
        <p:pic>
          <p:nvPicPr>
            <p:cNvPr id="36" name="Imagem 3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1C66BAB-D9C7-D6C0-1841-1792DD23B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2308" y="5231318"/>
              <a:ext cx="785278" cy="785278"/>
            </a:xfrm>
            <a:prstGeom prst="rect">
              <a:avLst/>
            </a:prstGeom>
          </p:spPr>
        </p:pic>
        <p:pic>
          <p:nvPicPr>
            <p:cNvPr id="37" name="Imagem 3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DC1F860D-ECE3-3549-BF5E-F60177020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488" y="5231318"/>
              <a:ext cx="785278" cy="785278"/>
            </a:xfrm>
            <a:prstGeom prst="rect">
              <a:avLst/>
            </a:prstGeom>
          </p:spPr>
        </p:pic>
        <p:pic>
          <p:nvPicPr>
            <p:cNvPr id="38" name="Imagem 3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5D345C6-61F1-29E9-41CB-102BE81BD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2668" y="5231318"/>
              <a:ext cx="785278" cy="785278"/>
            </a:xfrm>
            <a:prstGeom prst="rect">
              <a:avLst/>
            </a:prstGeom>
          </p:spPr>
        </p:pic>
        <p:pic>
          <p:nvPicPr>
            <p:cNvPr id="39" name="Imagem 3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CF68E57-2156-1C36-A363-4BE1F478C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7848" y="5231318"/>
              <a:ext cx="785278" cy="785278"/>
            </a:xfrm>
            <a:prstGeom prst="rect">
              <a:avLst/>
            </a:prstGeom>
          </p:spPr>
        </p:pic>
        <p:pic>
          <p:nvPicPr>
            <p:cNvPr id="40" name="Imagem 3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20E972C-BBC4-E398-08EF-CB1A68E94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3032" y="5231318"/>
              <a:ext cx="785278" cy="785278"/>
            </a:xfrm>
            <a:prstGeom prst="rect">
              <a:avLst/>
            </a:prstGeom>
          </p:spPr>
        </p:pic>
      </p:grpSp>
      <p:sp>
        <p:nvSpPr>
          <p:cNvPr id="42" name="Chave Direita 41">
            <a:extLst>
              <a:ext uri="{FF2B5EF4-FFF2-40B4-BE49-F238E27FC236}">
                <a16:creationId xmlns:a16="http://schemas.microsoft.com/office/drawing/2014/main" id="{A07AE4BE-6FF2-1A2D-7B73-E06A31A4B7E4}"/>
              </a:ext>
            </a:extLst>
          </p:cNvPr>
          <p:cNvSpPr/>
          <p:nvPr/>
        </p:nvSpPr>
        <p:spPr>
          <a:xfrm rot="5400000" flipH="1" flipV="1">
            <a:off x="9007449" y="374739"/>
            <a:ext cx="292999" cy="9642261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ED35E2F-0CF0-0B63-3F3C-CF2A0CD4EE39}"/>
              </a:ext>
            </a:extLst>
          </p:cNvPr>
          <p:cNvSpPr/>
          <p:nvPr/>
        </p:nvSpPr>
        <p:spPr>
          <a:xfrm>
            <a:off x="4499484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A8D4DF3-1971-5A65-A8F3-2069313B16D7}"/>
              </a:ext>
            </a:extLst>
          </p:cNvPr>
          <p:cNvSpPr/>
          <p:nvPr/>
        </p:nvSpPr>
        <p:spPr>
          <a:xfrm>
            <a:off x="5304665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7909786-54BC-3609-DD82-5B6540A280CB}"/>
              </a:ext>
            </a:extLst>
          </p:cNvPr>
          <p:cNvSpPr/>
          <p:nvPr/>
        </p:nvSpPr>
        <p:spPr>
          <a:xfrm>
            <a:off x="6109846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CF43F7E-9147-DEF7-A5DC-1E30E07B3FCF}"/>
              </a:ext>
            </a:extLst>
          </p:cNvPr>
          <p:cNvSpPr/>
          <p:nvPr/>
        </p:nvSpPr>
        <p:spPr>
          <a:xfrm>
            <a:off x="6915027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C2F19F9-4C38-32E7-3D18-3B3C0A478044}"/>
              </a:ext>
            </a:extLst>
          </p:cNvPr>
          <p:cNvSpPr/>
          <p:nvPr/>
        </p:nvSpPr>
        <p:spPr>
          <a:xfrm>
            <a:off x="7720208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FA1174B-E899-6517-D788-C2CD0CC27F8F}"/>
              </a:ext>
            </a:extLst>
          </p:cNvPr>
          <p:cNvSpPr/>
          <p:nvPr/>
        </p:nvSpPr>
        <p:spPr>
          <a:xfrm>
            <a:off x="8525389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9FAD9AC-3B8F-5774-C7AD-271A905C5C88}"/>
              </a:ext>
            </a:extLst>
          </p:cNvPr>
          <p:cNvSpPr/>
          <p:nvPr/>
        </p:nvSpPr>
        <p:spPr>
          <a:xfrm>
            <a:off x="9330570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5CFA4C1-30A1-AC60-282E-5007BF0E97A6}"/>
              </a:ext>
            </a:extLst>
          </p:cNvPr>
          <p:cNvSpPr/>
          <p:nvPr/>
        </p:nvSpPr>
        <p:spPr>
          <a:xfrm>
            <a:off x="10135751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85B07F2-0617-276C-344D-5C0BA27CD488}"/>
              </a:ext>
            </a:extLst>
          </p:cNvPr>
          <p:cNvSpPr/>
          <p:nvPr/>
        </p:nvSpPr>
        <p:spPr>
          <a:xfrm>
            <a:off x="10940932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E01801C-7DFF-0D2E-8D4E-55291D7EFA2A}"/>
              </a:ext>
            </a:extLst>
          </p:cNvPr>
          <p:cNvSpPr/>
          <p:nvPr/>
        </p:nvSpPr>
        <p:spPr>
          <a:xfrm>
            <a:off x="11746113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7F09409-0B1F-FC8D-DB5A-193BAA84B198}"/>
              </a:ext>
            </a:extLst>
          </p:cNvPr>
          <p:cNvSpPr/>
          <p:nvPr/>
        </p:nvSpPr>
        <p:spPr>
          <a:xfrm>
            <a:off x="12551294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879C4C8-7D93-6C4D-6844-A3970C5E75C9}"/>
              </a:ext>
            </a:extLst>
          </p:cNvPr>
          <p:cNvSpPr/>
          <p:nvPr/>
        </p:nvSpPr>
        <p:spPr>
          <a:xfrm>
            <a:off x="13356470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24286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A CIÊNCIA ALÉM DOS DADOS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CD28CA4B-90E5-EB42-45C8-0F9E913E0C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56" y="2223282"/>
            <a:ext cx="936105" cy="936105"/>
          </a:xfrm>
          <a:prstGeom prst="rect">
            <a:avLst/>
          </a:prstGeom>
        </p:spPr>
      </p:pic>
      <p:sp>
        <p:nvSpPr>
          <p:cNvPr id="8" name="TextBox 3">
            <a:extLst>
              <a:ext uri="{FF2B5EF4-FFF2-40B4-BE49-F238E27FC236}">
                <a16:creationId xmlns:a16="http://schemas.microsoft.com/office/drawing/2014/main" id="{9A1E2D48-A8EE-AB5E-2F02-1DD2ED0AB831}"/>
              </a:ext>
            </a:extLst>
          </p:cNvPr>
          <p:cNvSpPr txBox="1"/>
          <p:nvPr/>
        </p:nvSpPr>
        <p:spPr>
          <a:xfrm>
            <a:off x="1943200" y="2223282"/>
            <a:ext cx="10909212" cy="1785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Melhorar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desempenho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 das </a:t>
            </a:r>
            <a:r>
              <a:rPr lang="en-US" sz="3200" b="1" spc="77" dirty="0" err="1">
                <a:solidFill>
                  <a:srgbClr val="072D4D"/>
                </a:solidFill>
                <a:latin typeface="Lato"/>
              </a:rPr>
              <a:t>escolas</a:t>
            </a:r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:</a:t>
            </a:r>
          </a:p>
          <a:p>
            <a:r>
              <a:rPr lang="en-US" sz="3200" b="1" spc="77" dirty="0">
                <a:solidFill>
                  <a:srgbClr val="072D4D"/>
                </a:solidFill>
                <a:latin typeface="Lato"/>
              </a:rPr>
              <a:t>	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-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Prefeito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Washington DC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em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2007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criou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um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projeto</a:t>
            </a:r>
            <a:endParaRPr lang="en-US" sz="2000" spc="77" dirty="0">
              <a:solidFill>
                <a:srgbClr val="072D4D"/>
              </a:solidFill>
              <a:latin typeface="Lato"/>
            </a:endParaRPr>
          </a:p>
          <a:p>
            <a:r>
              <a:rPr lang="en-US" sz="2000" spc="77" dirty="0">
                <a:solidFill>
                  <a:srgbClr val="072D4D"/>
                </a:solidFill>
                <a:latin typeface="Lato"/>
              </a:rPr>
              <a:t>	- 2009: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implementado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o </a:t>
            </a:r>
            <a:r>
              <a:rPr lang="en-US" sz="2000" b="1" spc="77" dirty="0">
                <a:solidFill>
                  <a:srgbClr val="072D4D"/>
                </a:solidFill>
                <a:latin typeface="Lato"/>
              </a:rPr>
              <a:t>IMPACT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(ferramenta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avaliação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 de </a:t>
            </a:r>
            <a:r>
              <a:rPr lang="en-US" sz="2000" spc="77" dirty="0" err="1">
                <a:solidFill>
                  <a:srgbClr val="072D4D"/>
                </a:solidFill>
                <a:latin typeface="Lato"/>
              </a:rPr>
              <a:t>professores</a:t>
            </a:r>
            <a:r>
              <a:rPr lang="en-US" sz="2000" spc="77" dirty="0">
                <a:solidFill>
                  <a:srgbClr val="072D4D"/>
                </a:solidFill>
                <a:latin typeface="Lato"/>
              </a:rPr>
              <a:t>)</a:t>
            </a:r>
          </a:p>
          <a:p>
            <a:endParaRPr lang="en-US" sz="3200" spc="77" dirty="0">
              <a:solidFill>
                <a:srgbClr val="072D4D"/>
              </a:solidFill>
              <a:latin typeface="Lato"/>
            </a:endParaRPr>
          </a:p>
        </p:txBody>
      </p:sp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CD9AFDD0-87E8-B277-75BB-D595AAA756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032" y="3929541"/>
            <a:ext cx="997935" cy="997935"/>
          </a:xfrm>
          <a:prstGeom prst="rect">
            <a:avLst/>
          </a:prstGeom>
        </p:spPr>
      </p:pic>
      <p:grpSp>
        <p:nvGrpSpPr>
          <p:cNvPr id="41" name="Agrupar 40">
            <a:extLst>
              <a:ext uri="{FF2B5EF4-FFF2-40B4-BE49-F238E27FC236}">
                <a16:creationId xmlns:a16="http://schemas.microsoft.com/office/drawing/2014/main" id="{215830E6-737B-A414-A29F-9E915F54237E}"/>
              </a:ext>
            </a:extLst>
          </p:cNvPr>
          <p:cNvGrpSpPr/>
          <p:nvPr/>
        </p:nvGrpSpPr>
        <p:grpSpPr>
          <a:xfrm>
            <a:off x="4322869" y="5438342"/>
            <a:ext cx="9642262" cy="785278"/>
            <a:chOff x="4686048" y="5231318"/>
            <a:chExt cx="9642262" cy="785278"/>
          </a:xfrm>
        </p:grpSpPr>
        <p:pic>
          <p:nvPicPr>
            <p:cNvPr id="28" name="Imagem 2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0D817B0-864A-2D50-DB53-4F75A3E71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048" y="5231318"/>
              <a:ext cx="785278" cy="785278"/>
            </a:xfrm>
            <a:prstGeom prst="rect">
              <a:avLst/>
            </a:prstGeom>
          </p:spPr>
        </p:pic>
        <p:pic>
          <p:nvPicPr>
            <p:cNvPr id="29" name="Imagem 2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59585326-A580-CF5F-88D9-CA7CAD105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1228" y="5231318"/>
              <a:ext cx="785278" cy="785278"/>
            </a:xfrm>
            <a:prstGeom prst="rect">
              <a:avLst/>
            </a:prstGeom>
          </p:spPr>
        </p:pic>
        <p:pic>
          <p:nvPicPr>
            <p:cNvPr id="30" name="Imagem 2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4D27875-F07A-B7C9-A707-6F1C66A16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6408" y="5231318"/>
              <a:ext cx="785278" cy="785278"/>
            </a:xfrm>
            <a:prstGeom prst="rect">
              <a:avLst/>
            </a:prstGeom>
          </p:spPr>
        </p:pic>
        <p:pic>
          <p:nvPicPr>
            <p:cNvPr id="31" name="Imagem 30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0BCBC903-B38D-5C83-B34E-9131BDBC0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1588" y="5231318"/>
              <a:ext cx="785278" cy="785278"/>
            </a:xfrm>
            <a:prstGeom prst="rect">
              <a:avLst/>
            </a:prstGeom>
          </p:spPr>
        </p:pic>
        <p:pic>
          <p:nvPicPr>
            <p:cNvPr id="32" name="Imagem 3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4CAAD9F-96FC-CE50-F33F-188B4EF1B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6768" y="5231318"/>
              <a:ext cx="785278" cy="785278"/>
            </a:xfrm>
            <a:prstGeom prst="rect">
              <a:avLst/>
            </a:prstGeom>
          </p:spPr>
        </p:pic>
        <p:pic>
          <p:nvPicPr>
            <p:cNvPr id="33" name="Imagem 32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410ED86-C7A7-58BF-496C-04B5B4AF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948" y="5231318"/>
              <a:ext cx="785278" cy="785278"/>
            </a:xfrm>
            <a:prstGeom prst="rect">
              <a:avLst/>
            </a:prstGeom>
          </p:spPr>
        </p:pic>
        <p:pic>
          <p:nvPicPr>
            <p:cNvPr id="35" name="Imagem 34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BE55538-9E9F-2AB3-1E19-04230EE55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7128" y="5231318"/>
              <a:ext cx="785278" cy="785278"/>
            </a:xfrm>
            <a:prstGeom prst="rect">
              <a:avLst/>
            </a:prstGeom>
          </p:spPr>
        </p:pic>
        <p:pic>
          <p:nvPicPr>
            <p:cNvPr id="36" name="Imagem 3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1C66BAB-D9C7-D6C0-1841-1792DD23B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22308" y="5231318"/>
              <a:ext cx="785278" cy="785278"/>
            </a:xfrm>
            <a:prstGeom prst="rect">
              <a:avLst/>
            </a:prstGeom>
          </p:spPr>
        </p:pic>
        <p:pic>
          <p:nvPicPr>
            <p:cNvPr id="37" name="Imagem 3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DC1F860D-ECE3-3549-BF5E-F60177020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27488" y="5231318"/>
              <a:ext cx="785278" cy="785278"/>
            </a:xfrm>
            <a:prstGeom prst="rect">
              <a:avLst/>
            </a:prstGeom>
          </p:spPr>
        </p:pic>
        <p:pic>
          <p:nvPicPr>
            <p:cNvPr id="38" name="Imagem 3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5D345C6-61F1-29E9-41CB-102BE81BD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32668" y="5231318"/>
              <a:ext cx="785278" cy="785278"/>
            </a:xfrm>
            <a:prstGeom prst="rect">
              <a:avLst/>
            </a:prstGeom>
          </p:spPr>
        </p:pic>
        <p:pic>
          <p:nvPicPr>
            <p:cNvPr id="39" name="Imagem 3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CF68E57-2156-1C36-A363-4BE1F478C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7848" y="5231318"/>
              <a:ext cx="785278" cy="785278"/>
            </a:xfrm>
            <a:prstGeom prst="rect">
              <a:avLst/>
            </a:prstGeom>
          </p:spPr>
        </p:pic>
        <p:pic>
          <p:nvPicPr>
            <p:cNvPr id="40" name="Imagem 3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20E972C-BBC4-E398-08EF-CB1A68E94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3032" y="5231318"/>
              <a:ext cx="785278" cy="785278"/>
            </a:xfrm>
            <a:prstGeom prst="rect">
              <a:avLst/>
            </a:prstGeom>
          </p:spPr>
        </p:pic>
      </p:grpSp>
      <p:sp>
        <p:nvSpPr>
          <p:cNvPr id="42" name="Chave Direita 41">
            <a:extLst>
              <a:ext uri="{FF2B5EF4-FFF2-40B4-BE49-F238E27FC236}">
                <a16:creationId xmlns:a16="http://schemas.microsoft.com/office/drawing/2014/main" id="{A07AE4BE-6FF2-1A2D-7B73-E06A31A4B7E4}"/>
              </a:ext>
            </a:extLst>
          </p:cNvPr>
          <p:cNvSpPr/>
          <p:nvPr/>
        </p:nvSpPr>
        <p:spPr>
          <a:xfrm rot="5400000" flipH="1" flipV="1">
            <a:off x="9007449" y="374739"/>
            <a:ext cx="292999" cy="9642261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ED35E2F-0CF0-0B63-3F3C-CF2A0CD4EE39}"/>
              </a:ext>
            </a:extLst>
          </p:cNvPr>
          <p:cNvSpPr/>
          <p:nvPr/>
        </p:nvSpPr>
        <p:spPr>
          <a:xfrm>
            <a:off x="4499484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A8D4DF3-1971-5A65-A8F3-2069313B16D7}"/>
              </a:ext>
            </a:extLst>
          </p:cNvPr>
          <p:cNvSpPr/>
          <p:nvPr/>
        </p:nvSpPr>
        <p:spPr>
          <a:xfrm>
            <a:off x="5304665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7909786-54BC-3609-DD82-5B6540A280CB}"/>
              </a:ext>
            </a:extLst>
          </p:cNvPr>
          <p:cNvSpPr/>
          <p:nvPr/>
        </p:nvSpPr>
        <p:spPr>
          <a:xfrm>
            <a:off x="6109846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CF43F7E-9147-DEF7-A5DC-1E30E07B3FCF}"/>
              </a:ext>
            </a:extLst>
          </p:cNvPr>
          <p:cNvSpPr/>
          <p:nvPr/>
        </p:nvSpPr>
        <p:spPr>
          <a:xfrm>
            <a:off x="6915027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C2F19F9-4C38-32E7-3D18-3B3C0A478044}"/>
              </a:ext>
            </a:extLst>
          </p:cNvPr>
          <p:cNvSpPr/>
          <p:nvPr/>
        </p:nvSpPr>
        <p:spPr>
          <a:xfrm>
            <a:off x="7720208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FA1174B-E899-6517-D788-C2CD0CC27F8F}"/>
              </a:ext>
            </a:extLst>
          </p:cNvPr>
          <p:cNvSpPr/>
          <p:nvPr/>
        </p:nvSpPr>
        <p:spPr>
          <a:xfrm>
            <a:off x="8525389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9FAD9AC-3B8F-5774-C7AD-271A905C5C88}"/>
              </a:ext>
            </a:extLst>
          </p:cNvPr>
          <p:cNvSpPr/>
          <p:nvPr/>
        </p:nvSpPr>
        <p:spPr>
          <a:xfrm>
            <a:off x="9330570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5CFA4C1-30A1-AC60-282E-5007BF0E97A6}"/>
              </a:ext>
            </a:extLst>
          </p:cNvPr>
          <p:cNvSpPr/>
          <p:nvPr/>
        </p:nvSpPr>
        <p:spPr>
          <a:xfrm>
            <a:off x="10135751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85B07F2-0617-276C-344D-5C0BA27CD488}"/>
              </a:ext>
            </a:extLst>
          </p:cNvPr>
          <p:cNvSpPr/>
          <p:nvPr/>
        </p:nvSpPr>
        <p:spPr>
          <a:xfrm>
            <a:off x="10940932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E01801C-7DFF-0D2E-8D4E-55291D7EFA2A}"/>
              </a:ext>
            </a:extLst>
          </p:cNvPr>
          <p:cNvSpPr/>
          <p:nvPr/>
        </p:nvSpPr>
        <p:spPr>
          <a:xfrm>
            <a:off x="11746113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7F09409-0B1F-FC8D-DB5A-193BAA84B198}"/>
              </a:ext>
            </a:extLst>
          </p:cNvPr>
          <p:cNvSpPr/>
          <p:nvPr/>
        </p:nvSpPr>
        <p:spPr>
          <a:xfrm>
            <a:off x="12551294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879C4C8-7D93-6C4D-6844-A3970C5E75C9}"/>
              </a:ext>
            </a:extLst>
          </p:cNvPr>
          <p:cNvSpPr/>
          <p:nvPr/>
        </p:nvSpPr>
        <p:spPr>
          <a:xfrm>
            <a:off x="13356470" y="6295628"/>
            <a:ext cx="432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2198DCF0-D91C-762F-C340-F7B8A2CA2F6C}"/>
              </a:ext>
            </a:extLst>
          </p:cNvPr>
          <p:cNvCxnSpPr>
            <a:stCxn id="13" idx="2"/>
          </p:cNvCxnSpPr>
          <p:nvPr/>
        </p:nvCxnSpPr>
        <p:spPr>
          <a:xfrm flipH="1">
            <a:off x="7127776" y="6583660"/>
            <a:ext cx="3275" cy="43204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 descr="Ícone&#10;&#10;Descrição gerada automaticamente">
            <a:extLst>
              <a:ext uri="{FF2B5EF4-FFF2-40B4-BE49-F238E27FC236}">
                <a16:creationId xmlns:a16="http://schemas.microsoft.com/office/drawing/2014/main" id="{39E2745E-5D44-A697-3FD2-99398F3F47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5941" y="7303740"/>
            <a:ext cx="997935" cy="99793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1E992B58-84C0-1DA2-E34A-04A080624C17}"/>
              </a:ext>
            </a:extLst>
          </p:cNvPr>
          <p:cNvSpPr txBox="1"/>
          <p:nvPr/>
        </p:nvSpPr>
        <p:spPr>
          <a:xfrm>
            <a:off x="6736098" y="8301675"/>
            <a:ext cx="783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b="1" dirty="0">
                <a:solidFill>
                  <a:srgbClr val="C00000"/>
                </a:solidFill>
              </a:rPr>
              <a:t>Sarah</a:t>
            </a:r>
          </a:p>
        </p:txBody>
      </p:sp>
    </p:spTree>
    <p:extLst>
      <p:ext uri="{BB962C8B-B14F-4D97-AF65-F5344CB8AC3E}">
        <p14:creationId xmlns:p14="http://schemas.microsoft.com/office/powerpoint/2010/main" val="3719441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. Prevendo o futuro com ML" id="{72440FB7-6549-9449-9D9A-B3E22151600F}" vid="{9420E741-9AA2-DA49-AF64-BFEC701FAA4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7478</TotalTime>
  <Words>2528</Words>
  <Application>Microsoft Office PowerPoint</Application>
  <PresentationFormat>Personalizar</PresentationFormat>
  <Paragraphs>375</Paragraphs>
  <Slides>42</Slides>
  <Notes>42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7" baseType="lpstr">
      <vt:lpstr>Big Shoulders Display Bold</vt:lpstr>
      <vt:lpstr>Arial</vt:lpstr>
      <vt:lpstr>Calibri</vt:lpstr>
      <vt:lpstr>Lato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Leal</dc:creator>
  <cp:lastModifiedBy>Lucas Leal</cp:lastModifiedBy>
  <cp:revision>24</cp:revision>
  <dcterms:created xsi:type="dcterms:W3CDTF">2022-05-12T00:40:05Z</dcterms:created>
  <dcterms:modified xsi:type="dcterms:W3CDTF">2022-12-27T01:14:36Z</dcterms:modified>
  <dc:identifier>DAExEKVsRbk</dc:identifier>
</cp:coreProperties>
</file>