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9B9"/>
    <a:srgbClr val="F4F69C"/>
    <a:srgbClr val="E8EDA5"/>
    <a:srgbClr val="006B9F"/>
    <a:srgbClr val="014FA1"/>
    <a:srgbClr val="0051A3"/>
    <a:srgbClr val="E4E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11/06/2022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0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11/06/2022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525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11/06/2022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100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11/06/2022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235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11/06/2022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132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11/06/2022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286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11/06/2022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68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11/06/2022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29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11/06/2022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144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11/06/2022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997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11/06/2022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543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D7EF-D418-4B2C-BA26-F3FD64AC0992}" type="datetimeFigureOut">
              <a:rPr lang="pt-PT" smtClean="0"/>
              <a:t>11/06/2022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369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692348" y="1722783"/>
            <a:ext cx="41360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jdhani SemiBold" panose="02000000000000000000" pitchFamily="2" charset="0"/>
                <a:cs typeface="Rajdhani SemiBold" panose="02000000000000000000" pitchFamily="2" charset="0"/>
              </a:rPr>
              <a:t>JavaScript</a:t>
            </a:r>
            <a:r>
              <a:rPr lang="pt-PT" sz="40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jdhani SemiBold" panose="02000000000000000000" pitchFamily="2" charset="0"/>
                <a:cs typeface="Rajdhani SemiBold" panose="02000000000000000000" pitchFamily="2" charset="0"/>
              </a:rPr>
              <a:t> na DOM</a:t>
            </a:r>
            <a:endParaRPr lang="pt-PT" sz="4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692348" y="3770244"/>
            <a:ext cx="45881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jdhani SemiBold" panose="02000000000000000000" pitchFamily="2" charset="0"/>
                <a:cs typeface="Rajdhani SemiBold" panose="02000000000000000000" pitchFamily="2" charset="0"/>
              </a:rPr>
              <a:t>DOM - </a:t>
            </a:r>
            <a:r>
              <a:rPr lang="pt-PT" sz="36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jdhani SemiBold" panose="02000000000000000000" pitchFamily="2" charset="0"/>
                <a:cs typeface="Rajdhani SemiBold" panose="02000000000000000000" pitchFamily="2" charset="0"/>
              </a:rPr>
              <a:t>Document</a:t>
            </a:r>
            <a:r>
              <a:rPr lang="pt-PT" sz="3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jdhani SemiBold" panose="02000000000000000000" pitchFamily="2" charset="0"/>
                <a:cs typeface="Rajdhani SemiBold" panose="02000000000000000000" pitchFamily="2" charset="0"/>
              </a:rPr>
              <a:t> </a:t>
            </a:r>
            <a:r>
              <a:rPr lang="pt-PT" sz="36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jdhani SemiBold" panose="02000000000000000000" pitchFamily="2" charset="0"/>
                <a:cs typeface="Rajdhani SemiBold" panose="02000000000000000000" pitchFamily="2" charset="0"/>
              </a:rPr>
              <a:t>Object</a:t>
            </a:r>
            <a:r>
              <a:rPr lang="pt-PT" sz="3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jdhani SemiBold" panose="02000000000000000000" pitchFamily="2" charset="0"/>
                <a:cs typeface="Rajdhani SemiBold" panose="02000000000000000000" pitchFamily="2" charset="0"/>
              </a:rPr>
              <a:t/>
            </a:r>
            <a:br>
              <a:rPr lang="pt-PT" sz="3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jdhani SemiBold" panose="02000000000000000000" pitchFamily="2" charset="0"/>
                <a:cs typeface="Rajdhani SemiBold" panose="02000000000000000000" pitchFamily="2" charset="0"/>
              </a:rPr>
            </a:br>
            <a:r>
              <a:rPr lang="pt-PT" sz="36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jdhani SemiBold" panose="02000000000000000000" pitchFamily="2" charset="0"/>
                <a:cs typeface="Rajdhani SemiBold" panose="02000000000000000000" pitchFamily="2" charset="0"/>
              </a:rPr>
              <a:t>Model</a:t>
            </a:r>
            <a:endParaRPr lang="pt-PT" sz="36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9" name="Retângulo arredondado 8"/>
          <p:cNvSpPr/>
          <p:nvPr/>
        </p:nvSpPr>
        <p:spPr>
          <a:xfrm>
            <a:off x="10874432" y="1722783"/>
            <a:ext cx="584648" cy="584775"/>
          </a:xfrm>
          <a:prstGeom prst="roundRect">
            <a:avLst>
              <a:gd name="adj" fmla="val 30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500"/>
              </a:lnSpc>
            </a:pPr>
            <a:r>
              <a:rPr lang="pt-PT" sz="3200" b="1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1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9696431" y="5781550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Nível de complexidade</a:t>
            </a:r>
            <a:endParaRPr lang="pt-PT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9950503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arredondado 13"/>
          <p:cNvSpPr/>
          <p:nvPr/>
        </p:nvSpPr>
        <p:spPr>
          <a:xfrm>
            <a:off x="10129834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arredondado 14"/>
          <p:cNvSpPr/>
          <p:nvPr/>
        </p:nvSpPr>
        <p:spPr>
          <a:xfrm>
            <a:off x="10309165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bg1"/>
              </a:solidFill>
            </a:endParaRPr>
          </a:p>
        </p:txBody>
      </p:sp>
      <p:sp>
        <p:nvSpPr>
          <p:cNvPr id="16" name="Retângulo arredondado 15"/>
          <p:cNvSpPr/>
          <p:nvPr/>
        </p:nvSpPr>
        <p:spPr>
          <a:xfrm>
            <a:off x="10488496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arredondado 16"/>
          <p:cNvSpPr/>
          <p:nvPr/>
        </p:nvSpPr>
        <p:spPr>
          <a:xfrm>
            <a:off x="10667827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arredondado 17"/>
          <p:cNvSpPr/>
          <p:nvPr/>
        </p:nvSpPr>
        <p:spPr>
          <a:xfrm>
            <a:off x="10847158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arredondado 18"/>
          <p:cNvSpPr/>
          <p:nvPr/>
        </p:nvSpPr>
        <p:spPr>
          <a:xfrm>
            <a:off x="1102648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arredondado 19"/>
          <p:cNvSpPr/>
          <p:nvPr/>
        </p:nvSpPr>
        <p:spPr>
          <a:xfrm>
            <a:off x="11205820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arredondado 20"/>
          <p:cNvSpPr/>
          <p:nvPr/>
        </p:nvSpPr>
        <p:spPr>
          <a:xfrm>
            <a:off x="11385151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arredondado 21"/>
          <p:cNvSpPr/>
          <p:nvPr/>
        </p:nvSpPr>
        <p:spPr>
          <a:xfrm>
            <a:off x="1156447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088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29514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err="1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JavaScript</a:t>
            </a:r>
            <a:r>
              <a:rPr lang="pt-PT" sz="2800" dirty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 na DOM</a:t>
            </a:r>
          </a:p>
          <a:p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6" name="Retângulo arredondado 5"/>
          <p:cNvSpPr/>
          <p:nvPr/>
        </p:nvSpPr>
        <p:spPr>
          <a:xfrm>
            <a:off x="2935240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1</a:t>
            </a:r>
            <a:endParaRPr lang="pt-PT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607091" y="66390"/>
            <a:ext cx="4584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DOM – </a:t>
            </a:r>
            <a:r>
              <a:rPr lang="pt-PT" sz="2800" dirty="0" err="1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Document</a:t>
            </a:r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2800" dirty="0" err="1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Object</a:t>
            </a:r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2800" dirty="0" err="1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Model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04829" y="1022697"/>
            <a:ext cx="4148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O que vimos até agora?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809658" y="1984151"/>
            <a:ext cx="61542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Fundamentos básicos do </a:t>
            </a:r>
            <a:r>
              <a:rPr lang="pt-PT" sz="32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JavaScript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809658" y="2945605"/>
            <a:ext cx="64668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Foi uma introdução geral à linguagem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809657" y="3907059"/>
            <a:ext cx="100816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Estamos preparados para ver o </a:t>
            </a:r>
            <a:r>
              <a:rPr lang="pt-PT" sz="32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JavaScript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 no contexto web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4821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arredondado 1"/>
          <p:cNvSpPr/>
          <p:nvPr/>
        </p:nvSpPr>
        <p:spPr>
          <a:xfrm>
            <a:off x="5220393" y="814648"/>
            <a:ext cx="6583680" cy="5727469"/>
          </a:xfrm>
          <a:prstGeom prst="roundRect">
            <a:avLst>
              <a:gd name="adj" fmla="val 1863"/>
            </a:avLst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29514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err="1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JavaScript</a:t>
            </a:r>
            <a:r>
              <a:rPr lang="pt-PT" sz="2800" dirty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 na DOM</a:t>
            </a:r>
          </a:p>
          <a:p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6" name="Retângulo arredondado 5"/>
          <p:cNvSpPr/>
          <p:nvPr/>
        </p:nvSpPr>
        <p:spPr>
          <a:xfrm>
            <a:off x="2935240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1</a:t>
            </a:r>
            <a:endParaRPr lang="pt-PT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607091" y="66390"/>
            <a:ext cx="4584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DOM – </a:t>
            </a:r>
            <a:r>
              <a:rPr lang="pt-PT" sz="2800" dirty="0" err="1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Document</a:t>
            </a:r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2800" dirty="0" err="1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Object</a:t>
            </a:r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2800" dirty="0" err="1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Model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04829" y="1022697"/>
            <a:ext cx="27526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O que é o DOM?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04829" y="2020569"/>
            <a:ext cx="45656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Document</a:t>
            </a:r>
            <a:r>
              <a:rPr lang="pt-PT" sz="28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2800" b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Object</a:t>
            </a:r>
            <a:r>
              <a:rPr lang="pt-PT" sz="28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2800" b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Model</a:t>
            </a:r>
            <a:r>
              <a:rPr lang="pt-PT" sz="2800" dirty="0">
                <a:latin typeface="Rajdhani" panose="02000000000000000000" pitchFamily="2" charset="0"/>
                <a:cs typeface="Rajdhani" panose="02000000000000000000" pitchFamily="2" charset="0"/>
              </a:rPr>
              <a:t/>
            </a:r>
            <a:br>
              <a:rPr lang="pt-PT" sz="2800" dirty="0">
                <a:latin typeface="Rajdhani" panose="02000000000000000000" pitchFamily="2" charset="0"/>
                <a:cs typeface="Rajdhani" panose="02000000000000000000" pitchFamily="2" charset="0"/>
              </a:rPr>
            </a:b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Estrutura e conteúdo do HTML</a:t>
            </a:r>
            <a:endParaRPr lang="pt-PT" sz="28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pic>
        <p:nvPicPr>
          <p:cNvPr id="1028" name="Picture 4" descr="HTML DOM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087" y="1161692"/>
            <a:ext cx="6396292" cy="499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349436" y="4385645"/>
            <a:ext cx="4621066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28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Manipular documentos HTML</a:t>
            </a:r>
            <a:endParaRPr lang="pt-PT" sz="28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8124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  <p:bldP spid="10" grpId="0"/>
      <p:bldP spid="14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66</Words>
  <Application>Microsoft Office PowerPoint</Application>
  <PresentationFormat>Ecrã Panorâmico</PresentationFormat>
  <Paragraphs>17</Paragraphs>
  <Slides>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10" baseType="lpstr">
      <vt:lpstr>Adobe Gothic Std B</vt:lpstr>
      <vt:lpstr>Arial</vt:lpstr>
      <vt:lpstr>Calibri</vt:lpstr>
      <vt:lpstr>Calibri Light</vt:lpstr>
      <vt:lpstr>Rajdhani</vt:lpstr>
      <vt:lpstr>Rajdhani SemiBold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jldribeiro@sapo.pt</dc:creator>
  <cp:lastModifiedBy>JLDR</cp:lastModifiedBy>
  <cp:revision>32</cp:revision>
  <dcterms:created xsi:type="dcterms:W3CDTF">2021-09-23T21:23:36Z</dcterms:created>
  <dcterms:modified xsi:type="dcterms:W3CDTF">2022-06-11T10:09:57Z</dcterms:modified>
</cp:coreProperties>
</file>