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CCA4B8"/>
    <a:srgbClr val="BB84A0"/>
    <a:srgbClr val="BC8EA5"/>
    <a:srgbClr val="993366"/>
    <a:srgbClr val="2B2F45"/>
    <a:srgbClr val="014FA1"/>
    <a:srgbClr val="0051A3"/>
    <a:srgbClr val="E4E3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Clique para editar o estilo do subtítulo do Modelo Global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18/10/2022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000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18/10/2022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05258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18/10/2022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01008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18/10/2022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62358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18/10/2022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51326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18/10/2022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22866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18/10/2022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46846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18/10/2022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2925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18/10/2022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11446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18/10/2022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69976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D7EF-D418-4B2C-BA26-F3FD64AC0992}" type="datetimeFigureOut">
              <a:rPr lang="pt-PT" smtClean="0"/>
              <a:t>18/10/2022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35436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smtClean="0"/>
              <a:t>Clique para editar o estilo</a:t>
            </a:r>
            <a:endParaRPr lang="pt-PT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4D7EF-D418-4B2C-BA26-F3FD64AC0992}" type="datetimeFigureOut">
              <a:rPr lang="pt-PT" smtClean="0"/>
              <a:t>18/10/2022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D44FC-A06E-4458-B7E9-32B1A4DBA30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93696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6692348" y="1722783"/>
            <a:ext cx="19816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0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PHP OOP</a:t>
            </a:r>
            <a:endParaRPr lang="pt-PT" sz="4000" dirty="0">
              <a:solidFill>
                <a:schemeClr val="bg1"/>
              </a:solidFill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6692348" y="3770244"/>
            <a:ext cx="43268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Introdução </a:t>
            </a:r>
            <a:r>
              <a:rPr lang="pt-PT" sz="3600" dirty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a</a:t>
            </a:r>
            <a:r>
              <a:rPr lang="pt-PT" sz="36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o módulo</a:t>
            </a:r>
            <a:endParaRPr lang="pt-PT" sz="3600" dirty="0">
              <a:solidFill>
                <a:schemeClr val="bg1"/>
              </a:solidFill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9696431" y="5781550"/>
            <a:ext cx="224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Nível de complexidade</a:t>
            </a:r>
            <a:endParaRPr lang="pt-PT" dirty="0">
              <a:solidFill>
                <a:schemeClr val="bg1"/>
              </a:solidFill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1" name="Retângulo arredondado 10"/>
          <p:cNvSpPr/>
          <p:nvPr/>
        </p:nvSpPr>
        <p:spPr>
          <a:xfrm>
            <a:off x="9950503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Retângulo arredondado 13"/>
          <p:cNvSpPr/>
          <p:nvPr/>
        </p:nvSpPr>
        <p:spPr>
          <a:xfrm>
            <a:off x="10129834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Retângulo arredondado 14"/>
          <p:cNvSpPr/>
          <p:nvPr/>
        </p:nvSpPr>
        <p:spPr>
          <a:xfrm>
            <a:off x="10309165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Retângulo arredondado 15"/>
          <p:cNvSpPr/>
          <p:nvPr/>
        </p:nvSpPr>
        <p:spPr>
          <a:xfrm>
            <a:off x="10488496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2B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Retângulo arredondado 16"/>
          <p:cNvSpPr/>
          <p:nvPr/>
        </p:nvSpPr>
        <p:spPr>
          <a:xfrm>
            <a:off x="10667827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2B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Retângulo arredondado 17"/>
          <p:cNvSpPr/>
          <p:nvPr/>
        </p:nvSpPr>
        <p:spPr>
          <a:xfrm>
            <a:off x="10847158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2B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Retângulo arredondado 18"/>
          <p:cNvSpPr/>
          <p:nvPr/>
        </p:nvSpPr>
        <p:spPr>
          <a:xfrm>
            <a:off x="11026489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2B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Retângulo arredondado 19"/>
          <p:cNvSpPr/>
          <p:nvPr/>
        </p:nvSpPr>
        <p:spPr>
          <a:xfrm>
            <a:off x="11205820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2B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Retângulo arredondado 20"/>
          <p:cNvSpPr/>
          <p:nvPr/>
        </p:nvSpPr>
        <p:spPr>
          <a:xfrm>
            <a:off x="11385151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2B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2" name="Retângulo arredondado 21"/>
          <p:cNvSpPr/>
          <p:nvPr/>
        </p:nvSpPr>
        <p:spPr>
          <a:xfrm>
            <a:off x="11564479" y="6150882"/>
            <a:ext cx="150867" cy="289050"/>
          </a:xfrm>
          <a:prstGeom prst="roundRect">
            <a:avLst>
              <a:gd name="adj" fmla="val 37809"/>
            </a:avLst>
          </a:prstGeom>
          <a:solidFill>
            <a:srgbClr val="2B2F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80887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CaixaDeTexto 4"/>
          <p:cNvSpPr txBox="1"/>
          <p:nvPr/>
        </p:nvSpPr>
        <p:spPr>
          <a:xfrm>
            <a:off x="0" y="68590"/>
            <a:ext cx="1441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PHP </a:t>
            </a:r>
            <a:r>
              <a:rPr lang="pt-PT" sz="2800" dirty="0" smtClean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OOP</a:t>
            </a:r>
            <a:endParaRPr lang="pt-PT" sz="2800" dirty="0">
              <a:solidFill>
                <a:schemeClr val="bg1"/>
              </a:solidFill>
              <a:latin typeface="Rajdhani SemiBold" panose="02000000000000000000" pitchFamily="2" charset="0"/>
              <a:cs typeface="Rajdhani SemiBold" panose="02000000000000000000" pitchFamily="2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8841403" y="66390"/>
            <a:ext cx="33505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PT" sz="2800" dirty="0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Introdução </a:t>
            </a:r>
            <a:r>
              <a:rPr lang="pt-PT" sz="2800" dirty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a</a:t>
            </a:r>
            <a:r>
              <a:rPr lang="pt-PT" sz="2800" dirty="0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o módulo</a:t>
            </a:r>
            <a:endParaRPr lang="pt-PT" sz="2800" dirty="0">
              <a:solidFill>
                <a:schemeClr val="bg1"/>
              </a:solidFill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433872" y="962184"/>
            <a:ext cx="36070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O que é PHP OOP ?</a:t>
            </a:r>
            <a:endParaRPr lang="pt-PT" sz="3600" b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433875" y="2396363"/>
            <a:ext cx="109408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dirty="0" smtClean="0">
                <a:latin typeface="Rajdhani" panose="02000000000000000000" pitchFamily="2" charset="0"/>
                <a:cs typeface="Rajdhani" panose="02000000000000000000" pitchFamily="2" charset="0"/>
              </a:rPr>
              <a:t>Neste módulo vamos falar sobre PHP orientado a objetos,</a:t>
            </a:r>
            <a:br>
              <a:rPr lang="pt-PT" sz="3600" dirty="0" smtClean="0">
                <a:latin typeface="Rajdhani" panose="02000000000000000000" pitchFamily="2" charset="0"/>
                <a:cs typeface="Rajdhani" panose="02000000000000000000" pitchFamily="2" charset="0"/>
              </a:rPr>
            </a:br>
            <a:r>
              <a:rPr lang="pt-PT" sz="3600" dirty="0" smtClean="0">
                <a:latin typeface="Rajdhani" panose="02000000000000000000" pitchFamily="2" charset="0"/>
                <a:cs typeface="Rajdhani" panose="02000000000000000000" pitchFamily="2" charset="0"/>
              </a:rPr>
              <a:t>algo que já existe desde </a:t>
            </a:r>
            <a:r>
              <a:rPr lang="pt-PT" sz="3600" dirty="0" smtClean="0">
                <a:latin typeface="Rajdhani" panose="02000000000000000000" pitchFamily="2" charset="0"/>
                <a:cs typeface="Rajdhani" panose="02000000000000000000" pitchFamily="2" charset="0"/>
              </a:rPr>
              <a:t>o PHP 5.x</a:t>
            </a:r>
            <a:endParaRPr lang="pt-PT" sz="36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433872" y="1642186"/>
            <a:ext cx="68483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dirty="0" smtClean="0">
                <a:latin typeface="Rajdhani" panose="02000000000000000000" pitchFamily="2" charset="0"/>
                <a:cs typeface="Rajdhani" panose="02000000000000000000" pitchFamily="2" charset="0"/>
              </a:rPr>
              <a:t>OOP – </a:t>
            </a:r>
            <a:r>
              <a:rPr lang="pt-PT" sz="3600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Object</a:t>
            </a:r>
            <a:r>
              <a:rPr lang="pt-PT" sz="3600" dirty="0" smtClean="0">
                <a:latin typeface="Rajdhani" panose="02000000000000000000" pitchFamily="2" charset="0"/>
                <a:cs typeface="Rajdhani" panose="02000000000000000000" pitchFamily="2" charset="0"/>
              </a:rPr>
              <a:t> </a:t>
            </a:r>
            <a:r>
              <a:rPr lang="pt-PT" sz="3600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Oriented</a:t>
            </a:r>
            <a:r>
              <a:rPr lang="pt-PT" sz="3600" dirty="0" smtClean="0">
                <a:latin typeface="Rajdhani" panose="02000000000000000000" pitchFamily="2" charset="0"/>
                <a:cs typeface="Rajdhani" panose="02000000000000000000" pitchFamily="2" charset="0"/>
              </a:rPr>
              <a:t> </a:t>
            </a:r>
            <a:r>
              <a:rPr lang="pt-PT" sz="3600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Programming</a:t>
            </a:r>
            <a:endParaRPr lang="pt-PT" sz="3600" b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433875" y="3761629"/>
            <a:ext cx="48974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Programação </a:t>
            </a:r>
            <a:r>
              <a:rPr lang="pt-PT" sz="3600" b="1" i="1" dirty="0" err="1">
                <a:latin typeface="Rajdhani" panose="02000000000000000000" pitchFamily="2" charset="0"/>
                <a:cs typeface="Rajdhani" panose="02000000000000000000" pitchFamily="2" charset="0"/>
              </a:rPr>
              <a:t>P</a:t>
            </a:r>
            <a:r>
              <a:rPr lang="pt-PT" sz="3600" b="1" i="1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rocedural</a:t>
            </a:r>
            <a:endParaRPr lang="pt-PT" sz="3600" b="1" i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433872" y="4347870"/>
            <a:ext cx="11049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dirty="0" smtClean="0">
                <a:latin typeface="Rajdhani" panose="02000000000000000000" pitchFamily="2" charset="0"/>
                <a:cs typeface="Rajdhani" panose="02000000000000000000" pitchFamily="2" charset="0"/>
              </a:rPr>
              <a:t>Escrita de procedimentos e funções que manipulam dados</a:t>
            </a:r>
            <a:endParaRPr lang="pt-PT" sz="36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433875" y="5265926"/>
            <a:ext cx="66030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Programação Orientada a Objetos</a:t>
            </a:r>
            <a:endParaRPr lang="pt-PT" sz="3600" b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433872" y="5852167"/>
            <a:ext cx="104230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dirty="0" smtClean="0">
                <a:latin typeface="Rajdhani" panose="02000000000000000000" pitchFamily="2" charset="0"/>
                <a:cs typeface="Rajdhani" panose="02000000000000000000" pitchFamily="2" charset="0"/>
              </a:rPr>
              <a:t>Classes </a:t>
            </a:r>
            <a:r>
              <a:rPr lang="pt-PT" sz="3600" dirty="0" smtClean="0">
                <a:latin typeface="Rajdhani" panose="02000000000000000000" pitchFamily="2" charset="0"/>
                <a:cs typeface="Rajdhani" panose="02000000000000000000" pitchFamily="2" charset="0"/>
              </a:rPr>
              <a:t>e objetos que contêm </a:t>
            </a:r>
            <a:r>
              <a:rPr lang="pt-PT" sz="3600" dirty="0" smtClean="0">
                <a:latin typeface="Rajdhani" panose="02000000000000000000" pitchFamily="2" charset="0"/>
                <a:cs typeface="Rajdhani" panose="02000000000000000000" pitchFamily="2" charset="0"/>
              </a:rPr>
              <a:t>propriedades </a:t>
            </a:r>
            <a:r>
              <a:rPr lang="pt-PT" sz="3600" dirty="0" smtClean="0">
                <a:latin typeface="Rajdhani" panose="02000000000000000000" pitchFamily="2" charset="0"/>
                <a:cs typeface="Rajdhani" panose="02000000000000000000" pitchFamily="2" charset="0"/>
              </a:rPr>
              <a:t>e </a:t>
            </a:r>
            <a:r>
              <a:rPr lang="pt-PT" sz="3600" dirty="0" smtClean="0">
                <a:latin typeface="Rajdhani" panose="02000000000000000000" pitchFamily="2" charset="0"/>
                <a:cs typeface="Rajdhani" panose="02000000000000000000" pitchFamily="2" charset="0"/>
              </a:rPr>
              <a:t>métodos</a:t>
            </a:r>
            <a:endParaRPr lang="pt-PT" sz="36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48215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3" grpId="0"/>
      <p:bldP spid="10" grpId="0"/>
      <p:bldP spid="9" grpId="0"/>
      <p:bldP spid="11" grpId="0"/>
      <p:bldP spid="13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CaixaDeTexto 4"/>
          <p:cNvSpPr txBox="1"/>
          <p:nvPr/>
        </p:nvSpPr>
        <p:spPr>
          <a:xfrm>
            <a:off x="0" y="68590"/>
            <a:ext cx="1441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PHP OOP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8841403" y="66390"/>
            <a:ext cx="33505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PT" sz="2800" dirty="0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Introdução </a:t>
            </a:r>
            <a:r>
              <a:rPr lang="pt-PT" sz="2800" dirty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a</a:t>
            </a:r>
            <a:r>
              <a:rPr lang="pt-PT" sz="2800" dirty="0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o módulo</a:t>
            </a:r>
            <a:endParaRPr lang="pt-PT" sz="2800" dirty="0">
              <a:solidFill>
                <a:schemeClr val="bg1"/>
              </a:solidFill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433872" y="962184"/>
            <a:ext cx="112133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Quais as vantagens da Programação Orientada a Objetos?</a:t>
            </a:r>
            <a:endParaRPr lang="pt-PT" sz="3600" b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433872" y="1961099"/>
            <a:ext cx="68900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dirty="0" smtClean="0">
                <a:latin typeface="Rajdhani" panose="02000000000000000000" pitchFamily="2" charset="0"/>
                <a:cs typeface="Rajdhani" panose="02000000000000000000" pitchFamily="2" charset="0"/>
              </a:rPr>
              <a:t>É mais rápida e simples de executar</a:t>
            </a:r>
            <a:endParaRPr lang="pt-PT" sz="36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433872" y="2728641"/>
            <a:ext cx="94933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dirty="0" smtClean="0">
                <a:latin typeface="Rajdhani" panose="02000000000000000000" pitchFamily="2" charset="0"/>
                <a:cs typeface="Rajdhani" panose="02000000000000000000" pitchFamily="2" charset="0"/>
              </a:rPr>
              <a:t>Permite criar uma estrutura mais limpa e modelar</a:t>
            </a:r>
            <a:endParaRPr lang="pt-PT" sz="36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433872" y="3496183"/>
            <a:ext cx="92881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dirty="0" smtClean="0">
                <a:latin typeface="Rajdhani" panose="02000000000000000000" pitchFamily="2" charset="0"/>
                <a:cs typeface="Rajdhani" panose="02000000000000000000" pitchFamily="2" charset="0"/>
              </a:rPr>
              <a:t>Ajuda a manter o código PHP de forma mais </a:t>
            </a:r>
            <a:r>
              <a:rPr lang="pt-PT" sz="3600" dirty="0" smtClean="0">
                <a:latin typeface="Rajdhani" panose="02000000000000000000" pitchFamily="2" charset="0"/>
                <a:cs typeface="Rajdhani" panose="02000000000000000000" pitchFamily="2" charset="0"/>
              </a:rPr>
              <a:t>fácil</a:t>
            </a:r>
            <a:endParaRPr lang="pt-PT" sz="36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433872" y="4263725"/>
            <a:ext cx="116461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dirty="0" smtClean="0">
                <a:latin typeface="Rajdhani" panose="02000000000000000000" pitchFamily="2" charset="0"/>
                <a:cs typeface="Rajdhani" panose="02000000000000000000" pitchFamily="2" charset="0"/>
              </a:rPr>
              <a:t>Possibilita a criação de código reutilizável com mais facilidade</a:t>
            </a:r>
            <a:endParaRPr lang="pt-PT" sz="36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433872" y="5031267"/>
            <a:ext cx="10690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dirty="0" smtClean="0">
                <a:latin typeface="Rajdhani" panose="02000000000000000000" pitchFamily="2" charset="0"/>
                <a:cs typeface="Rajdhani" panose="02000000000000000000" pitchFamily="2" charset="0"/>
              </a:rPr>
              <a:t>É uma forma mais moderna de organizar o nosso código</a:t>
            </a:r>
            <a:endParaRPr lang="pt-PT" sz="36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433872" y="5798809"/>
            <a:ext cx="97465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dirty="0" smtClean="0">
                <a:latin typeface="Rajdhani" panose="02000000000000000000" pitchFamily="2" charset="0"/>
                <a:cs typeface="Rajdhani" panose="02000000000000000000" pitchFamily="2" charset="0"/>
              </a:rPr>
              <a:t>Pode conviver pacificamente com código </a:t>
            </a:r>
            <a:r>
              <a:rPr lang="pt-PT" sz="3600" i="1" dirty="0" err="1" smtClean="0">
                <a:latin typeface="Rajdhani" panose="02000000000000000000" pitchFamily="2" charset="0"/>
                <a:cs typeface="Rajdhani" panose="02000000000000000000" pitchFamily="2" charset="0"/>
              </a:rPr>
              <a:t>procedural</a:t>
            </a:r>
            <a:endParaRPr lang="pt-PT" sz="3600" i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25040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/>
      <p:bldP spid="12" grpId="0"/>
      <p:bldP spid="15" grpId="0"/>
      <p:bldP spid="16" grpId="0"/>
      <p:bldP spid="17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CaixaDeTexto 4"/>
          <p:cNvSpPr txBox="1"/>
          <p:nvPr/>
        </p:nvSpPr>
        <p:spPr>
          <a:xfrm>
            <a:off x="0" y="68590"/>
            <a:ext cx="1441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PHP OOP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8841403" y="66390"/>
            <a:ext cx="33505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PT" sz="2800" dirty="0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Introdução </a:t>
            </a:r>
            <a:r>
              <a:rPr lang="pt-PT" sz="2800" dirty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a</a:t>
            </a:r>
            <a:r>
              <a:rPr lang="pt-PT" sz="2800" dirty="0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o módulo</a:t>
            </a:r>
            <a:endParaRPr lang="pt-PT" sz="2800" dirty="0">
              <a:solidFill>
                <a:schemeClr val="bg1"/>
              </a:solidFill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433872" y="962184"/>
            <a:ext cx="109760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Principais aspetos da Programação Orientada a Objetos?</a:t>
            </a:r>
            <a:endParaRPr lang="pt-PT" sz="3600" b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433872" y="1961099"/>
            <a:ext cx="16193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Classes</a:t>
            </a:r>
            <a:endParaRPr lang="pt-PT" sz="3600" b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433872" y="2728641"/>
            <a:ext cx="105609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dirty="0" smtClean="0">
                <a:latin typeface="Rajdhani" panose="02000000000000000000" pitchFamily="2" charset="0"/>
                <a:cs typeface="Rajdhani" panose="02000000000000000000" pitchFamily="2" charset="0"/>
              </a:rPr>
              <a:t>Bloco de código que serve de modelo para criar objetos.</a:t>
            </a:r>
            <a:br>
              <a:rPr lang="pt-PT" sz="3600" dirty="0" smtClean="0">
                <a:latin typeface="Rajdhani" panose="02000000000000000000" pitchFamily="2" charset="0"/>
                <a:cs typeface="Rajdhani" panose="02000000000000000000" pitchFamily="2" charset="0"/>
              </a:rPr>
            </a:br>
            <a:r>
              <a:rPr lang="pt-PT" sz="3600" dirty="0" smtClean="0">
                <a:latin typeface="Rajdhani" panose="02000000000000000000" pitchFamily="2" charset="0"/>
                <a:cs typeface="Rajdhani" panose="02000000000000000000" pitchFamily="2" charset="0"/>
              </a:rPr>
              <a:t>Pode ter propriedades e métodos.</a:t>
            </a:r>
            <a:endParaRPr lang="pt-PT" sz="36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433872" y="4150117"/>
            <a:ext cx="1624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Objetos</a:t>
            </a:r>
            <a:endParaRPr lang="pt-PT" sz="3600" b="1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433872" y="4917659"/>
            <a:ext cx="1062181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3600" dirty="0" smtClean="0">
                <a:latin typeface="Rajdhani" panose="02000000000000000000" pitchFamily="2" charset="0"/>
                <a:cs typeface="Rajdhani" panose="02000000000000000000" pitchFamily="2" charset="0"/>
              </a:rPr>
              <a:t>São instâncias de uma classe. Quando são criados, cada</a:t>
            </a:r>
            <a:br>
              <a:rPr lang="pt-PT" sz="3600" dirty="0" smtClean="0">
                <a:latin typeface="Rajdhani" panose="02000000000000000000" pitchFamily="2" charset="0"/>
                <a:cs typeface="Rajdhani" panose="02000000000000000000" pitchFamily="2" charset="0"/>
              </a:rPr>
            </a:br>
            <a:r>
              <a:rPr lang="pt-PT" sz="3600" dirty="0" smtClean="0">
                <a:latin typeface="Rajdhani" panose="02000000000000000000" pitchFamily="2" charset="0"/>
                <a:cs typeface="Rajdhani" panose="02000000000000000000" pitchFamily="2" charset="0"/>
              </a:rPr>
              <a:t>objeto vai conter as propriedades e métodos da classe.</a:t>
            </a:r>
            <a:br>
              <a:rPr lang="pt-PT" sz="3600" dirty="0" smtClean="0">
                <a:latin typeface="Rajdhani" panose="02000000000000000000" pitchFamily="2" charset="0"/>
                <a:cs typeface="Rajdhani" panose="02000000000000000000" pitchFamily="2" charset="0"/>
              </a:rPr>
            </a:br>
            <a:r>
              <a:rPr lang="pt-PT" sz="3600" dirty="0" smtClean="0">
                <a:latin typeface="Rajdhani" panose="02000000000000000000" pitchFamily="2" charset="0"/>
                <a:cs typeface="Rajdhani" panose="02000000000000000000" pitchFamily="2" charset="0"/>
              </a:rPr>
              <a:t>Cada objeto terá uma vida própria.</a:t>
            </a:r>
            <a:endParaRPr lang="pt-PT" sz="3600" dirty="0"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96898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/>
      <p:bldP spid="12" grpId="0"/>
      <p:bldP spid="13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CaixaDeTexto 4"/>
          <p:cNvSpPr txBox="1"/>
          <p:nvPr/>
        </p:nvSpPr>
        <p:spPr>
          <a:xfrm>
            <a:off x="0" y="68590"/>
            <a:ext cx="1441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800" dirty="0">
                <a:solidFill>
                  <a:schemeClr val="bg1"/>
                </a:solidFill>
                <a:latin typeface="Rajdhani SemiBold" panose="02000000000000000000" pitchFamily="2" charset="0"/>
                <a:cs typeface="Rajdhani SemiBold" panose="02000000000000000000" pitchFamily="2" charset="0"/>
              </a:rPr>
              <a:t>PHP OOP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8841403" y="66390"/>
            <a:ext cx="33505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PT" sz="2800" dirty="0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Introdução </a:t>
            </a:r>
            <a:r>
              <a:rPr lang="pt-PT" sz="2800" dirty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a</a:t>
            </a:r>
            <a:r>
              <a:rPr lang="pt-PT" sz="2800" dirty="0" smtClean="0">
                <a:solidFill>
                  <a:schemeClr val="bg1"/>
                </a:solidFill>
                <a:latin typeface="Rajdhani" panose="02000000000000000000" pitchFamily="2" charset="0"/>
                <a:cs typeface="Rajdhani" panose="02000000000000000000" pitchFamily="2" charset="0"/>
              </a:rPr>
              <a:t>o módulo</a:t>
            </a:r>
            <a:endParaRPr lang="pt-PT" sz="2800" dirty="0">
              <a:solidFill>
                <a:schemeClr val="bg1"/>
              </a:solidFill>
              <a:latin typeface="Rajdhani" panose="02000000000000000000" pitchFamily="2" charset="0"/>
              <a:cs typeface="Rajdhani" panose="02000000000000000000" pitchFamily="2" charset="0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1188246" y="4291434"/>
            <a:ext cx="981550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3600" dirty="0" smtClean="0">
                <a:latin typeface="Rajdhani" panose="02000000000000000000" pitchFamily="2" charset="0"/>
                <a:cs typeface="Rajdhani" panose="02000000000000000000" pitchFamily="2" charset="0"/>
              </a:rPr>
              <a:t>Iremos perceber melhor as vantagens de OOP (POO)</a:t>
            </a:r>
            <a:r>
              <a:rPr lang="pt-PT" sz="3600" dirty="0">
                <a:latin typeface="Rajdhani" panose="02000000000000000000" pitchFamily="2" charset="0"/>
                <a:cs typeface="Rajdhani" panose="02000000000000000000" pitchFamily="2" charset="0"/>
              </a:rPr>
              <a:t/>
            </a:r>
            <a:br>
              <a:rPr lang="pt-PT" sz="3600" dirty="0">
                <a:latin typeface="Rajdhani" panose="02000000000000000000" pitchFamily="2" charset="0"/>
                <a:cs typeface="Rajdhani" panose="02000000000000000000" pitchFamily="2" charset="0"/>
              </a:rPr>
            </a:br>
            <a:r>
              <a:rPr lang="pt-PT" sz="3600" dirty="0" smtClean="0">
                <a:latin typeface="Rajdhani" panose="02000000000000000000" pitchFamily="2" charset="0"/>
                <a:cs typeface="Rajdhani" panose="02000000000000000000" pitchFamily="2" charset="0"/>
              </a:rPr>
              <a:t>ao longo do módulo.</a:t>
            </a:r>
            <a:br>
              <a:rPr lang="pt-PT" sz="3600" dirty="0" smtClean="0">
                <a:latin typeface="Rajdhani" panose="02000000000000000000" pitchFamily="2" charset="0"/>
                <a:cs typeface="Rajdhani" panose="02000000000000000000" pitchFamily="2" charset="0"/>
              </a:rPr>
            </a:br>
            <a:r>
              <a:rPr lang="pt-PT" sz="3600" b="1" dirty="0" smtClean="0">
                <a:latin typeface="Rajdhani" panose="02000000000000000000" pitchFamily="2" charset="0"/>
                <a:cs typeface="Rajdhani" panose="02000000000000000000" pitchFamily="2" charset="0"/>
              </a:rPr>
              <a:t>Vejamos uma síntese sobre classes e objetos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1131339" y="1850352"/>
            <a:ext cx="99293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3600" dirty="0" smtClean="0">
                <a:latin typeface="Rajdhani" panose="02000000000000000000" pitchFamily="2" charset="0"/>
                <a:cs typeface="Rajdhani" panose="02000000000000000000" pitchFamily="2" charset="0"/>
              </a:rPr>
              <a:t>O PHP já contém várias estruturas que tiram partido</a:t>
            </a:r>
            <a:br>
              <a:rPr lang="pt-PT" sz="3600" dirty="0" smtClean="0">
                <a:latin typeface="Rajdhani" panose="02000000000000000000" pitchFamily="2" charset="0"/>
                <a:cs typeface="Rajdhani" panose="02000000000000000000" pitchFamily="2" charset="0"/>
              </a:rPr>
            </a:br>
            <a:r>
              <a:rPr lang="pt-PT" sz="3600" dirty="0" smtClean="0">
                <a:latin typeface="Rajdhani" panose="02000000000000000000" pitchFamily="2" charset="0"/>
                <a:cs typeface="Rajdhani" panose="02000000000000000000" pitchFamily="2" charset="0"/>
              </a:rPr>
              <a:t>da programação orientada a objetos.</a:t>
            </a:r>
          </a:p>
        </p:txBody>
      </p:sp>
    </p:spTree>
    <p:extLst>
      <p:ext uri="{BB962C8B-B14F-4D97-AF65-F5344CB8AC3E}">
        <p14:creationId xmlns:p14="http://schemas.microsoft.com/office/powerpoint/2010/main" val="62259329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181</Words>
  <Application>Microsoft Office PowerPoint</Application>
  <PresentationFormat>Ecrã Panorâmico</PresentationFormat>
  <Paragraphs>32</Paragraphs>
  <Slides>5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Rajdhani</vt:lpstr>
      <vt:lpstr>Rajdhani SemiBold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jldribeiro@sapo.pt</dc:creator>
  <cp:lastModifiedBy>JLDR</cp:lastModifiedBy>
  <cp:revision>32</cp:revision>
  <dcterms:created xsi:type="dcterms:W3CDTF">2021-09-23T21:23:36Z</dcterms:created>
  <dcterms:modified xsi:type="dcterms:W3CDTF">2022-10-18T09:07:32Z</dcterms:modified>
</cp:coreProperties>
</file>