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A4B8"/>
    <a:srgbClr val="BB84A0"/>
    <a:srgbClr val="BC8EA5"/>
    <a:srgbClr val="993366"/>
    <a:srgbClr val="2B2F45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18/10/2022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18/10/2022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18/10/2022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18/10/2022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981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OOP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3478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Classes e Objetos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OOP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56956" y="66390"/>
            <a:ext cx="2735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Classes e Objetos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177934" y="2968105"/>
            <a:ext cx="2975957" cy="150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 smtClean="0">
                <a:solidFill>
                  <a:schemeClr val="tx1"/>
                </a:solidFill>
              </a:rPr>
              <a:t>CLASSE</a:t>
            </a:r>
            <a:endParaRPr lang="pt-PT" sz="28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2800" dirty="0" smtClean="0"/>
              <a:t>Fruto</a:t>
            </a:r>
            <a:endParaRPr lang="pt-PT" sz="2800" dirty="0"/>
          </a:p>
        </p:txBody>
      </p:sp>
      <p:sp>
        <p:nvSpPr>
          <p:cNvPr id="15" name="Retângulo 14"/>
          <p:cNvSpPr/>
          <p:nvPr/>
        </p:nvSpPr>
        <p:spPr>
          <a:xfrm>
            <a:off x="7002088" y="1476895"/>
            <a:ext cx="2169622" cy="8368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 smtClean="0">
                <a:solidFill>
                  <a:schemeClr val="tx1"/>
                </a:solidFill>
              </a:rPr>
              <a:t>OBJETO</a:t>
            </a:r>
            <a:endParaRPr lang="pt-PT" b="1" dirty="0" smtClean="0">
              <a:solidFill>
                <a:schemeClr val="tx1"/>
              </a:solidFill>
            </a:endParaRPr>
          </a:p>
          <a:p>
            <a:pPr algn="ctr"/>
            <a:r>
              <a:rPr lang="pt-PT" dirty="0" smtClean="0"/>
              <a:t>Laranja</a:t>
            </a:r>
            <a:endParaRPr lang="pt-PT" dirty="0"/>
          </a:p>
        </p:txBody>
      </p:sp>
      <p:sp>
        <p:nvSpPr>
          <p:cNvPr id="17" name="Retângulo 16"/>
          <p:cNvSpPr/>
          <p:nvPr/>
        </p:nvSpPr>
        <p:spPr>
          <a:xfrm>
            <a:off x="7002088" y="2695172"/>
            <a:ext cx="2169622" cy="8368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 smtClean="0">
                <a:solidFill>
                  <a:schemeClr val="tx1"/>
                </a:solidFill>
              </a:rPr>
              <a:t>OBJETO</a:t>
            </a:r>
            <a:endParaRPr lang="pt-PT" b="1" dirty="0" smtClean="0">
              <a:solidFill>
                <a:schemeClr val="tx1"/>
              </a:solidFill>
            </a:endParaRPr>
          </a:p>
          <a:p>
            <a:pPr algn="ctr"/>
            <a:r>
              <a:rPr lang="pt-PT" dirty="0" smtClean="0"/>
              <a:t>Maçã</a:t>
            </a:r>
            <a:endParaRPr lang="pt-PT" dirty="0"/>
          </a:p>
        </p:txBody>
      </p:sp>
      <p:sp>
        <p:nvSpPr>
          <p:cNvPr id="18" name="Retângulo 17"/>
          <p:cNvSpPr/>
          <p:nvPr/>
        </p:nvSpPr>
        <p:spPr>
          <a:xfrm>
            <a:off x="7002088" y="3913449"/>
            <a:ext cx="2169622" cy="8368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 smtClean="0">
                <a:solidFill>
                  <a:schemeClr val="tx1"/>
                </a:solidFill>
              </a:rPr>
              <a:t>OBJETO</a:t>
            </a:r>
            <a:endParaRPr lang="pt-PT" b="1" dirty="0" smtClean="0">
              <a:solidFill>
                <a:schemeClr val="tx1"/>
              </a:solidFill>
            </a:endParaRPr>
          </a:p>
          <a:p>
            <a:pPr algn="ctr"/>
            <a:r>
              <a:rPr lang="pt-PT" dirty="0" smtClean="0"/>
              <a:t>Ananás</a:t>
            </a:r>
            <a:endParaRPr lang="pt-PT" dirty="0"/>
          </a:p>
        </p:txBody>
      </p:sp>
      <p:sp>
        <p:nvSpPr>
          <p:cNvPr id="19" name="Retângulo 18"/>
          <p:cNvSpPr/>
          <p:nvPr/>
        </p:nvSpPr>
        <p:spPr>
          <a:xfrm>
            <a:off x="7002088" y="5131726"/>
            <a:ext cx="2169622" cy="8368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 smtClean="0">
                <a:solidFill>
                  <a:schemeClr val="tx1"/>
                </a:solidFill>
              </a:rPr>
              <a:t>OBJETO</a:t>
            </a:r>
            <a:endParaRPr lang="pt-PT" b="1" dirty="0" smtClean="0">
              <a:solidFill>
                <a:schemeClr val="tx1"/>
              </a:solidFill>
            </a:endParaRPr>
          </a:p>
          <a:p>
            <a:pPr algn="ctr"/>
            <a:r>
              <a:rPr lang="pt-PT" dirty="0" smtClean="0"/>
              <a:t>Morango</a:t>
            </a:r>
            <a:endParaRPr lang="pt-PT" dirty="0"/>
          </a:p>
        </p:txBody>
      </p:sp>
      <p:cxnSp>
        <p:nvCxnSpPr>
          <p:cNvPr id="6" name="Conexão reta unidirecional 5"/>
          <p:cNvCxnSpPr/>
          <p:nvPr/>
        </p:nvCxnSpPr>
        <p:spPr>
          <a:xfrm flipV="1">
            <a:off x="5353396" y="3113579"/>
            <a:ext cx="1454728" cy="49414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xão reta unidirecional 19"/>
          <p:cNvCxnSpPr/>
          <p:nvPr/>
        </p:nvCxnSpPr>
        <p:spPr>
          <a:xfrm flipV="1">
            <a:off x="5353396" y="1895302"/>
            <a:ext cx="1537855" cy="144780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xão reta unidirecional 28"/>
          <p:cNvCxnSpPr/>
          <p:nvPr/>
        </p:nvCxnSpPr>
        <p:spPr>
          <a:xfrm>
            <a:off x="5347855" y="3879738"/>
            <a:ext cx="1460269" cy="45211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xão reta unidirecional 30"/>
          <p:cNvCxnSpPr/>
          <p:nvPr/>
        </p:nvCxnSpPr>
        <p:spPr>
          <a:xfrm>
            <a:off x="5347855" y="4216174"/>
            <a:ext cx="1460269" cy="1333959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17611" y="816834"/>
            <a:ext cx="40591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b="1" dirty="0" smtClean="0">
                <a:latin typeface="Titillium Web" panose="00000500000000000000" pitchFamily="2" charset="0"/>
              </a:rPr>
              <a:t>Instanciação básica</a:t>
            </a:r>
            <a:endParaRPr lang="pt-PT" sz="3600" b="1" dirty="0"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2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7" grpId="0" animBg="1"/>
      <p:bldP spid="18" grpId="0" animBg="1"/>
      <p:bldP spid="19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OOP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56956" y="66390"/>
            <a:ext cx="2735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Classes e Objetos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02895" y="953194"/>
            <a:ext cx="5911723" cy="1503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 smtClean="0">
                <a:solidFill>
                  <a:schemeClr val="tx1"/>
                </a:solidFill>
              </a:rPr>
              <a:t>CLASSE</a:t>
            </a:r>
            <a:endParaRPr lang="pt-PT" sz="28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2800" dirty="0" smtClean="0"/>
              <a:t>Fruto</a:t>
            </a:r>
            <a:endParaRPr lang="pt-PT" sz="2800" dirty="0"/>
          </a:p>
        </p:txBody>
      </p:sp>
      <p:sp>
        <p:nvSpPr>
          <p:cNvPr id="16" name="Retângulo 15"/>
          <p:cNvSpPr/>
          <p:nvPr/>
        </p:nvSpPr>
        <p:spPr>
          <a:xfrm>
            <a:off x="7534102" y="953194"/>
            <a:ext cx="3318536" cy="8368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 smtClean="0">
                <a:solidFill>
                  <a:schemeClr val="tx1"/>
                </a:solidFill>
              </a:rPr>
              <a:t>OBJETO</a:t>
            </a:r>
            <a:endParaRPr lang="pt-PT" b="1" dirty="0" smtClean="0">
              <a:solidFill>
                <a:schemeClr val="tx1"/>
              </a:solidFill>
            </a:endParaRPr>
          </a:p>
          <a:p>
            <a:pPr algn="ctr"/>
            <a:r>
              <a:rPr lang="pt-PT" dirty="0" smtClean="0"/>
              <a:t>Laranja</a:t>
            </a:r>
            <a:endParaRPr lang="pt-PT" dirty="0"/>
          </a:p>
        </p:txBody>
      </p:sp>
      <p:sp>
        <p:nvSpPr>
          <p:cNvPr id="21" name="Retângulo 20"/>
          <p:cNvSpPr/>
          <p:nvPr/>
        </p:nvSpPr>
        <p:spPr>
          <a:xfrm>
            <a:off x="7534102" y="2406428"/>
            <a:ext cx="3318536" cy="8368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 smtClean="0">
                <a:solidFill>
                  <a:schemeClr val="tx1"/>
                </a:solidFill>
              </a:rPr>
              <a:t>OBJETO</a:t>
            </a:r>
            <a:endParaRPr lang="pt-PT" b="1" dirty="0" smtClean="0">
              <a:solidFill>
                <a:schemeClr val="tx1"/>
              </a:solidFill>
            </a:endParaRPr>
          </a:p>
          <a:p>
            <a:pPr algn="ctr"/>
            <a:r>
              <a:rPr lang="pt-PT" dirty="0" smtClean="0"/>
              <a:t>Maçã</a:t>
            </a:r>
            <a:endParaRPr lang="pt-PT" dirty="0"/>
          </a:p>
        </p:txBody>
      </p:sp>
      <p:sp>
        <p:nvSpPr>
          <p:cNvPr id="22" name="Retângulo 21"/>
          <p:cNvSpPr/>
          <p:nvPr/>
        </p:nvSpPr>
        <p:spPr>
          <a:xfrm>
            <a:off x="7534102" y="3859662"/>
            <a:ext cx="3318536" cy="8368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 smtClean="0">
                <a:solidFill>
                  <a:schemeClr val="tx1"/>
                </a:solidFill>
              </a:rPr>
              <a:t>OBJETO</a:t>
            </a:r>
            <a:endParaRPr lang="pt-PT" b="1" dirty="0" smtClean="0">
              <a:solidFill>
                <a:schemeClr val="tx1"/>
              </a:solidFill>
            </a:endParaRPr>
          </a:p>
          <a:p>
            <a:pPr algn="ctr"/>
            <a:r>
              <a:rPr lang="pt-PT" dirty="0" smtClean="0"/>
              <a:t>Ananás</a:t>
            </a:r>
            <a:endParaRPr lang="pt-PT" dirty="0"/>
          </a:p>
        </p:txBody>
      </p:sp>
      <p:sp>
        <p:nvSpPr>
          <p:cNvPr id="23" name="Retângulo 22"/>
          <p:cNvSpPr/>
          <p:nvPr/>
        </p:nvSpPr>
        <p:spPr>
          <a:xfrm>
            <a:off x="7534102" y="5312896"/>
            <a:ext cx="3318536" cy="8368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b="1" dirty="0" smtClean="0">
                <a:solidFill>
                  <a:schemeClr val="tx1"/>
                </a:solidFill>
              </a:rPr>
              <a:t>OBJETO</a:t>
            </a:r>
            <a:endParaRPr lang="pt-PT" b="1" dirty="0" smtClean="0">
              <a:solidFill>
                <a:schemeClr val="tx1"/>
              </a:solidFill>
            </a:endParaRPr>
          </a:p>
          <a:p>
            <a:pPr algn="ctr"/>
            <a:r>
              <a:rPr lang="pt-PT" dirty="0" smtClean="0"/>
              <a:t>Morango</a:t>
            </a:r>
            <a:endParaRPr lang="pt-PT" dirty="0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5" y="3057091"/>
            <a:ext cx="5911724" cy="2348955"/>
          </a:xfrm>
          <a:prstGeom prst="rect">
            <a:avLst/>
          </a:prstGeom>
        </p:spPr>
      </p:pic>
      <p:sp>
        <p:nvSpPr>
          <p:cNvPr id="25" name="Retângulo 24"/>
          <p:cNvSpPr/>
          <p:nvPr/>
        </p:nvSpPr>
        <p:spPr>
          <a:xfrm>
            <a:off x="7534102" y="1928941"/>
            <a:ext cx="3318537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PT" sz="1600" dirty="0" smtClean="0">
                <a:solidFill>
                  <a:srgbClr val="9CDCFE"/>
                </a:solidFill>
                <a:latin typeface="Monoid" panose="020B0509040000020004" pitchFamily="49" charset="0"/>
              </a:rPr>
              <a:t>$laranja</a:t>
            </a:r>
            <a:r>
              <a:rPr lang="pt-PT" sz="1600" dirty="0" smtClean="0">
                <a:solidFill>
                  <a:srgbClr val="D4D4D4"/>
                </a:solidFill>
                <a:latin typeface="Monoid" panose="020B0509040000020004" pitchFamily="49" charset="0"/>
              </a:rPr>
              <a:t> = </a:t>
            </a:r>
            <a:r>
              <a:rPr lang="pt-PT" sz="1600" dirty="0" err="1" smtClean="0">
                <a:solidFill>
                  <a:srgbClr val="569CD6"/>
                </a:solidFill>
                <a:latin typeface="Monoid" panose="020B0509040000020004" pitchFamily="49" charset="0"/>
              </a:rPr>
              <a:t>new</a:t>
            </a:r>
            <a:r>
              <a:rPr lang="pt-PT" sz="1600" dirty="0" smtClean="0">
                <a:solidFill>
                  <a:srgbClr val="D4D4D4"/>
                </a:solidFill>
                <a:latin typeface="Monoid" panose="020B0509040000020004" pitchFamily="49" charset="0"/>
              </a:rPr>
              <a:t> </a:t>
            </a:r>
            <a:r>
              <a:rPr lang="pt-PT" sz="1600" dirty="0" smtClean="0">
                <a:solidFill>
                  <a:srgbClr val="4EC9B0"/>
                </a:solidFill>
                <a:latin typeface="Monoid" panose="020B0509040000020004" pitchFamily="49" charset="0"/>
              </a:rPr>
              <a:t>Fruto</a:t>
            </a:r>
            <a:r>
              <a:rPr lang="pt-PT" sz="1600" dirty="0" smtClean="0">
                <a:solidFill>
                  <a:srgbClr val="D4D4D4"/>
                </a:solidFill>
                <a:latin typeface="Monoid" panose="020B0509040000020004" pitchFamily="49" charset="0"/>
              </a:rPr>
              <a:t>();</a:t>
            </a:r>
            <a:endParaRPr lang="pt-PT" sz="1600" b="0" dirty="0">
              <a:solidFill>
                <a:srgbClr val="D4D4D4"/>
              </a:solidFill>
              <a:effectLst/>
              <a:latin typeface="Monoid" panose="020B05090400000200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7534102" y="3382175"/>
            <a:ext cx="3318536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PT" sz="1600" dirty="0" smtClean="0">
                <a:solidFill>
                  <a:srgbClr val="9CDCFE"/>
                </a:solidFill>
                <a:latin typeface="Monoid" panose="020B0509040000020004" pitchFamily="49" charset="0"/>
              </a:rPr>
              <a:t>$maca</a:t>
            </a:r>
            <a:r>
              <a:rPr lang="pt-PT" sz="1600" dirty="0" smtClean="0">
                <a:solidFill>
                  <a:srgbClr val="D4D4D4"/>
                </a:solidFill>
                <a:latin typeface="Monoid" panose="020B0509040000020004" pitchFamily="49" charset="0"/>
              </a:rPr>
              <a:t> = </a:t>
            </a:r>
            <a:r>
              <a:rPr lang="pt-PT" sz="1600" dirty="0" err="1" smtClean="0">
                <a:solidFill>
                  <a:srgbClr val="569CD6"/>
                </a:solidFill>
                <a:latin typeface="Monoid" panose="020B0509040000020004" pitchFamily="49" charset="0"/>
              </a:rPr>
              <a:t>new</a:t>
            </a:r>
            <a:r>
              <a:rPr lang="pt-PT" sz="1600" dirty="0" smtClean="0">
                <a:solidFill>
                  <a:srgbClr val="D4D4D4"/>
                </a:solidFill>
                <a:latin typeface="Monoid" panose="020B0509040000020004" pitchFamily="49" charset="0"/>
              </a:rPr>
              <a:t> </a:t>
            </a:r>
            <a:r>
              <a:rPr lang="pt-PT" sz="1600" dirty="0" smtClean="0">
                <a:solidFill>
                  <a:srgbClr val="4EC9B0"/>
                </a:solidFill>
                <a:latin typeface="Monoid" panose="020B0509040000020004" pitchFamily="49" charset="0"/>
              </a:rPr>
              <a:t>Fruto</a:t>
            </a:r>
            <a:r>
              <a:rPr lang="pt-PT" sz="1600" dirty="0" smtClean="0">
                <a:solidFill>
                  <a:srgbClr val="D4D4D4"/>
                </a:solidFill>
                <a:latin typeface="Monoid" panose="020B0509040000020004" pitchFamily="49" charset="0"/>
              </a:rPr>
              <a:t>();</a:t>
            </a:r>
            <a:endParaRPr lang="pt-PT" sz="1600" b="0" dirty="0">
              <a:solidFill>
                <a:srgbClr val="D4D4D4"/>
              </a:solidFill>
              <a:effectLst/>
              <a:latin typeface="Monoid" panose="020B05090400000200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7534101" y="4835409"/>
            <a:ext cx="3318537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PT" sz="1600" dirty="0" smtClean="0">
                <a:solidFill>
                  <a:srgbClr val="9CDCFE"/>
                </a:solidFill>
                <a:latin typeface="Monoid" panose="020B0509040000020004" pitchFamily="49" charset="0"/>
              </a:rPr>
              <a:t>$ananas</a:t>
            </a:r>
            <a:r>
              <a:rPr lang="pt-PT" sz="1600" dirty="0" smtClean="0">
                <a:solidFill>
                  <a:srgbClr val="D4D4D4"/>
                </a:solidFill>
                <a:latin typeface="Monoid" panose="020B0509040000020004" pitchFamily="49" charset="0"/>
              </a:rPr>
              <a:t> = </a:t>
            </a:r>
            <a:r>
              <a:rPr lang="pt-PT" sz="1600" dirty="0" err="1" smtClean="0">
                <a:solidFill>
                  <a:srgbClr val="569CD6"/>
                </a:solidFill>
                <a:latin typeface="Monoid" panose="020B0509040000020004" pitchFamily="49" charset="0"/>
              </a:rPr>
              <a:t>new</a:t>
            </a:r>
            <a:r>
              <a:rPr lang="pt-PT" sz="1600" dirty="0" smtClean="0">
                <a:solidFill>
                  <a:srgbClr val="D4D4D4"/>
                </a:solidFill>
                <a:latin typeface="Monoid" panose="020B0509040000020004" pitchFamily="49" charset="0"/>
              </a:rPr>
              <a:t> </a:t>
            </a:r>
            <a:r>
              <a:rPr lang="pt-PT" sz="1600" dirty="0" smtClean="0">
                <a:solidFill>
                  <a:srgbClr val="4EC9B0"/>
                </a:solidFill>
                <a:latin typeface="Monoid" panose="020B0509040000020004" pitchFamily="49" charset="0"/>
              </a:rPr>
              <a:t>Fruto</a:t>
            </a:r>
            <a:r>
              <a:rPr lang="pt-PT" sz="1600" dirty="0" smtClean="0">
                <a:solidFill>
                  <a:srgbClr val="D4D4D4"/>
                </a:solidFill>
                <a:latin typeface="Monoid" panose="020B0509040000020004" pitchFamily="49" charset="0"/>
              </a:rPr>
              <a:t>();</a:t>
            </a:r>
            <a:endParaRPr lang="pt-PT" sz="1600" b="0" dirty="0">
              <a:solidFill>
                <a:srgbClr val="D4D4D4"/>
              </a:solidFill>
              <a:effectLst/>
              <a:latin typeface="Monoid" panose="020B05090400000200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7534101" y="6288643"/>
            <a:ext cx="3318537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PT" sz="1600" dirty="0" smtClean="0">
                <a:solidFill>
                  <a:srgbClr val="9CDCFE"/>
                </a:solidFill>
                <a:latin typeface="Monoid" panose="020B0509040000020004" pitchFamily="49" charset="0"/>
              </a:rPr>
              <a:t>$morango</a:t>
            </a:r>
            <a:r>
              <a:rPr lang="pt-PT" sz="1600" dirty="0" smtClean="0">
                <a:solidFill>
                  <a:srgbClr val="D4D4D4"/>
                </a:solidFill>
                <a:latin typeface="Monoid" panose="020B0509040000020004" pitchFamily="49" charset="0"/>
              </a:rPr>
              <a:t> = </a:t>
            </a:r>
            <a:r>
              <a:rPr lang="pt-PT" sz="1600" dirty="0" err="1" smtClean="0">
                <a:solidFill>
                  <a:srgbClr val="569CD6"/>
                </a:solidFill>
                <a:latin typeface="Monoid" panose="020B0509040000020004" pitchFamily="49" charset="0"/>
              </a:rPr>
              <a:t>new</a:t>
            </a:r>
            <a:r>
              <a:rPr lang="pt-PT" sz="1600" dirty="0" smtClean="0">
                <a:solidFill>
                  <a:srgbClr val="D4D4D4"/>
                </a:solidFill>
                <a:latin typeface="Monoid" panose="020B0509040000020004" pitchFamily="49" charset="0"/>
              </a:rPr>
              <a:t> </a:t>
            </a:r>
            <a:r>
              <a:rPr lang="pt-PT" sz="1600" dirty="0" smtClean="0">
                <a:solidFill>
                  <a:srgbClr val="4EC9B0"/>
                </a:solidFill>
                <a:latin typeface="Monoid" panose="020B0509040000020004" pitchFamily="49" charset="0"/>
              </a:rPr>
              <a:t>Fruto</a:t>
            </a:r>
            <a:r>
              <a:rPr lang="pt-PT" sz="1600" dirty="0" smtClean="0">
                <a:solidFill>
                  <a:srgbClr val="D4D4D4"/>
                </a:solidFill>
                <a:latin typeface="Monoid" panose="020B0509040000020004" pitchFamily="49" charset="0"/>
              </a:rPr>
              <a:t>();</a:t>
            </a:r>
            <a:endParaRPr lang="pt-PT" sz="1600" b="0" dirty="0">
              <a:solidFill>
                <a:srgbClr val="D4D4D4"/>
              </a:solidFill>
              <a:effectLst/>
              <a:latin typeface="Monoid" panose="020B050904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226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OOP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56956" y="66390"/>
            <a:ext cx="2735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Classes e Objetos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52946" y="1953032"/>
            <a:ext cx="2975957" cy="425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b="1" dirty="0" smtClean="0">
                <a:solidFill>
                  <a:schemeClr val="tx1"/>
                </a:solidFill>
              </a:rPr>
              <a:t>CLASSE</a:t>
            </a:r>
            <a:endParaRPr lang="pt-PT" sz="28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2800" dirty="0" smtClean="0"/>
              <a:t>Veículo</a:t>
            </a:r>
            <a:endParaRPr lang="pt-PT" sz="2800" dirty="0"/>
          </a:p>
        </p:txBody>
      </p:sp>
      <p:sp>
        <p:nvSpPr>
          <p:cNvPr id="15" name="Retângulo 14"/>
          <p:cNvSpPr/>
          <p:nvPr/>
        </p:nvSpPr>
        <p:spPr>
          <a:xfrm>
            <a:off x="8199122" y="1953032"/>
            <a:ext cx="2881744" cy="11559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Automóvel</a:t>
            </a:r>
          </a:p>
          <a:p>
            <a:pPr algn="ctr"/>
            <a:r>
              <a:rPr lang="pt-PT" dirty="0" smtClean="0"/>
              <a:t>Bicicleta</a:t>
            </a:r>
          </a:p>
          <a:p>
            <a:pPr algn="ctr"/>
            <a:r>
              <a:rPr lang="pt-PT" dirty="0" smtClean="0"/>
              <a:t>Skate</a:t>
            </a:r>
            <a:endParaRPr lang="pt-PT" dirty="0"/>
          </a:p>
        </p:txBody>
      </p:sp>
      <p:sp>
        <p:nvSpPr>
          <p:cNvPr id="17" name="Retângulo 16"/>
          <p:cNvSpPr/>
          <p:nvPr/>
        </p:nvSpPr>
        <p:spPr>
          <a:xfrm>
            <a:off x="8199122" y="3504164"/>
            <a:ext cx="2881744" cy="11559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Veleiro</a:t>
            </a:r>
          </a:p>
          <a:p>
            <a:pPr algn="ctr"/>
            <a:r>
              <a:rPr lang="pt-PT" dirty="0" smtClean="0"/>
              <a:t>Porta-aviões</a:t>
            </a:r>
          </a:p>
          <a:p>
            <a:pPr algn="ctr"/>
            <a:r>
              <a:rPr lang="pt-PT" dirty="0" smtClean="0"/>
              <a:t>Submarino</a:t>
            </a:r>
            <a:endParaRPr lang="pt-PT" dirty="0"/>
          </a:p>
        </p:txBody>
      </p:sp>
      <p:sp>
        <p:nvSpPr>
          <p:cNvPr id="18" name="Retângulo 17"/>
          <p:cNvSpPr/>
          <p:nvPr/>
        </p:nvSpPr>
        <p:spPr>
          <a:xfrm>
            <a:off x="8199122" y="5055296"/>
            <a:ext cx="2881744" cy="11559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Avião</a:t>
            </a:r>
          </a:p>
          <a:p>
            <a:pPr algn="ctr"/>
            <a:r>
              <a:rPr lang="pt-PT" dirty="0" smtClean="0"/>
              <a:t>Helicóptero</a:t>
            </a:r>
          </a:p>
          <a:p>
            <a:pPr algn="ctr"/>
            <a:r>
              <a:rPr lang="pt-PT" dirty="0" smtClean="0"/>
              <a:t>Balão de ar quente</a:t>
            </a:r>
            <a:endParaRPr lang="pt-PT" dirty="0"/>
          </a:p>
        </p:txBody>
      </p:sp>
      <p:sp>
        <p:nvSpPr>
          <p:cNvPr id="14" name="Retângulo 13"/>
          <p:cNvSpPr/>
          <p:nvPr/>
        </p:nvSpPr>
        <p:spPr>
          <a:xfrm>
            <a:off x="4414059" y="1953032"/>
            <a:ext cx="3435927" cy="115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 smtClean="0">
                <a:solidFill>
                  <a:schemeClr val="tx1"/>
                </a:solidFill>
              </a:rPr>
              <a:t>CLASSE</a:t>
            </a:r>
            <a:endParaRPr lang="pt-PT" sz="20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2000" dirty="0" smtClean="0"/>
              <a:t>Terrestre</a:t>
            </a:r>
            <a:endParaRPr lang="pt-PT" sz="2000" dirty="0"/>
          </a:p>
        </p:txBody>
      </p:sp>
      <p:sp>
        <p:nvSpPr>
          <p:cNvPr id="16" name="Retângulo 15"/>
          <p:cNvSpPr/>
          <p:nvPr/>
        </p:nvSpPr>
        <p:spPr>
          <a:xfrm>
            <a:off x="4414059" y="3504164"/>
            <a:ext cx="3435927" cy="115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 smtClean="0">
                <a:solidFill>
                  <a:schemeClr val="tx1"/>
                </a:solidFill>
              </a:rPr>
              <a:t>CLASSE</a:t>
            </a:r>
            <a:endParaRPr lang="pt-PT" sz="20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2000" dirty="0" smtClean="0"/>
              <a:t>Marítimo</a:t>
            </a:r>
            <a:endParaRPr lang="pt-PT" sz="2000" dirty="0"/>
          </a:p>
        </p:txBody>
      </p:sp>
      <p:sp>
        <p:nvSpPr>
          <p:cNvPr id="21" name="Retângulo 20"/>
          <p:cNvSpPr/>
          <p:nvPr/>
        </p:nvSpPr>
        <p:spPr>
          <a:xfrm>
            <a:off x="4414059" y="5055296"/>
            <a:ext cx="3435927" cy="115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 smtClean="0">
                <a:solidFill>
                  <a:schemeClr val="tx1"/>
                </a:solidFill>
              </a:rPr>
              <a:t>CLASSE</a:t>
            </a:r>
            <a:endParaRPr lang="pt-PT" sz="2000" b="1" dirty="0" smtClean="0">
              <a:solidFill>
                <a:schemeClr val="tx1"/>
              </a:solidFill>
            </a:endParaRPr>
          </a:p>
          <a:p>
            <a:pPr algn="ctr"/>
            <a:r>
              <a:rPr lang="pt-PT" sz="2000" dirty="0" smtClean="0"/>
              <a:t>Aéreo</a:t>
            </a:r>
            <a:endParaRPr lang="pt-PT" sz="2000" dirty="0"/>
          </a:p>
        </p:txBody>
      </p:sp>
      <p:sp>
        <p:nvSpPr>
          <p:cNvPr id="3" name="Retângulo 2"/>
          <p:cNvSpPr/>
          <p:nvPr/>
        </p:nvSpPr>
        <p:spPr>
          <a:xfrm>
            <a:off x="317611" y="816834"/>
            <a:ext cx="34195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b="1" dirty="0">
                <a:latin typeface="Titillium Web" panose="00000500000000000000" pitchFamily="2" charset="0"/>
              </a:rPr>
              <a:t>Hereditariedade</a:t>
            </a:r>
          </a:p>
        </p:txBody>
      </p:sp>
    </p:spTree>
    <p:extLst>
      <p:ext uri="{BB962C8B-B14F-4D97-AF65-F5344CB8AC3E}">
        <p14:creationId xmlns:p14="http://schemas.microsoft.com/office/powerpoint/2010/main" val="4284222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7" grpId="0" animBg="1"/>
      <p:bldP spid="18" grpId="0" animBg="1"/>
      <p:bldP spid="14" grpId="0" animBg="1"/>
      <p:bldP spid="16" grpId="0" animBg="1"/>
      <p:bldP spid="21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OOP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456956" y="66390"/>
            <a:ext cx="2735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Classes e Objetos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291640" y="3105835"/>
            <a:ext cx="96087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b="1" dirty="0" smtClean="0">
                <a:latin typeface="Titillium Web" panose="00000500000000000000" pitchFamily="2" charset="0"/>
              </a:rPr>
              <a:t>Vamos compreender estes conceitos no código</a:t>
            </a:r>
            <a:endParaRPr lang="pt-PT" sz="3600" b="1" dirty="0"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2096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101</Words>
  <Application>Microsoft Office PowerPoint</Application>
  <PresentationFormat>Ecrã Panorâmico</PresentationFormat>
  <Paragraphs>55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Monoid</vt:lpstr>
      <vt:lpstr>Rajdhani</vt:lpstr>
      <vt:lpstr>Rajdhani SemiBold</vt:lpstr>
      <vt:lpstr>Titillium Web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34</cp:revision>
  <dcterms:created xsi:type="dcterms:W3CDTF">2021-09-23T21:23:36Z</dcterms:created>
  <dcterms:modified xsi:type="dcterms:W3CDTF">2022-10-18T09:27:05Z</dcterms:modified>
</cp:coreProperties>
</file>