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6" r:id="rId6"/>
    <p:sldId id="277" r:id="rId7"/>
    <p:sldId id="278" r:id="rId8"/>
    <p:sldId id="279" r:id="rId9"/>
    <p:sldId id="286" r:id="rId10"/>
    <p:sldId id="291" r:id="rId11"/>
    <p:sldId id="290" r:id="rId12"/>
    <p:sldId id="289" r:id="rId13"/>
    <p:sldId id="287" r:id="rId14"/>
    <p:sldId id="292"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80A7"/>
    <a:srgbClr val="364B59"/>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9470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621076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151061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04246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50901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rgbClr val="7030A0"/>
          </a:fgClr>
          <a:bgClr>
            <a:schemeClr val="accent1">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Social Media Analysis</a:t>
            </a:r>
            <a:br>
              <a:rPr lang="en-US" dirty="0">
                <a:solidFill>
                  <a:schemeClr val="bg1"/>
                </a:solidFill>
              </a:rPr>
            </a:br>
            <a:r>
              <a:rPr lang="en-US" sz="4000" dirty="0">
                <a:solidFill>
                  <a:srgbClr val="C480A7"/>
                </a:solidFill>
              </a:rPr>
              <a:t>Presentation</a:t>
            </a:r>
            <a:endParaRPr lang="en-US" dirty="0">
              <a:solidFill>
                <a:srgbClr val="C480A7"/>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rgbClr val="C480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480A7"/>
              </a:solidFill>
            </a:endParaRPr>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175518" y="754345"/>
            <a:ext cx="5840963" cy="111338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PROPOSE MEASURES</a:t>
            </a:r>
          </a:p>
          <a:p>
            <a:pPr algn="ctr"/>
            <a:r>
              <a:rPr lang="en-US" sz="2000" b="1" dirty="0">
                <a:solidFill>
                  <a:schemeClr val="bg1"/>
                </a:solidFill>
              </a:rPr>
              <a:t>TO RETAIN INACTIVE USERS</a:t>
            </a:r>
          </a:p>
          <a:p>
            <a:pPr algn="ctr"/>
            <a:endParaRPr lang="en-US" sz="2400" b="1" dirty="0">
              <a:solidFill>
                <a:schemeClr val="bg1"/>
              </a:solidFill>
            </a:endParaRPr>
          </a:p>
        </p:txBody>
      </p:sp>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550506" y="1950098"/>
            <a:ext cx="10832841" cy="158436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Insights: </a:t>
            </a:r>
            <a:r>
              <a:rPr lang="en-US" sz="2000" b="1" dirty="0"/>
              <a:t>Analyzing trendy hashtags and photos on Meta platforms, along with metrics such as followers per user and likes per photo, can help identify strategies to retain inactive users and develop incentives to engage more active users.</a:t>
            </a:r>
            <a:endParaRPr lang="en-US" sz="2000" b="1" dirty="0">
              <a:solidFill>
                <a:schemeClr val="bg1"/>
              </a:solidFill>
            </a:endParaRPr>
          </a:p>
        </p:txBody>
      </p:sp>
      <p:pic>
        <p:nvPicPr>
          <p:cNvPr id="7" name="Picture 6">
            <a:extLst>
              <a:ext uri="{FF2B5EF4-FFF2-40B4-BE49-F238E27FC236}">
                <a16:creationId xmlns:a16="http://schemas.microsoft.com/office/drawing/2014/main" id="{D3F02914-354C-972A-EA67-2344EF28A8A1}"/>
              </a:ext>
            </a:extLst>
          </p:cNvPr>
          <p:cNvPicPr>
            <a:picLocks noChangeAspect="1"/>
          </p:cNvPicPr>
          <p:nvPr/>
        </p:nvPicPr>
        <p:blipFill>
          <a:blip r:embed="rId3"/>
          <a:stretch>
            <a:fillRect/>
          </a:stretch>
        </p:blipFill>
        <p:spPr>
          <a:xfrm>
            <a:off x="6220453" y="3730920"/>
            <a:ext cx="4584589" cy="2755631"/>
          </a:xfrm>
          <a:prstGeom prst="rect">
            <a:avLst/>
          </a:prstGeom>
        </p:spPr>
      </p:pic>
      <p:pic>
        <p:nvPicPr>
          <p:cNvPr id="9" name="Picture 8">
            <a:extLst>
              <a:ext uri="{FF2B5EF4-FFF2-40B4-BE49-F238E27FC236}">
                <a16:creationId xmlns:a16="http://schemas.microsoft.com/office/drawing/2014/main" id="{77C75EA6-5FDA-54F3-F4D6-DF1D1FE29CB0}"/>
              </a:ext>
            </a:extLst>
          </p:cNvPr>
          <p:cNvPicPr>
            <a:picLocks noChangeAspect="1"/>
          </p:cNvPicPr>
          <p:nvPr/>
        </p:nvPicPr>
        <p:blipFill>
          <a:blip r:embed="rId4"/>
          <a:stretch>
            <a:fillRect/>
          </a:stretch>
        </p:blipFill>
        <p:spPr>
          <a:xfrm>
            <a:off x="1132379" y="3730920"/>
            <a:ext cx="4834547" cy="2755631"/>
          </a:xfrm>
          <a:prstGeom prst="rect">
            <a:avLst/>
          </a:prstGeom>
        </p:spPr>
      </p:pic>
    </p:spTree>
    <p:extLst>
      <p:ext uri="{BB962C8B-B14F-4D97-AF65-F5344CB8AC3E}">
        <p14:creationId xmlns:p14="http://schemas.microsoft.com/office/powerpoint/2010/main" val="329779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C7A321-03C4-9873-A129-421B3065916C}"/>
              </a:ext>
            </a:extLst>
          </p:cNvPr>
          <p:cNvPicPr>
            <a:picLocks noChangeAspect="1"/>
          </p:cNvPicPr>
          <p:nvPr/>
        </p:nvPicPr>
        <p:blipFill>
          <a:blip r:embed="rId2"/>
          <a:stretch>
            <a:fillRect/>
          </a:stretch>
        </p:blipFill>
        <p:spPr>
          <a:xfrm>
            <a:off x="106859" y="596151"/>
            <a:ext cx="4133446" cy="79255"/>
          </a:xfrm>
          <a:prstGeom prst="rect">
            <a:avLst/>
          </a:prstGeom>
        </p:spPr>
      </p:pic>
      <p:pic>
        <p:nvPicPr>
          <p:cNvPr id="3" name="Picture 2">
            <a:extLst>
              <a:ext uri="{FF2B5EF4-FFF2-40B4-BE49-F238E27FC236}">
                <a16:creationId xmlns:a16="http://schemas.microsoft.com/office/drawing/2014/main" id="{06F04C7C-1CDF-AE19-C915-1BC07BFF2DD4}"/>
              </a:ext>
            </a:extLst>
          </p:cNvPr>
          <p:cNvPicPr>
            <a:picLocks noChangeAspect="1"/>
          </p:cNvPicPr>
          <p:nvPr/>
        </p:nvPicPr>
        <p:blipFill>
          <a:blip r:embed="rId2"/>
          <a:stretch>
            <a:fillRect/>
          </a:stretch>
        </p:blipFill>
        <p:spPr>
          <a:xfrm rot="10800000">
            <a:off x="7839277" y="596150"/>
            <a:ext cx="4133446" cy="79255"/>
          </a:xfrm>
          <a:prstGeom prst="rect">
            <a:avLst/>
          </a:prstGeom>
        </p:spPr>
      </p:pic>
      <p:sp>
        <p:nvSpPr>
          <p:cNvPr id="4" name="TextBox 3">
            <a:extLst>
              <a:ext uri="{FF2B5EF4-FFF2-40B4-BE49-F238E27FC236}">
                <a16:creationId xmlns:a16="http://schemas.microsoft.com/office/drawing/2014/main" id="{118D996E-156E-31FD-1838-4A49D17CB78D}"/>
              </a:ext>
            </a:extLst>
          </p:cNvPr>
          <p:cNvSpPr txBox="1"/>
          <p:nvPr/>
        </p:nvSpPr>
        <p:spPr>
          <a:xfrm>
            <a:off x="4240305" y="334541"/>
            <a:ext cx="3236259" cy="523220"/>
          </a:xfrm>
          <a:prstGeom prst="rect">
            <a:avLst/>
          </a:prstGeom>
          <a:noFill/>
        </p:spPr>
        <p:txBody>
          <a:bodyPr wrap="square" rtlCol="0">
            <a:spAutoFit/>
          </a:bodyPr>
          <a:lstStyle/>
          <a:p>
            <a:pPr algn="ctr"/>
            <a:r>
              <a:rPr lang="en-US" sz="2800" b="1" dirty="0">
                <a:solidFill>
                  <a:schemeClr val="tx1">
                    <a:lumMod val="75000"/>
                    <a:lumOff val="25000"/>
                  </a:schemeClr>
                </a:solidFill>
                <a:latin typeface="+mj-lt"/>
              </a:rPr>
              <a:t>Suggestions</a:t>
            </a:r>
            <a:endParaRPr lang="en-IN" sz="2800" dirty="0">
              <a:latin typeface="+mj-lt"/>
            </a:endParaRPr>
          </a:p>
        </p:txBody>
      </p:sp>
      <p:sp>
        <p:nvSpPr>
          <p:cNvPr id="5" name="TextBox 4">
            <a:extLst>
              <a:ext uri="{FF2B5EF4-FFF2-40B4-BE49-F238E27FC236}">
                <a16:creationId xmlns:a16="http://schemas.microsoft.com/office/drawing/2014/main" id="{77CA0349-CB68-4819-ADF6-13E6A69961DE}"/>
              </a:ext>
            </a:extLst>
          </p:cNvPr>
          <p:cNvSpPr txBox="1"/>
          <p:nvPr/>
        </p:nvSpPr>
        <p:spPr>
          <a:xfrm>
            <a:off x="762000" y="1425388"/>
            <a:ext cx="10712824"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user acquisition is needed, as there are currently only 100 users on the Meta platform.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Rewards and incentives should be given to attract user acquisition. These measures will help increase the number of users.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 of 100 users, only 30 are inactive on the platform. retain these inactive users with the help of our existing active users. User retention is more important than acquisition, and we should not lose our existing users to another social media platform.</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Click-through rate, comment generation, and hashtag usage are key metrics for trend analysis, and these rates should be increased.</a:t>
            </a:r>
          </a:p>
          <a:p>
            <a:endParaRPr lang="en-IN" dirty="0"/>
          </a:p>
        </p:txBody>
      </p:sp>
    </p:spTree>
    <p:extLst>
      <p:ext uri="{BB962C8B-B14F-4D97-AF65-F5344CB8AC3E}">
        <p14:creationId xmlns:p14="http://schemas.microsoft.com/office/powerpoint/2010/main" val="295145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wave">
          <a:fgClr>
            <a:srgbClr val="7030A0"/>
          </a:fgClr>
          <a:bgClr>
            <a:schemeClr val="accent1">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2003263" y="2811120"/>
            <a:ext cx="8145624" cy="966072"/>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chemeClr val="bg2"/>
                </a:solidFill>
                <a:effectLst/>
              </a:rPr>
              <a:t>Marketing teams wants to leverage Instagram's user data to develop </a:t>
            </a:r>
            <a:r>
              <a:rPr lang="en-IN" sz="1800" b="0" i="0" u="none" strike="noStrike" dirty="0">
                <a:solidFill>
                  <a:schemeClr val="bg2"/>
                </a:solidFill>
                <a:effectLst/>
              </a:rPr>
              <a:t>targeted marketing strategies</a:t>
            </a:r>
            <a:endParaRPr lang="en-US" sz="1600" dirty="0">
              <a:solidFill>
                <a:schemeClr val="bg2"/>
              </a:solidFill>
            </a:endParaRP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086225" y="1637601"/>
            <a:ext cx="3660775" cy="740997"/>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PROBLEM STATEMENT</a:t>
            </a:r>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Rounded Corners 1">
            <a:extLst>
              <a:ext uri="{FF2B5EF4-FFF2-40B4-BE49-F238E27FC236}">
                <a16:creationId xmlns:a16="http://schemas.microsoft.com/office/drawing/2014/main" id="{90B99827-1C10-2CED-DAD7-068ACBD4CCBE}"/>
              </a:ext>
              <a:ext uri="{C183D7F6-B498-43B3-948B-1728B52AA6E4}">
                <adec:decorative xmlns:adec="http://schemas.microsoft.com/office/drawing/2017/decorative" val="1"/>
              </a:ext>
            </a:extLst>
          </p:cNvPr>
          <p:cNvSpPr/>
          <p:nvPr/>
        </p:nvSpPr>
        <p:spPr>
          <a:xfrm>
            <a:off x="2052077" y="4336583"/>
            <a:ext cx="8145624" cy="966071"/>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2"/>
                </a:solidFill>
              </a:rPr>
              <a:t>Their aim is to </a:t>
            </a:r>
            <a:r>
              <a:rPr lang="en-IN" b="0" i="0" u="none" strike="noStrike" dirty="0">
                <a:solidFill>
                  <a:schemeClr val="bg2"/>
                </a:solidFill>
                <a:effectLst/>
              </a:rPr>
              <a:t>increase user engagement, retention, and acquisition to</a:t>
            </a:r>
          </a:p>
          <a:p>
            <a:pPr algn="ctr"/>
            <a:r>
              <a:rPr lang="en-IN" dirty="0">
                <a:solidFill>
                  <a:schemeClr val="bg2"/>
                </a:solidFill>
              </a:rPr>
              <a:t>Increase user activity in meta platform.</a:t>
            </a:r>
            <a:endParaRPr lang="en-IN" b="0" i="0" u="none" strike="noStrike" dirty="0">
              <a:solidFill>
                <a:schemeClr val="bg2"/>
              </a:solidFill>
              <a:effectLst/>
            </a:endParaRPr>
          </a:p>
          <a:p>
            <a:pPr algn="ctr"/>
            <a:endParaRPr lang="en-US" sz="1600"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165772" y="3186537"/>
            <a:ext cx="4336142" cy="2044685"/>
          </a:xfrm>
          <a:prstGeom prst="trapezoid">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826477" y="3186537"/>
            <a:ext cx="4336142" cy="2044685"/>
          </a:xfrm>
          <a:prstGeom prst="trapezoid">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6162785" y="3186537"/>
            <a:ext cx="4336142" cy="2044685"/>
          </a:xfrm>
          <a:prstGeom prst="trapezoid">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2511009" y="2897113"/>
            <a:ext cx="1645668" cy="2712666"/>
          </a:xfrm>
          <a:prstGeom prst="rect">
            <a:avLst/>
          </a:prstGeom>
        </p:spPr>
        <p:txBody>
          <a:bodyPr wrap="square" lIns="0" tIns="0" rIns="0" bIns="0">
            <a:spAutoFit/>
          </a:bodyPr>
          <a:lstStyle/>
          <a:p>
            <a:pPr algn="ctr">
              <a:lnSpc>
                <a:spcPct val="150000"/>
              </a:lnSpc>
            </a:pPr>
            <a:r>
              <a:rPr lang="en-US" sz="2000" b="1" dirty="0">
                <a:solidFill>
                  <a:schemeClr val="bg1"/>
                </a:solidFill>
              </a:rPr>
              <a:t>IDENTIFY </a:t>
            </a:r>
          </a:p>
          <a:p>
            <a:pPr algn="ctr">
              <a:lnSpc>
                <a:spcPct val="150000"/>
              </a:lnSpc>
            </a:pPr>
            <a:r>
              <a:rPr lang="en-US" sz="2000" b="1" dirty="0">
                <a:solidFill>
                  <a:schemeClr val="bg1"/>
                </a:solidFill>
              </a:rPr>
              <a:t>THE TOP USERS WITH  HIGHEST USER ENGAGEMENT</a:t>
            </a:r>
          </a:p>
          <a:p>
            <a:pPr algn="ctr">
              <a:lnSpc>
                <a:spcPct val="150000"/>
              </a:lnSpc>
            </a:pPr>
            <a:r>
              <a:rPr lang="en-US" sz="2000" b="1" dirty="0">
                <a:solidFill>
                  <a:schemeClr val="bg1"/>
                </a:solidFill>
              </a:rPr>
              <a:t>RATE </a:t>
            </a:r>
          </a:p>
        </p:txBody>
      </p:sp>
      <p:sp>
        <p:nvSpPr>
          <p:cNvPr id="48" name="Rectangle 47">
            <a:extLst>
              <a:ext uri="{FF2B5EF4-FFF2-40B4-BE49-F238E27FC236}">
                <a16:creationId xmlns:a16="http://schemas.microsoft.com/office/drawing/2014/main" id="{FA4D735A-8F75-4E2A-8F1A-CC303B0718BA}"/>
              </a:ext>
            </a:extLst>
          </p:cNvPr>
          <p:cNvSpPr/>
          <p:nvPr/>
        </p:nvSpPr>
        <p:spPr>
          <a:xfrm>
            <a:off x="5085184" y="2897113"/>
            <a:ext cx="1818730" cy="1327671"/>
          </a:xfrm>
          <a:prstGeom prst="rect">
            <a:avLst/>
          </a:prstGeom>
        </p:spPr>
        <p:txBody>
          <a:bodyPr wrap="square" lIns="0" tIns="0" rIns="0" bIns="0">
            <a:spAutoFit/>
          </a:bodyPr>
          <a:lstStyle/>
          <a:p>
            <a:pPr algn="ctr">
              <a:lnSpc>
                <a:spcPct val="150000"/>
              </a:lnSpc>
            </a:pPr>
            <a:r>
              <a:rPr lang="en-US" sz="2000" b="1" dirty="0">
                <a:solidFill>
                  <a:schemeClr val="bg1"/>
                </a:solidFill>
              </a:rPr>
              <a:t>ANALYZING THE</a:t>
            </a:r>
          </a:p>
          <a:p>
            <a:pPr algn="ctr">
              <a:lnSpc>
                <a:spcPct val="150000"/>
              </a:lnSpc>
            </a:pPr>
            <a:r>
              <a:rPr lang="en-US" sz="2000" b="1" dirty="0">
                <a:solidFill>
                  <a:schemeClr val="bg1"/>
                </a:solidFill>
              </a:rPr>
              <a:t>USER ACTIVITY</a:t>
            </a:r>
          </a:p>
          <a:p>
            <a:pPr algn="ctr">
              <a:lnSpc>
                <a:spcPct val="150000"/>
              </a:lnSpc>
            </a:pPr>
            <a:r>
              <a:rPr lang="en-US" sz="2000" b="1" dirty="0">
                <a:solidFill>
                  <a:schemeClr val="bg1"/>
                </a:solidFill>
              </a:rPr>
              <a:t>LEVELS</a:t>
            </a:r>
          </a:p>
        </p:txBody>
      </p:sp>
      <p:sp>
        <p:nvSpPr>
          <p:cNvPr id="49" name="Rectangle 48">
            <a:extLst>
              <a:ext uri="{FF2B5EF4-FFF2-40B4-BE49-F238E27FC236}">
                <a16:creationId xmlns:a16="http://schemas.microsoft.com/office/drawing/2014/main" id="{54AB9282-0505-49EB-AABF-998083225E3A}"/>
              </a:ext>
            </a:extLst>
          </p:cNvPr>
          <p:cNvSpPr/>
          <p:nvPr/>
        </p:nvSpPr>
        <p:spPr>
          <a:xfrm>
            <a:off x="7427167" y="2886560"/>
            <a:ext cx="1800809" cy="1789336"/>
          </a:xfrm>
          <a:prstGeom prst="rect">
            <a:avLst/>
          </a:prstGeom>
        </p:spPr>
        <p:txBody>
          <a:bodyPr wrap="square" lIns="0" tIns="0" rIns="0" bIns="0">
            <a:spAutoFit/>
          </a:bodyPr>
          <a:lstStyle/>
          <a:p>
            <a:pPr algn="ctr">
              <a:lnSpc>
                <a:spcPct val="150000"/>
              </a:lnSpc>
            </a:pPr>
            <a:r>
              <a:rPr lang="en-US" sz="2000" b="1" dirty="0">
                <a:solidFill>
                  <a:schemeClr val="bg1"/>
                </a:solidFill>
              </a:rPr>
              <a:t>PROPOSE MEASURES</a:t>
            </a:r>
          </a:p>
          <a:p>
            <a:pPr algn="ctr">
              <a:lnSpc>
                <a:spcPct val="150000"/>
              </a:lnSpc>
            </a:pPr>
            <a:r>
              <a:rPr lang="en-US" sz="2000" b="1" dirty="0">
                <a:solidFill>
                  <a:schemeClr val="bg1"/>
                </a:solidFill>
              </a:rPr>
              <a:t>TO RETAIN INACTIVE USERS</a:t>
            </a:r>
          </a:p>
        </p:txBody>
      </p:sp>
      <p:sp>
        <p:nvSpPr>
          <p:cNvPr id="3" name="Rectangle: Rounded Corners 2">
            <a:extLst>
              <a:ext uri="{FF2B5EF4-FFF2-40B4-BE49-F238E27FC236}">
                <a16:creationId xmlns:a16="http://schemas.microsoft.com/office/drawing/2014/main" id="{DAD1A59B-2435-1F30-70D0-F94753465226}"/>
              </a:ext>
              <a:ext uri="{C183D7F6-B498-43B3-948B-1728B52AA6E4}">
                <adec:decorative xmlns:adec="http://schemas.microsoft.com/office/drawing/2017/decorative" val="1"/>
              </a:ext>
            </a:extLst>
          </p:cNvPr>
          <p:cNvSpPr/>
          <p:nvPr/>
        </p:nvSpPr>
        <p:spPr>
          <a:xfrm>
            <a:off x="4075445" y="911355"/>
            <a:ext cx="3660775" cy="740997"/>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OBJECTIVE</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rgbClr val="364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endCxn id="42" idx="6"/>
          </p:cNvCxnSpPr>
          <p:nvPr/>
        </p:nvCxnSpPr>
        <p:spPr>
          <a:xfrm flipH="1">
            <a:off x="5696744" y="3722564"/>
            <a:ext cx="769370"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p:cNvCxnSpPr>
          <p:nvPr/>
        </p:nvCxnSpPr>
        <p:spPr>
          <a:xfrm rot="10800000" flipV="1">
            <a:off x="6697905"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1A89EC6-DDC2-3889-E8D7-E04F499261FB}"/>
              </a:ext>
            </a:extLst>
          </p:cNvPr>
          <p:cNvSpPr txBox="1"/>
          <p:nvPr/>
        </p:nvSpPr>
        <p:spPr>
          <a:xfrm>
            <a:off x="4349718" y="3373803"/>
            <a:ext cx="1142271" cy="707886"/>
          </a:xfrm>
          <a:prstGeom prst="rect">
            <a:avLst/>
          </a:prstGeom>
          <a:noFill/>
        </p:spPr>
        <p:txBody>
          <a:bodyPr wrap="square" rtlCol="0">
            <a:spAutoFit/>
          </a:bodyPr>
          <a:lstStyle/>
          <a:p>
            <a:r>
              <a:rPr lang="en-US" sz="2000" b="1" dirty="0"/>
              <a:t>    </a:t>
            </a:r>
            <a:r>
              <a:rPr lang="en-US" sz="2000" b="1" dirty="0">
                <a:solidFill>
                  <a:schemeClr val="bg2"/>
                </a:solidFill>
              </a:rPr>
              <a:t>KEY METRICS</a:t>
            </a:r>
          </a:p>
        </p:txBody>
      </p:sp>
      <p:cxnSp>
        <p:nvCxnSpPr>
          <p:cNvPr id="34" name="Straight Arrow Connector 33">
            <a:extLst>
              <a:ext uri="{FF2B5EF4-FFF2-40B4-BE49-F238E27FC236}">
                <a16:creationId xmlns:a16="http://schemas.microsoft.com/office/drawing/2014/main" id="{7D6CA8CC-2B25-31CC-6B8B-11946CBC0C5F}"/>
              </a:ext>
            </a:extLst>
          </p:cNvPr>
          <p:cNvCxnSpPr>
            <a:stCxn id="42" idx="0"/>
          </p:cNvCxnSpPr>
          <p:nvPr/>
        </p:nvCxnSpPr>
        <p:spPr>
          <a:xfrm flipH="1" flipV="1">
            <a:off x="4898571" y="2323322"/>
            <a:ext cx="4423" cy="6054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E2F705B-FC2C-103C-C26F-3B1C55901FDB}"/>
              </a:ext>
            </a:extLst>
          </p:cNvPr>
          <p:cNvCxnSpPr>
            <a:stCxn id="42" idx="4"/>
          </p:cNvCxnSpPr>
          <p:nvPr/>
        </p:nvCxnSpPr>
        <p:spPr>
          <a:xfrm flipH="1">
            <a:off x="4898571" y="4516314"/>
            <a:ext cx="4423" cy="7088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BD2F585E-962B-9B62-2CF3-8349250F116A}"/>
              </a:ext>
            </a:extLst>
          </p:cNvPr>
          <p:cNvSpPr/>
          <p:nvPr/>
        </p:nvSpPr>
        <p:spPr>
          <a:xfrm>
            <a:off x="4264308" y="1102460"/>
            <a:ext cx="1432436" cy="1131983"/>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Total Users</a:t>
            </a:r>
          </a:p>
          <a:p>
            <a:pPr algn="ctr"/>
            <a:endParaRPr lang="en-IN" sz="1600" b="1" dirty="0">
              <a:solidFill>
                <a:srgbClr val="364B59"/>
              </a:solidFill>
              <a:latin typeface="Arial Black" panose="020B0A04020102020204" pitchFamily="34" charset="0"/>
            </a:endParaRPr>
          </a:p>
          <a:p>
            <a:pPr algn="ctr"/>
            <a:r>
              <a:rPr lang="en-IN" sz="2800" dirty="0">
                <a:solidFill>
                  <a:schemeClr val="tx1"/>
                </a:solidFill>
                <a:latin typeface="Arial Black" panose="020B0A04020102020204" pitchFamily="34" charset="0"/>
              </a:rPr>
              <a:t>100</a:t>
            </a:r>
            <a:endParaRPr lang="en-US" sz="2800" dirty="0">
              <a:solidFill>
                <a:schemeClr val="tx1"/>
              </a:solidFill>
              <a:latin typeface="Arial Black" panose="020B0A04020102020204" pitchFamily="34" charset="0"/>
            </a:endParaRPr>
          </a:p>
        </p:txBody>
      </p:sp>
      <p:sp>
        <p:nvSpPr>
          <p:cNvPr id="5" name="Rectangle 4">
            <a:extLst>
              <a:ext uri="{FF2B5EF4-FFF2-40B4-BE49-F238E27FC236}">
                <a16:creationId xmlns:a16="http://schemas.microsoft.com/office/drawing/2014/main" id="{0CFFF4C6-CC6B-99C2-E0C7-D433A7280293}"/>
              </a:ext>
            </a:extLst>
          </p:cNvPr>
          <p:cNvSpPr/>
          <p:nvPr/>
        </p:nvSpPr>
        <p:spPr>
          <a:xfrm>
            <a:off x="1636473" y="2062065"/>
            <a:ext cx="1587500" cy="1057684"/>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Inactive Users</a:t>
            </a:r>
          </a:p>
          <a:p>
            <a:pPr algn="ctr"/>
            <a:r>
              <a:rPr lang="en-US" sz="2400" b="1" dirty="0">
                <a:solidFill>
                  <a:schemeClr val="tx1"/>
                </a:solidFill>
                <a:latin typeface="Arial Black" panose="020B0A04020102020204" pitchFamily="34" charset="0"/>
              </a:rPr>
              <a:t>15</a:t>
            </a:r>
            <a:endParaRPr lang="en-IN" sz="2400" b="1" dirty="0">
              <a:solidFill>
                <a:schemeClr val="tx1"/>
              </a:solidFill>
              <a:latin typeface="Arial Black" panose="020B0A04020102020204" pitchFamily="34" charset="0"/>
            </a:endParaRPr>
          </a:p>
        </p:txBody>
      </p:sp>
      <p:sp>
        <p:nvSpPr>
          <p:cNvPr id="6" name="Rectangle 5">
            <a:extLst>
              <a:ext uri="{FF2B5EF4-FFF2-40B4-BE49-F238E27FC236}">
                <a16:creationId xmlns:a16="http://schemas.microsoft.com/office/drawing/2014/main" id="{6DA82C4D-4ACC-81CF-8D8C-198997E828FA}"/>
              </a:ext>
            </a:extLst>
          </p:cNvPr>
          <p:cNvSpPr/>
          <p:nvPr/>
        </p:nvSpPr>
        <p:spPr>
          <a:xfrm>
            <a:off x="1636473" y="4373030"/>
            <a:ext cx="1543407" cy="1057684"/>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Active Users</a:t>
            </a:r>
          </a:p>
          <a:p>
            <a:pPr algn="ctr"/>
            <a:endParaRPr lang="en-US" sz="1600" b="1" dirty="0">
              <a:solidFill>
                <a:schemeClr val="tx1"/>
              </a:solidFill>
              <a:latin typeface="Bookman Old Style" panose="02050604050505020204" pitchFamily="18" charset="0"/>
            </a:endParaRPr>
          </a:p>
          <a:p>
            <a:pPr algn="ctr"/>
            <a:r>
              <a:rPr lang="en-US" sz="2400" b="1" dirty="0">
                <a:solidFill>
                  <a:schemeClr val="tx1"/>
                </a:solidFill>
                <a:latin typeface="Arial Black" panose="020B0A04020102020204" pitchFamily="34" charset="0"/>
              </a:rPr>
              <a:t>59</a:t>
            </a:r>
            <a:endParaRPr lang="en-IN" sz="2400" b="1" dirty="0">
              <a:solidFill>
                <a:schemeClr val="tx1"/>
              </a:solidFill>
              <a:latin typeface="Arial Black" panose="020B0A04020102020204" pitchFamily="34" charset="0"/>
            </a:endParaRPr>
          </a:p>
        </p:txBody>
      </p:sp>
      <p:sp>
        <p:nvSpPr>
          <p:cNvPr id="12" name="Rectangle 11">
            <a:extLst>
              <a:ext uri="{FF2B5EF4-FFF2-40B4-BE49-F238E27FC236}">
                <a16:creationId xmlns:a16="http://schemas.microsoft.com/office/drawing/2014/main" id="{A776BC2C-63C6-60D4-9BF2-F39810D35BA5}"/>
              </a:ext>
            </a:extLst>
          </p:cNvPr>
          <p:cNvSpPr/>
          <p:nvPr/>
        </p:nvSpPr>
        <p:spPr>
          <a:xfrm>
            <a:off x="4181040" y="5298339"/>
            <a:ext cx="1630640" cy="1057683"/>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Bookman Old Style" panose="02050604050505020204" pitchFamily="18" charset="0"/>
              </a:rPr>
              <a:t>Total Posts</a:t>
            </a:r>
          </a:p>
          <a:p>
            <a:pPr algn="ctr"/>
            <a:endParaRPr lang="en-US" sz="2000" b="1" dirty="0">
              <a:solidFill>
                <a:schemeClr val="tx1"/>
              </a:solidFill>
              <a:latin typeface="Arial Black" panose="020B0A04020102020204" pitchFamily="34" charset="0"/>
            </a:endParaRPr>
          </a:p>
          <a:p>
            <a:pPr algn="ctr"/>
            <a:r>
              <a:rPr lang="en-US" sz="2400" b="1" dirty="0">
                <a:solidFill>
                  <a:schemeClr val="tx1"/>
                </a:solidFill>
                <a:latin typeface="Arial Black" panose="020B0A04020102020204" pitchFamily="34" charset="0"/>
              </a:rPr>
              <a:t>257</a:t>
            </a:r>
            <a:endParaRPr lang="en-IN" sz="2400" b="1" dirty="0">
              <a:solidFill>
                <a:schemeClr val="tx1"/>
              </a:solidFill>
              <a:latin typeface="Arial Black" panose="020B0A04020102020204" pitchFamily="34" charset="0"/>
            </a:endParaRPr>
          </a:p>
        </p:txBody>
      </p:sp>
      <p:sp>
        <p:nvSpPr>
          <p:cNvPr id="18" name="Rectangle 17">
            <a:extLst>
              <a:ext uri="{FF2B5EF4-FFF2-40B4-BE49-F238E27FC236}">
                <a16:creationId xmlns:a16="http://schemas.microsoft.com/office/drawing/2014/main" id="{8512DD0E-8A33-CBE1-C25B-E596D939C102}"/>
              </a:ext>
            </a:extLst>
          </p:cNvPr>
          <p:cNvSpPr/>
          <p:nvPr/>
        </p:nvSpPr>
        <p:spPr>
          <a:xfrm>
            <a:off x="6814682" y="1432160"/>
            <a:ext cx="1617386" cy="1117630"/>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Total Comments</a:t>
            </a:r>
          </a:p>
          <a:p>
            <a:pPr algn="ctr"/>
            <a:endParaRPr lang="en-US" sz="1600" b="1" dirty="0">
              <a:solidFill>
                <a:schemeClr val="tx1"/>
              </a:solidFill>
              <a:latin typeface="Bookman Old Style" panose="02050604050505020204" pitchFamily="18" charset="0"/>
            </a:endParaRPr>
          </a:p>
          <a:p>
            <a:pPr algn="ctr"/>
            <a:r>
              <a:rPr lang="en-US" sz="2000" b="1" dirty="0">
                <a:solidFill>
                  <a:schemeClr val="tx1"/>
                </a:solidFill>
                <a:latin typeface="Arial Black" panose="020B0A04020102020204" pitchFamily="34" charset="0"/>
              </a:rPr>
              <a:t>7488</a:t>
            </a:r>
            <a:endParaRPr lang="en-IN" sz="2000" b="1" dirty="0">
              <a:solidFill>
                <a:schemeClr val="tx1"/>
              </a:solidFill>
              <a:latin typeface="Arial Black" panose="020B0A04020102020204" pitchFamily="34" charset="0"/>
            </a:endParaRPr>
          </a:p>
        </p:txBody>
      </p:sp>
      <p:sp>
        <p:nvSpPr>
          <p:cNvPr id="19" name="Rectangle 18">
            <a:extLst>
              <a:ext uri="{FF2B5EF4-FFF2-40B4-BE49-F238E27FC236}">
                <a16:creationId xmlns:a16="http://schemas.microsoft.com/office/drawing/2014/main" id="{2B7C24F4-64BC-9AD4-E8E4-2A424E95B847}"/>
              </a:ext>
            </a:extLst>
          </p:cNvPr>
          <p:cNvSpPr/>
          <p:nvPr/>
        </p:nvSpPr>
        <p:spPr>
          <a:xfrm>
            <a:off x="6797363" y="3265364"/>
            <a:ext cx="1617386" cy="914400"/>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Total Likes</a:t>
            </a:r>
          </a:p>
          <a:p>
            <a:pPr algn="ctr"/>
            <a:endParaRPr lang="en-US" sz="1600" b="1" dirty="0">
              <a:solidFill>
                <a:schemeClr val="tx1"/>
              </a:solidFill>
              <a:latin typeface="Bookman Old Style" panose="02050604050505020204" pitchFamily="18" charset="0"/>
            </a:endParaRPr>
          </a:p>
          <a:p>
            <a:pPr algn="ctr"/>
            <a:r>
              <a:rPr lang="en-US" sz="2000" b="1" dirty="0">
                <a:solidFill>
                  <a:schemeClr val="tx1"/>
                </a:solidFill>
                <a:latin typeface="Arial Black" panose="020B0A04020102020204" pitchFamily="34" charset="0"/>
              </a:rPr>
              <a:t>8782</a:t>
            </a:r>
            <a:endParaRPr lang="en-IN" sz="2000" b="1" dirty="0">
              <a:solidFill>
                <a:schemeClr val="tx1"/>
              </a:solidFill>
              <a:latin typeface="Arial Black" panose="020B0A04020102020204" pitchFamily="34" charset="0"/>
            </a:endParaRPr>
          </a:p>
        </p:txBody>
      </p:sp>
      <p:sp>
        <p:nvSpPr>
          <p:cNvPr id="22" name="Rectangle 21">
            <a:extLst>
              <a:ext uri="{FF2B5EF4-FFF2-40B4-BE49-F238E27FC236}">
                <a16:creationId xmlns:a16="http://schemas.microsoft.com/office/drawing/2014/main" id="{95FE7DA5-71EE-D7C6-9E68-CC4B6A29BD28}"/>
              </a:ext>
            </a:extLst>
          </p:cNvPr>
          <p:cNvSpPr/>
          <p:nvPr/>
        </p:nvSpPr>
        <p:spPr>
          <a:xfrm>
            <a:off x="6781509" y="5099636"/>
            <a:ext cx="1788750" cy="1117630"/>
          </a:xfrm>
          <a:prstGeom prst="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600" b="1" dirty="0">
                <a:solidFill>
                  <a:schemeClr val="tx1"/>
                </a:solidFill>
                <a:latin typeface="Bookman Old Style" panose="02050604050505020204" pitchFamily="18" charset="0"/>
              </a:rPr>
              <a:t>Total Hashtags</a:t>
            </a:r>
          </a:p>
          <a:p>
            <a:pPr algn="ctr"/>
            <a:endParaRPr lang="en-US" b="1" dirty="0">
              <a:solidFill>
                <a:schemeClr val="tx1"/>
              </a:solidFill>
              <a:latin typeface="Arial Black" panose="020B0A04020102020204" pitchFamily="34" charset="0"/>
            </a:endParaRPr>
          </a:p>
          <a:p>
            <a:pPr algn="ctr"/>
            <a:r>
              <a:rPr lang="en-US" sz="2000" b="1" dirty="0">
                <a:solidFill>
                  <a:schemeClr val="tx1"/>
                </a:solidFill>
                <a:latin typeface="Arial Black" panose="020B0A04020102020204" pitchFamily="34" charset="0"/>
              </a:rPr>
              <a:t>501</a:t>
            </a:r>
            <a:endParaRPr lang="en-IN" sz="2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480318" y="832846"/>
            <a:ext cx="5840963" cy="1102160"/>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Identify the top users with  highest user engagement rate</a:t>
            </a:r>
          </a:p>
          <a:p>
            <a:pPr algn="ctr"/>
            <a:endParaRPr lang="en-US" sz="2400" b="1" dirty="0">
              <a:solidFill>
                <a:schemeClr val="bg1"/>
              </a:solidFill>
            </a:endParaRPr>
          </a:p>
        </p:txBody>
      </p:sp>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1418253" y="2188904"/>
            <a:ext cx="9965094" cy="1240096"/>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Insights: </a:t>
            </a:r>
            <a:r>
              <a:rPr lang="en-US" sz="2000" b="1" dirty="0"/>
              <a:t>From the likes, comments, and hashtags dataset, we identified the top 5 users with higher user engagement rates. From the data, </a:t>
            </a:r>
            <a:r>
              <a:rPr lang="en-US" sz="2000" b="1" dirty="0" err="1"/>
              <a:t>Aniya_Hackett</a:t>
            </a:r>
            <a:r>
              <a:rPr lang="en-US" sz="2000" b="1" dirty="0"/>
              <a:t> and Jaclyn81 have higher user activity."</a:t>
            </a:r>
            <a:endParaRPr lang="en-US" sz="2000" b="1" dirty="0">
              <a:solidFill>
                <a:schemeClr val="bg1"/>
              </a:solidFill>
            </a:endParaRPr>
          </a:p>
        </p:txBody>
      </p:sp>
      <p:pic>
        <p:nvPicPr>
          <p:cNvPr id="7" name="Picture 6">
            <a:extLst>
              <a:ext uri="{FF2B5EF4-FFF2-40B4-BE49-F238E27FC236}">
                <a16:creationId xmlns:a16="http://schemas.microsoft.com/office/drawing/2014/main" id="{4428A278-74CD-8022-41B9-5EBEE5222B9E}"/>
              </a:ext>
            </a:extLst>
          </p:cNvPr>
          <p:cNvPicPr>
            <a:picLocks noChangeAspect="1"/>
          </p:cNvPicPr>
          <p:nvPr/>
        </p:nvPicPr>
        <p:blipFill>
          <a:blip r:embed="rId3"/>
          <a:stretch>
            <a:fillRect/>
          </a:stretch>
        </p:blipFill>
        <p:spPr>
          <a:xfrm>
            <a:off x="1347263" y="3579471"/>
            <a:ext cx="4852837" cy="2755631"/>
          </a:xfrm>
          <a:prstGeom prst="rect">
            <a:avLst/>
          </a:prstGeom>
          <a:solidFill>
            <a:srgbClr val="C480A7"/>
          </a:solidFill>
        </p:spPr>
      </p:pic>
      <p:pic>
        <p:nvPicPr>
          <p:cNvPr id="9" name="Picture 8">
            <a:extLst>
              <a:ext uri="{FF2B5EF4-FFF2-40B4-BE49-F238E27FC236}">
                <a16:creationId xmlns:a16="http://schemas.microsoft.com/office/drawing/2014/main" id="{D9992CB7-5922-FB41-C533-53ECF54A4E48}"/>
              </a:ext>
            </a:extLst>
          </p:cNvPr>
          <p:cNvPicPr>
            <a:picLocks noChangeAspect="1"/>
          </p:cNvPicPr>
          <p:nvPr/>
        </p:nvPicPr>
        <p:blipFill>
          <a:blip r:embed="rId4"/>
          <a:stretch>
            <a:fillRect/>
          </a:stretch>
        </p:blipFill>
        <p:spPr>
          <a:xfrm>
            <a:off x="6647510" y="3579471"/>
            <a:ext cx="4078577" cy="2499577"/>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DE5CECD-1DAB-8BC3-3808-E6C9B3CD83FF}"/>
              </a:ext>
              <a:ext uri="{C183D7F6-B498-43B3-948B-1728B52AA6E4}">
                <adec:decorative xmlns:adec="http://schemas.microsoft.com/office/drawing/2017/decorative" val="1"/>
              </a:ext>
            </a:extLst>
          </p:cNvPr>
          <p:cNvSpPr/>
          <p:nvPr/>
        </p:nvSpPr>
        <p:spPr>
          <a:xfrm>
            <a:off x="3175518" y="754345"/>
            <a:ext cx="5840963" cy="1113388"/>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Analyzing the user activity</a:t>
            </a:r>
          </a:p>
          <a:p>
            <a:pPr algn="ctr"/>
            <a:r>
              <a:rPr lang="en-US" sz="2000" b="1" dirty="0">
                <a:solidFill>
                  <a:schemeClr val="bg1"/>
                </a:solidFill>
              </a:rPr>
              <a:t>levels</a:t>
            </a:r>
          </a:p>
        </p:txBody>
      </p:sp>
      <p:sp>
        <p:nvSpPr>
          <p:cNvPr id="10" name="Rectangle: Rounded Corners 9">
            <a:extLst>
              <a:ext uri="{FF2B5EF4-FFF2-40B4-BE49-F238E27FC236}">
                <a16:creationId xmlns:a16="http://schemas.microsoft.com/office/drawing/2014/main" id="{B86021BA-7A89-1EEE-BEE4-01C7BB07E7C3}"/>
              </a:ext>
              <a:ext uri="{C183D7F6-B498-43B3-948B-1728B52AA6E4}">
                <adec:decorative xmlns:adec="http://schemas.microsoft.com/office/drawing/2017/decorative" val="1"/>
              </a:ext>
            </a:extLst>
          </p:cNvPr>
          <p:cNvSpPr/>
          <p:nvPr/>
        </p:nvSpPr>
        <p:spPr>
          <a:xfrm>
            <a:off x="550506" y="1950098"/>
            <a:ext cx="10832841" cy="1478902"/>
          </a:xfrm>
          <a:prstGeom prst="roundRect">
            <a:avLst>
              <a:gd name="adj" fmla="val 50000"/>
            </a:avLst>
          </a:prstGeom>
          <a:solidFill>
            <a:srgbClr val="C48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Insights:</a:t>
            </a:r>
            <a:r>
              <a:rPr lang="en-US" sz="2000" dirty="0"/>
              <a:t> </a:t>
            </a:r>
            <a:r>
              <a:rPr lang="en-US" sz="2000" b="1" dirty="0"/>
              <a:t>usernames that have had a high retention rate on the Meta platform over the years and their ranking in user activity in the recent month. This will help identify inactive users and propose strategies to re-engage them while increasing the acquisition of new users.</a:t>
            </a:r>
            <a:endParaRPr lang="en-US" sz="2000" b="1" dirty="0">
              <a:solidFill>
                <a:schemeClr val="bg1"/>
              </a:solidFill>
            </a:endParaRPr>
          </a:p>
        </p:txBody>
      </p:sp>
      <p:pic>
        <p:nvPicPr>
          <p:cNvPr id="5" name="Picture 4">
            <a:extLst>
              <a:ext uri="{FF2B5EF4-FFF2-40B4-BE49-F238E27FC236}">
                <a16:creationId xmlns:a16="http://schemas.microsoft.com/office/drawing/2014/main" id="{F099E904-FEF1-79C4-9EFF-928FD663F484}"/>
              </a:ext>
            </a:extLst>
          </p:cNvPr>
          <p:cNvPicPr>
            <a:picLocks noChangeAspect="1"/>
          </p:cNvPicPr>
          <p:nvPr/>
        </p:nvPicPr>
        <p:blipFill>
          <a:blip r:embed="rId3"/>
          <a:stretch>
            <a:fillRect/>
          </a:stretch>
        </p:blipFill>
        <p:spPr>
          <a:xfrm>
            <a:off x="6445627" y="3737981"/>
            <a:ext cx="3783102" cy="2597121"/>
          </a:xfrm>
          <a:prstGeom prst="rect">
            <a:avLst/>
          </a:prstGeom>
        </p:spPr>
      </p:pic>
      <p:pic>
        <p:nvPicPr>
          <p:cNvPr id="6" name="Picture 5">
            <a:extLst>
              <a:ext uri="{FF2B5EF4-FFF2-40B4-BE49-F238E27FC236}">
                <a16:creationId xmlns:a16="http://schemas.microsoft.com/office/drawing/2014/main" id="{4966481D-5420-FD24-8AF7-AF0F26E5288E}"/>
              </a:ext>
            </a:extLst>
          </p:cNvPr>
          <p:cNvPicPr>
            <a:picLocks noChangeAspect="1"/>
          </p:cNvPicPr>
          <p:nvPr/>
        </p:nvPicPr>
        <p:blipFill>
          <a:blip r:embed="rId4"/>
          <a:stretch>
            <a:fillRect/>
          </a:stretch>
        </p:blipFill>
        <p:spPr>
          <a:xfrm>
            <a:off x="1342359" y="3654440"/>
            <a:ext cx="4487045" cy="2513278"/>
          </a:xfrm>
          <a:prstGeom prst="rect">
            <a:avLst/>
          </a:prstGeom>
        </p:spPr>
      </p:pic>
    </p:spTree>
    <p:extLst>
      <p:ext uri="{BB962C8B-B14F-4D97-AF65-F5344CB8AC3E}">
        <p14:creationId xmlns:p14="http://schemas.microsoft.com/office/powerpoint/2010/main" val="76581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6177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b="1" dirty="0">
                <a:solidFill>
                  <a:schemeClr val="tx1">
                    <a:lumMod val="75000"/>
                    <a:lumOff val="25000"/>
                  </a:schemeClr>
                </a:solidFill>
              </a:rPr>
              <a:t> 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BBCF8CF-37F2-A025-3603-9CA2CBC590B2}"/>
              </a:ext>
            </a:extLst>
          </p:cNvPr>
          <p:cNvSpPr/>
          <p:nvPr/>
        </p:nvSpPr>
        <p:spPr>
          <a:xfrm rot="10800000" flipV="1">
            <a:off x="1532965" y="1052271"/>
            <a:ext cx="9547411" cy="1153043"/>
          </a:xfrm>
          <a:prstGeom prst="round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Insights: The click rate in the photo-like was 73% which is when good impression and 13 users have a 100% click rate and 190 users shared their impressions on the meta platform. .  </a:t>
            </a:r>
            <a:endParaRPr lang="en-IN" dirty="0">
              <a:solidFill>
                <a:schemeClr val="bg1"/>
              </a:solidFill>
            </a:endParaRPr>
          </a:p>
        </p:txBody>
      </p:sp>
      <p:pic>
        <p:nvPicPr>
          <p:cNvPr id="6" name="Picture 5">
            <a:extLst>
              <a:ext uri="{FF2B5EF4-FFF2-40B4-BE49-F238E27FC236}">
                <a16:creationId xmlns:a16="http://schemas.microsoft.com/office/drawing/2014/main" id="{24E46F80-A19B-4202-5359-F70A7F4D71A8}"/>
              </a:ext>
            </a:extLst>
          </p:cNvPr>
          <p:cNvPicPr>
            <a:picLocks noChangeAspect="1"/>
          </p:cNvPicPr>
          <p:nvPr/>
        </p:nvPicPr>
        <p:blipFill>
          <a:blip r:embed="rId3"/>
          <a:stretch>
            <a:fillRect/>
          </a:stretch>
        </p:blipFill>
        <p:spPr>
          <a:xfrm>
            <a:off x="1601059" y="2911142"/>
            <a:ext cx="4584589" cy="2755631"/>
          </a:xfrm>
          <a:prstGeom prst="rect">
            <a:avLst/>
          </a:prstGeom>
        </p:spPr>
      </p:pic>
      <p:pic>
        <p:nvPicPr>
          <p:cNvPr id="7" name="Picture 6">
            <a:extLst>
              <a:ext uri="{FF2B5EF4-FFF2-40B4-BE49-F238E27FC236}">
                <a16:creationId xmlns:a16="http://schemas.microsoft.com/office/drawing/2014/main" id="{D345307E-F6ED-DF14-1E62-D003C846D7EB}"/>
              </a:ext>
            </a:extLst>
          </p:cNvPr>
          <p:cNvPicPr>
            <a:picLocks noChangeAspect="1"/>
          </p:cNvPicPr>
          <p:nvPr/>
        </p:nvPicPr>
        <p:blipFill>
          <a:blip r:embed="rId4"/>
          <a:stretch>
            <a:fillRect/>
          </a:stretch>
        </p:blipFill>
        <p:spPr>
          <a:xfrm>
            <a:off x="7155235" y="2812621"/>
            <a:ext cx="2600325" cy="3680129"/>
          </a:xfrm>
          <a:prstGeom prst="rect">
            <a:avLst/>
          </a:prstGeom>
        </p:spPr>
      </p:pic>
    </p:spTree>
    <p:extLst>
      <p:ext uri="{BB962C8B-B14F-4D97-AF65-F5344CB8AC3E}">
        <p14:creationId xmlns:p14="http://schemas.microsoft.com/office/powerpoint/2010/main" val="356787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6177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2BBE9A61-8E3C-F5CC-F98E-83A0C1829F3A}"/>
              </a:ext>
            </a:extLst>
          </p:cNvPr>
          <p:cNvSpPr/>
          <p:nvPr/>
        </p:nvSpPr>
        <p:spPr>
          <a:xfrm>
            <a:off x="1299882" y="1156448"/>
            <a:ext cx="9314329" cy="1111622"/>
          </a:xfrm>
          <a:prstGeom prst="roundRect">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Insights:</a:t>
            </a:r>
            <a:r>
              <a:rPr lang="en-US" b="1" dirty="0"/>
              <a:t>77 users have commented on the posts. Each photo received a minimum of 21 comments, with the maximum being 39 comments. There are 13 inactive users who did not comment on any photo</a:t>
            </a:r>
            <a:r>
              <a:rPr lang="en-US" dirty="0"/>
              <a:t>.</a:t>
            </a:r>
            <a:endParaRPr lang="en-IN" dirty="0">
              <a:solidFill>
                <a:schemeClr val="bg1"/>
              </a:solidFill>
            </a:endParaRPr>
          </a:p>
        </p:txBody>
      </p:sp>
      <p:pic>
        <p:nvPicPr>
          <p:cNvPr id="5" name="Picture 4">
            <a:extLst>
              <a:ext uri="{FF2B5EF4-FFF2-40B4-BE49-F238E27FC236}">
                <a16:creationId xmlns:a16="http://schemas.microsoft.com/office/drawing/2014/main" id="{27109D74-35E5-F9F8-917E-57511F33641C}"/>
              </a:ext>
            </a:extLst>
          </p:cNvPr>
          <p:cNvPicPr>
            <a:picLocks noChangeAspect="1"/>
          </p:cNvPicPr>
          <p:nvPr/>
        </p:nvPicPr>
        <p:blipFill>
          <a:blip r:embed="rId3"/>
          <a:stretch>
            <a:fillRect/>
          </a:stretch>
        </p:blipFill>
        <p:spPr>
          <a:xfrm>
            <a:off x="717176" y="2721350"/>
            <a:ext cx="3083860" cy="1819275"/>
          </a:xfrm>
          <a:prstGeom prst="rect">
            <a:avLst/>
          </a:prstGeom>
        </p:spPr>
      </p:pic>
      <p:pic>
        <p:nvPicPr>
          <p:cNvPr id="6" name="Picture 5">
            <a:extLst>
              <a:ext uri="{FF2B5EF4-FFF2-40B4-BE49-F238E27FC236}">
                <a16:creationId xmlns:a16="http://schemas.microsoft.com/office/drawing/2014/main" id="{946DC91C-12C7-5EB4-EB41-DFDE9E12D76D}"/>
              </a:ext>
            </a:extLst>
          </p:cNvPr>
          <p:cNvPicPr>
            <a:picLocks noChangeAspect="1"/>
          </p:cNvPicPr>
          <p:nvPr/>
        </p:nvPicPr>
        <p:blipFill>
          <a:blip r:embed="rId4"/>
          <a:stretch>
            <a:fillRect/>
          </a:stretch>
        </p:blipFill>
        <p:spPr>
          <a:xfrm>
            <a:off x="4240025" y="2749924"/>
            <a:ext cx="2600325" cy="1762125"/>
          </a:xfrm>
          <a:prstGeom prst="rect">
            <a:avLst/>
          </a:prstGeom>
        </p:spPr>
      </p:pic>
      <p:pic>
        <p:nvPicPr>
          <p:cNvPr id="7" name="Picture 6">
            <a:extLst>
              <a:ext uri="{FF2B5EF4-FFF2-40B4-BE49-F238E27FC236}">
                <a16:creationId xmlns:a16="http://schemas.microsoft.com/office/drawing/2014/main" id="{AF9B9344-DC25-3682-7BC7-4236F0AC87FB}"/>
              </a:ext>
            </a:extLst>
          </p:cNvPr>
          <p:cNvPicPr>
            <a:picLocks noChangeAspect="1"/>
          </p:cNvPicPr>
          <p:nvPr/>
        </p:nvPicPr>
        <p:blipFill>
          <a:blip r:embed="rId5"/>
          <a:stretch>
            <a:fillRect/>
          </a:stretch>
        </p:blipFill>
        <p:spPr>
          <a:xfrm>
            <a:off x="7593385" y="2749924"/>
            <a:ext cx="3190875" cy="1647825"/>
          </a:xfrm>
          <a:prstGeom prst="rect">
            <a:avLst/>
          </a:prstGeom>
        </p:spPr>
      </p:pic>
    </p:spTree>
    <p:extLst>
      <p:ext uri="{BB962C8B-B14F-4D97-AF65-F5344CB8AC3E}">
        <p14:creationId xmlns:p14="http://schemas.microsoft.com/office/powerpoint/2010/main" val="17793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6177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76DCD96-D51C-3BE9-E429-1D0E679E87F0}"/>
              </a:ext>
            </a:extLst>
          </p:cNvPr>
          <p:cNvSpPr txBox="1"/>
          <p:nvPr/>
        </p:nvSpPr>
        <p:spPr>
          <a:xfrm>
            <a:off x="4401671" y="338232"/>
            <a:ext cx="3343835" cy="523220"/>
          </a:xfrm>
          <a:prstGeom prst="rect">
            <a:avLst/>
          </a:prstGeom>
          <a:noFill/>
        </p:spPr>
        <p:txBody>
          <a:bodyPr wrap="square">
            <a:spAutoFit/>
          </a:bodyPr>
          <a:lstStyle/>
          <a:p>
            <a:pPr algn="ctr"/>
            <a:r>
              <a:rPr lang="en-IN" sz="2800" b="1" dirty="0">
                <a:latin typeface="+mj-lt"/>
              </a:rPr>
              <a:t>Project Analysis</a:t>
            </a:r>
          </a:p>
        </p:txBody>
      </p:sp>
      <p:sp>
        <p:nvSpPr>
          <p:cNvPr id="16" name="Flowchart: Alternate Process 15">
            <a:extLst>
              <a:ext uri="{FF2B5EF4-FFF2-40B4-BE49-F238E27FC236}">
                <a16:creationId xmlns:a16="http://schemas.microsoft.com/office/drawing/2014/main" id="{7932F49A-CB89-A815-B44C-8ABF6B048219}"/>
              </a:ext>
            </a:extLst>
          </p:cNvPr>
          <p:cNvSpPr/>
          <p:nvPr/>
        </p:nvSpPr>
        <p:spPr>
          <a:xfrm>
            <a:off x="1622612" y="1052274"/>
            <a:ext cx="9197788" cy="1502667"/>
          </a:xfrm>
          <a:prstGeom prst="flowChartAlternateProcess">
            <a:avLst/>
          </a:prstGeom>
          <a:solidFill>
            <a:srgbClr val="C480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rPr>
              <a:t>Insights: A total</a:t>
            </a:r>
            <a:r>
              <a:rPr lang="en-US" b="1" dirty="0"/>
              <a:t> of 23 users did not like any photos, and 15 users are completely inactive on the Meta platform. Therefore, 30 user IDs need to be targeted for retention and to increase their activity.</a:t>
            </a:r>
            <a:endParaRPr lang="en-IN" b="1" dirty="0">
              <a:solidFill>
                <a:schemeClr val="tx1"/>
              </a:solidFill>
            </a:endParaRPr>
          </a:p>
        </p:txBody>
      </p:sp>
      <p:pic>
        <p:nvPicPr>
          <p:cNvPr id="19" name="Picture 18">
            <a:extLst>
              <a:ext uri="{FF2B5EF4-FFF2-40B4-BE49-F238E27FC236}">
                <a16:creationId xmlns:a16="http://schemas.microsoft.com/office/drawing/2014/main" id="{91760942-0C5C-A888-4765-F54F9E5A39D4}"/>
              </a:ext>
            </a:extLst>
          </p:cNvPr>
          <p:cNvPicPr>
            <a:picLocks noChangeAspect="1"/>
          </p:cNvPicPr>
          <p:nvPr/>
        </p:nvPicPr>
        <p:blipFill>
          <a:blip r:embed="rId3"/>
          <a:stretch>
            <a:fillRect/>
          </a:stretch>
        </p:blipFill>
        <p:spPr>
          <a:xfrm>
            <a:off x="1694329" y="3416715"/>
            <a:ext cx="2933700" cy="3334871"/>
          </a:xfrm>
          <a:prstGeom prst="rect">
            <a:avLst/>
          </a:prstGeom>
        </p:spPr>
      </p:pic>
      <p:pic>
        <p:nvPicPr>
          <p:cNvPr id="20" name="Picture 19">
            <a:extLst>
              <a:ext uri="{FF2B5EF4-FFF2-40B4-BE49-F238E27FC236}">
                <a16:creationId xmlns:a16="http://schemas.microsoft.com/office/drawing/2014/main" id="{C1CC9D1A-9424-6150-CB1D-90D60E7EB853}"/>
              </a:ext>
            </a:extLst>
          </p:cNvPr>
          <p:cNvPicPr>
            <a:picLocks noChangeAspect="1"/>
          </p:cNvPicPr>
          <p:nvPr/>
        </p:nvPicPr>
        <p:blipFill>
          <a:blip r:embed="rId4"/>
          <a:stretch>
            <a:fillRect/>
          </a:stretch>
        </p:blipFill>
        <p:spPr>
          <a:xfrm>
            <a:off x="5815292" y="3330538"/>
            <a:ext cx="4580965" cy="3150670"/>
          </a:xfrm>
          <a:prstGeom prst="rect">
            <a:avLst/>
          </a:prstGeom>
        </p:spPr>
      </p:pic>
      <p:sp>
        <p:nvSpPr>
          <p:cNvPr id="21" name="TextBox 20">
            <a:extLst>
              <a:ext uri="{FF2B5EF4-FFF2-40B4-BE49-F238E27FC236}">
                <a16:creationId xmlns:a16="http://schemas.microsoft.com/office/drawing/2014/main" id="{A522E757-7BE3-79F9-C131-35E3FE9FB16F}"/>
              </a:ext>
            </a:extLst>
          </p:cNvPr>
          <p:cNvSpPr txBox="1"/>
          <p:nvPr/>
        </p:nvSpPr>
        <p:spPr>
          <a:xfrm>
            <a:off x="1918447" y="2745763"/>
            <a:ext cx="2167778" cy="584775"/>
          </a:xfrm>
          <a:prstGeom prst="rect">
            <a:avLst/>
          </a:prstGeom>
          <a:noFill/>
        </p:spPr>
        <p:txBody>
          <a:bodyPr wrap="square" rtlCol="0">
            <a:spAutoFit/>
          </a:bodyPr>
          <a:lstStyle/>
          <a:p>
            <a:pPr algn="ctr"/>
            <a:r>
              <a:rPr lang="en-IN" sz="1600" b="1" dirty="0"/>
              <a:t>The users did not like any photo</a:t>
            </a:r>
          </a:p>
        </p:txBody>
      </p:sp>
      <p:sp>
        <p:nvSpPr>
          <p:cNvPr id="23" name="TextBox 22">
            <a:extLst>
              <a:ext uri="{FF2B5EF4-FFF2-40B4-BE49-F238E27FC236}">
                <a16:creationId xmlns:a16="http://schemas.microsoft.com/office/drawing/2014/main" id="{F87CC07D-3259-5761-0312-C10B8C240B71}"/>
              </a:ext>
            </a:extLst>
          </p:cNvPr>
          <p:cNvSpPr txBox="1"/>
          <p:nvPr/>
        </p:nvSpPr>
        <p:spPr>
          <a:xfrm>
            <a:off x="7386918" y="2745763"/>
            <a:ext cx="1506070" cy="369332"/>
          </a:xfrm>
          <a:prstGeom prst="rect">
            <a:avLst/>
          </a:prstGeom>
          <a:noFill/>
        </p:spPr>
        <p:txBody>
          <a:bodyPr wrap="square" rtlCol="0">
            <a:spAutoFit/>
          </a:bodyPr>
          <a:lstStyle/>
          <a:p>
            <a:r>
              <a:rPr lang="en-IN" b="1" dirty="0"/>
              <a:t>Inactive users</a:t>
            </a:r>
          </a:p>
        </p:txBody>
      </p:sp>
    </p:spTree>
    <p:extLst>
      <p:ext uri="{BB962C8B-B14F-4D97-AF65-F5344CB8AC3E}">
        <p14:creationId xmlns:p14="http://schemas.microsoft.com/office/powerpoint/2010/main" val="412445924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1452</TotalTime>
  <Words>546</Words>
  <Application>Microsoft Office PowerPoint</Application>
  <PresentationFormat>Widescreen</PresentationFormat>
  <Paragraphs>87</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Bookman Old Style</vt:lpstr>
      <vt:lpstr>Calibri</vt:lpstr>
      <vt:lpstr>Century Gothic</vt:lpstr>
      <vt:lpstr>Segoe UI Light</vt:lpstr>
      <vt:lpstr>Times New Roman</vt:lpstr>
      <vt:lpstr>Office Theme</vt:lpstr>
      <vt:lpstr>Social Media Analysis Presentation</vt:lpstr>
      <vt:lpstr>Project analysis slide 2</vt:lpstr>
      <vt:lpstr>Project analysis slide 3</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 Presentation</dc:title>
  <dc:creator>Meghana Reddy</dc:creator>
  <cp:lastModifiedBy>Bharath Manchi</cp:lastModifiedBy>
  <cp:revision>14</cp:revision>
  <dcterms:created xsi:type="dcterms:W3CDTF">2024-04-01T13:26:35Z</dcterms:created>
  <dcterms:modified xsi:type="dcterms:W3CDTF">2024-07-24T14:59:26Z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