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81" r:id="rId3"/>
    <p:sldId id="282" r:id="rId4"/>
    <p:sldId id="294" r:id="rId5"/>
    <p:sldId id="283" r:id="rId6"/>
    <p:sldId id="284" r:id="rId7"/>
    <p:sldId id="285" r:id="rId8"/>
    <p:sldId id="296" r:id="rId9"/>
    <p:sldId id="297" r:id="rId10"/>
    <p:sldId id="290" r:id="rId11"/>
    <p:sldId id="298" r:id="rId12"/>
    <p:sldId id="299" r:id="rId13"/>
    <p:sldId id="300" r:id="rId14"/>
    <p:sldId id="301" r:id="rId15"/>
    <p:sldId id="302" r:id="rId16"/>
    <p:sldId id="273" r:id="rId17"/>
    <p:sldId id="286" r:id="rId18"/>
    <p:sldId id="287" r:id="rId19"/>
    <p:sldId id="303" r:id="rId20"/>
    <p:sldId id="288" r:id="rId21"/>
    <p:sldId id="289" r:id="rId22"/>
    <p:sldId id="292" r:id="rId23"/>
    <p:sldId id="293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A"/>
    <a:srgbClr val="005088"/>
    <a:srgbClr val="FFFFFF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75" d="100"/>
          <a:sy n="75" d="100"/>
        </p:scale>
        <p:origin x="12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7.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7.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01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038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183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275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Drall</a:t>
            </a:r>
            <a:r>
              <a:rPr lang="de-DE" baseline="0" dirty="0"/>
              <a:t> + </a:t>
            </a:r>
            <a:r>
              <a:rPr lang="de-DE" baseline="0" dirty="0" err="1"/>
              <a:t>Temp</a:t>
            </a:r>
            <a:r>
              <a:rPr lang="de-DE" baseline="0" dirty="0"/>
              <a:t>.: </a:t>
            </a:r>
            <a:r>
              <a:rPr lang="de-DE" baseline="0" dirty="0" err="1"/>
              <a:t>pt</a:t>
            </a:r>
            <a:r>
              <a:rPr lang="de-DE" baseline="0" dirty="0"/>
              <a:t>-max.: </a:t>
            </a:r>
            <a:r>
              <a:rPr lang="de-DE" baseline="0"/>
              <a:t>-93,0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780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621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91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Markus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P_T: Leistung</a:t>
            </a:r>
            <a:r>
              <a:rPr lang="de-DE" baseline="0" dirty="0"/>
              <a:t> von Strömung an Turbine abgegeben</a:t>
            </a:r>
            <a:endParaRPr lang="de-DE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0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6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7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40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14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89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24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tud_logo">
            <a:extLst>
              <a:ext uri="{FF2B5EF4-FFF2-40B4-BE49-F238E27FC236}">
                <a16:creationId xmlns:a16="http://schemas.microsoft.com/office/drawing/2014/main" id="{97BD6C20-17F7-4576-925D-B6D7AA1D4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6">
            <a:extLst>
              <a:ext uri="{FF2B5EF4-FFF2-40B4-BE49-F238E27FC236}">
                <a16:creationId xmlns:a16="http://schemas.microsoft.com/office/drawing/2014/main" id="{397B7ABA-4342-4C08-9DF6-A2D70EC17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D4BC9738-9868-46D2-A72F-694C04454C9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2.xml"/><Relationship Id="rId7" Type="http://schemas.openxmlformats.org/officeDocument/2006/relationships/image" Target="../media/image1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21.png"/><Relationship Id="rId4" Type="http://schemas.openxmlformats.org/officeDocument/2006/relationships/tags" Target="../tags/tag13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9.png"/><Relationship Id="rId5" Type="http://schemas.openxmlformats.org/officeDocument/2006/relationships/tags" Target="../tags/tag5.xml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4.png"/><Relationship Id="rId4" Type="http://schemas.openxmlformats.org/officeDocument/2006/relationships/tags" Target="../tags/tag9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18322AB-A069-486E-BD25-6CC4D44001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21879" y="1811859"/>
            <a:ext cx="5354618" cy="3929600"/>
            <a:chOff x="1020" y="795"/>
            <a:chExt cx="3720" cy="2730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2EE56304-4799-40EF-A6DE-63A45BFA71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20" y="795"/>
              <a:ext cx="3720" cy="2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0E6B95C6-BCF1-47B6-91EF-A830B469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998"/>
              <a:ext cx="2867" cy="2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7" name="Rectangle 7">
              <a:extLst>
                <a:ext uri="{FF2B5EF4-FFF2-40B4-BE49-F238E27FC236}">
                  <a16:creationId xmlns:a16="http://schemas.microsoft.com/office/drawing/2014/main" id="{581FA7FD-EA15-4BF6-A128-A3A9DA2E3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998"/>
              <a:ext cx="2867" cy="2213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" name="Line 8">
              <a:extLst>
                <a:ext uri="{FF2B5EF4-FFF2-40B4-BE49-F238E27FC236}">
                  <a16:creationId xmlns:a16="http://schemas.microsoft.com/office/drawing/2014/main" id="{74F6AB77-3FBC-406F-893E-D35A4326C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998"/>
              <a:ext cx="286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" name="Line 9">
              <a:extLst>
                <a:ext uri="{FF2B5EF4-FFF2-40B4-BE49-F238E27FC236}">
                  <a16:creationId xmlns:a16="http://schemas.microsoft.com/office/drawing/2014/main" id="{934D8F82-2E19-4F0D-821D-0E9FB7660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211"/>
              <a:ext cx="286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" name="Line 10">
              <a:extLst>
                <a:ext uri="{FF2B5EF4-FFF2-40B4-BE49-F238E27FC236}">
                  <a16:creationId xmlns:a16="http://schemas.microsoft.com/office/drawing/2014/main" id="{E4C4298E-3ED1-4C2C-B469-130CA6361A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998"/>
              <a:ext cx="0" cy="22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" name="Line 11">
              <a:extLst>
                <a:ext uri="{FF2B5EF4-FFF2-40B4-BE49-F238E27FC236}">
                  <a16:creationId xmlns:a16="http://schemas.microsoft.com/office/drawing/2014/main" id="{0AA1FA59-1CFC-42A1-98F9-5977450FE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1" y="998"/>
              <a:ext cx="0" cy="22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" name="Line 12">
              <a:extLst>
                <a:ext uri="{FF2B5EF4-FFF2-40B4-BE49-F238E27FC236}">
                  <a16:creationId xmlns:a16="http://schemas.microsoft.com/office/drawing/2014/main" id="{6B559E03-DFFE-4FEE-A7CB-09ADF8E1C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211"/>
              <a:ext cx="286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" name="Line 13">
              <a:extLst>
                <a:ext uri="{FF2B5EF4-FFF2-40B4-BE49-F238E27FC236}">
                  <a16:creationId xmlns:a16="http://schemas.microsoft.com/office/drawing/2014/main" id="{B2D6655E-293C-47E0-9E0E-F0403D827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1" y="998"/>
              <a:ext cx="0" cy="22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" name="Line 14">
              <a:extLst>
                <a:ext uri="{FF2B5EF4-FFF2-40B4-BE49-F238E27FC236}">
                  <a16:creationId xmlns:a16="http://schemas.microsoft.com/office/drawing/2014/main" id="{1B2BBCC7-FFE8-4DDA-9905-40AFC9D5F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1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" name="Line 15">
              <a:extLst>
                <a:ext uri="{FF2B5EF4-FFF2-40B4-BE49-F238E27FC236}">
                  <a16:creationId xmlns:a16="http://schemas.microsoft.com/office/drawing/2014/main" id="{ECAEA1D9-1D9F-473A-8407-CE6A78D50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" name="Freeform 16">
              <a:extLst>
                <a:ext uri="{FF2B5EF4-FFF2-40B4-BE49-F238E27FC236}">
                  <a16:creationId xmlns:a16="http://schemas.microsoft.com/office/drawing/2014/main" id="{FD9DDA8C-5C94-4D0B-A660-22849198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" y="3255"/>
              <a:ext cx="22" cy="61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" name="Rectangle 17">
              <a:extLst>
                <a:ext uri="{FF2B5EF4-FFF2-40B4-BE49-F238E27FC236}">
                  <a16:creationId xmlns:a16="http://schemas.microsoft.com/office/drawing/2014/main" id="{185A354E-06AE-428C-B673-6DF060F0F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330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" name="Freeform 18">
              <a:extLst>
                <a:ext uri="{FF2B5EF4-FFF2-40B4-BE49-F238E27FC236}">
                  <a16:creationId xmlns:a16="http://schemas.microsoft.com/office/drawing/2014/main" id="{87136B35-8ACB-4B66-9456-DD977B5B7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3255"/>
              <a:ext cx="42" cy="64"/>
            </a:xfrm>
            <a:custGeom>
              <a:avLst/>
              <a:gdLst>
                <a:gd name="T0" fmla="*/ 73 w 79"/>
                <a:gd name="T1" fmla="*/ 0 h 122"/>
                <a:gd name="T2" fmla="*/ 12 w 79"/>
                <a:gd name="T3" fmla="*/ 0 h 122"/>
                <a:gd name="T4" fmla="*/ 3 w 79"/>
                <a:gd name="T5" fmla="*/ 64 h 122"/>
                <a:gd name="T6" fmla="*/ 17 w 79"/>
                <a:gd name="T7" fmla="*/ 64 h 122"/>
                <a:gd name="T8" fmla="*/ 39 w 79"/>
                <a:gd name="T9" fmla="*/ 53 h 122"/>
                <a:gd name="T10" fmla="*/ 64 w 79"/>
                <a:gd name="T11" fmla="*/ 82 h 122"/>
                <a:gd name="T12" fmla="*/ 39 w 79"/>
                <a:gd name="T13" fmla="*/ 109 h 122"/>
                <a:gd name="T14" fmla="*/ 14 w 79"/>
                <a:gd name="T15" fmla="*/ 89 h 122"/>
                <a:gd name="T16" fmla="*/ 0 w 79"/>
                <a:gd name="T17" fmla="*/ 89 h 122"/>
                <a:gd name="T18" fmla="*/ 7 w 79"/>
                <a:gd name="T19" fmla="*/ 108 h 122"/>
                <a:gd name="T20" fmla="*/ 39 w 79"/>
                <a:gd name="T21" fmla="*/ 122 h 122"/>
                <a:gd name="T22" fmla="*/ 79 w 79"/>
                <a:gd name="T23" fmla="*/ 80 h 122"/>
                <a:gd name="T24" fmla="*/ 41 w 79"/>
                <a:gd name="T25" fmla="*/ 40 h 122"/>
                <a:gd name="T26" fmla="*/ 19 w 79"/>
                <a:gd name="T27" fmla="*/ 47 h 122"/>
                <a:gd name="T28" fmla="*/ 24 w 79"/>
                <a:gd name="T29" fmla="*/ 14 h 122"/>
                <a:gd name="T30" fmla="*/ 73 w 79"/>
                <a:gd name="T31" fmla="*/ 14 h 122"/>
                <a:gd name="T32" fmla="*/ 73 w 79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22">
                  <a:moveTo>
                    <a:pt x="73" y="0"/>
                  </a:moveTo>
                  <a:lnTo>
                    <a:pt x="12" y="0"/>
                  </a:lnTo>
                  <a:lnTo>
                    <a:pt x="3" y="64"/>
                  </a:lnTo>
                  <a:lnTo>
                    <a:pt x="17" y="64"/>
                  </a:lnTo>
                  <a:cubicBezTo>
                    <a:pt x="24" y="56"/>
                    <a:pt x="29" y="53"/>
                    <a:pt x="39" y="53"/>
                  </a:cubicBezTo>
                  <a:cubicBezTo>
                    <a:pt x="54" y="53"/>
                    <a:pt x="64" y="64"/>
                    <a:pt x="64" y="82"/>
                  </a:cubicBezTo>
                  <a:cubicBezTo>
                    <a:pt x="64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4" y="89"/>
                  </a:cubicBezTo>
                  <a:lnTo>
                    <a:pt x="0" y="89"/>
                  </a:lnTo>
                  <a:cubicBezTo>
                    <a:pt x="2" y="99"/>
                    <a:pt x="3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79" y="105"/>
                    <a:pt x="79" y="80"/>
                  </a:cubicBezTo>
                  <a:cubicBezTo>
                    <a:pt x="79" y="56"/>
                    <a:pt x="64" y="40"/>
                    <a:pt x="41" y="40"/>
                  </a:cubicBezTo>
                  <a:cubicBezTo>
                    <a:pt x="33" y="40"/>
                    <a:pt x="26" y="42"/>
                    <a:pt x="19" y="47"/>
                  </a:cubicBezTo>
                  <a:lnTo>
                    <a:pt x="24" y="14"/>
                  </a:lnTo>
                  <a:lnTo>
                    <a:pt x="73" y="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" name="Line 19">
              <a:extLst>
                <a:ext uri="{FF2B5EF4-FFF2-40B4-BE49-F238E27FC236}">
                  <a16:creationId xmlns:a16="http://schemas.microsoft.com/office/drawing/2014/main" id="{E452624C-87D3-4E13-9296-4277C32669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4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" name="Line 20">
              <a:extLst>
                <a:ext uri="{FF2B5EF4-FFF2-40B4-BE49-F238E27FC236}">
                  <a16:creationId xmlns:a16="http://schemas.microsoft.com/office/drawing/2014/main" id="{F47C80F6-C3F9-4308-BE0E-598D68ECB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" name="Freeform 21">
              <a:extLst>
                <a:ext uri="{FF2B5EF4-FFF2-40B4-BE49-F238E27FC236}">
                  <a16:creationId xmlns:a16="http://schemas.microsoft.com/office/drawing/2014/main" id="{F5B9268B-1E2F-4EB3-9785-1BA05DA3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" y="3255"/>
              <a:ext cx="22" cy="61"/>
            </a:xfrm>
            <a:custGeom>
              <a:avLst/>
              <a:gdLst>
                <a:gd name="T0" fmla="*/ 27 w 41"/>
                <a:gd name="T1" fmla="*/ 34 h 118"/>
                <a:gd name="T2" fmla="*/ 27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2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7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7" y="34"/>
                  </a:moveTo>
                  <a:lnTo>
                    <a:pt x="27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2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7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" name="Rectangle 22">
              <a:extLst>
                <a:ext uri="{FF2B5EF4-FFF2-40B4-BE49-F238E27FC236}">
                  <a16:creationId xmlns:a16="http://schemas.microsoft.com/office/drawing/2014/main" id="{B1D87BEF-8F0B-473B-BDE8-A86AB2C6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" y="330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" name="Freeform 23">
              <a:extLst>
                <a:ext uri="{FF2B5EF4-FFF2-40B4-BE49-F238E27FC236}">
                  <a16:creationId xmlns:a16="http://schemas.microsoft.com/office/drawing/2014/main" id="{5BE7A3EE-4067-4433-8D5F-F65EA4C45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3255"/>
              <a:ext cx="43" cy="64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7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7 w 80"/>
                <a:gd name="T19" fmla="*/ 108 h 122"/>
                <a:gd name="T20" fmla="*/ 39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5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7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4" y="40"/>
                    <a:pt x="42" y="40"/>
                  </a:cubicBezTo>
                  <a:cubicBezTo>
                    <a:pt x="33" y="40"/>
                    <a:pt x="27" y="42"/>
                    <a:pt x="20" y="47"/>
                  </a:cubicBezTo>
                  <a:lnTo>
                    <a:pt x="25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" name="Freeform 24">
              <a:extLst>
                <a:ext uri="{FF2B5EF4-FFF2-40B4-BE49-F238E27FC236}">
                  <a16:creationId xmlns:a16="http://schemas.microsoft.com/office/drawing/2014/main" id="{0B4341C2-DC4F-4B3E-B050-CB2DBDD40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3255"/>
              <a:ext cx="22" cy="61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" name="Line 25">
              <a:extLst>
                <a:ext uri="{FF2B5EF4-FFF2-40B4-BE49-F238E27FC236}">
                  <a16:creationId xmlns:a16="http://schemas.microsoft.com/office/drawing/2014/main" id="{87B45AF8-1854-479A-882C-A37E6B443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7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" name="Line 26">
              <a:extLst>
                <a:ext uri="{FF2B5EF4-FFF2-40B4-BE49-F238E27FC236}">
                  <a16:creationId xmlns:a16="http://schemas.microsoft.com/office/drawing/2014/main" id="{E5BE60E6-E019-4E60-87D2-0F0EDF9D8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" name="Freeform 27">
              <a:extLst>
                <a:ext uri="{FF2B5EF4-FFF2-40B4-BE49-F238E27FC236}">
                  <a16:creationId xmlns:a16="http://schemas.microsoft.com/office/drawing/2014/main" id="{7871C9ED-D54E-435F-B69B-017ABBF8A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" y="3255"/>
              <a:ext cx="22" cy="61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" name="Rectangle 28">
              <a:extLst>
                <a:ext uri="{FF2B5EF4-FFF2-40B4-BE49-F238E27FC236}">
                  <a16:creationId xmlns:a16="http://schemas.microsoft.com/office/drawing/2014/main" id="{7A7845C1-5033-4709-AAB3-B783A7232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3308"/>
              <a:ext cx="1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" name="Freeform 29">
              <a:extLst>
                <a:ext uri="{FF2B5EF4-FFF2-40B4-BE49-F238E27FC236}">
                  <a16:creationId xmlns:a16="http://schemas.microsoft.com/office/drawing/2014/main" id="{CB536C67-5B7F-4210-B66C-C719FC71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3255"/>
              <a:ext cx="43" cy="64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7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7 w 80"/>
                <a:gd name="T19" fmla="*/ 108 h 122"/>
                <a:gd name="T20" fmla="*/ 39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4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7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4" y="40"/>
                    <a:pt x="42" y="40"/>
                  </a:cubicBezTo>
                  <a:cubicBezTo>
                    <a:pt x="33" y="40"/>
                    <a:pt x="27" y="42"/>
                    <a:pt x="20" y="47"/>
                  </a:cubicBezTo>
                  <a:lnTo>
                    <a:pt x="24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" name="Freeform 30">
              <a:extLst>
                <a:ext uri="{FF2B5EF4-FFF2-40B4-BE49-F238E27FC236}">
                  <a16:creationId xmlns:a16="http://schemas.microsoft.com/office/drawing/2014/main" id="{0AAB53F3-ABF3-4BAC-94BE-50DCBBAB1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3255"/>
              <a:ext cx="42" cy="61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" name="Line 31">
              <a:extLst>
                <a:ext uri="{FF2B5EF4-FFF2-40B4-BE49-F238E27FC236}">
                  <a16:creationId xmlns:a16="http://schemas.microsoft.com/office/drawing/2014/main" id="{8C1724AA-A91C-4597-881F-4399F3B4EC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1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" name="Line 32">
              <a:extLst>
                <a:ext uri="{FF2B5EF4-FFF2-40B4-BE49-F238E27FC236}">
                  <a16:creationId xmlns:a16="http://schemas.microsoft.com/office/drawing/2014/main" id="{4557FB57-2F8D-401B-B00B-0819D7B0B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" name="Freeform 33">
              <a:extLst>
                <a:ext uri="{FF2B5EF4-FFF2-40B4-BE49-F238E27FC236}">
                  <a16:creationId xmlns:a16="http://schemas.microsoft.com/office/drawing/2014/main" id="{D29C1719-2E0C-48BE-91D4-AE449377A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3255"/>
              <a:ext cx="22" cy="61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" name="Rectangle 34">
              <a:extLst>
                <a:ext uri="{FF2B5EF4-FFF2-40B4-BE49-F238E27FC236}">
                  <a16:creationId xmlns:a16="http://schemas.microsoft.com/office/drawing/2014/main" id="{0BC51F80-0F96-4CD1-9F70-05A3CCDE8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330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" name="Freeform 35">
              <a:extLst>
                <a:ext uri="{FF2B5EF4-FFF2-40B4-BE49-F238E27FC236}">
                  <a16:creationId xmlns:a16="http://schemas.microsoft.com/office/drawing/2014/main" id="{FE0858E7-EF34-4B84-8C32-777E41078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2" y="3255"/>
              <a:ext cx="42" cy="64"/>
            </a:xfrm>
            <a:custGeom>
              <a:avLst/>
              <a:gdLst>
                <a:gd name="T0" fmla="*/ 73 w 79"/>
                <a:gd name="T1" fmla="*/ 0 h 122"/>
                <a:gd name="T2" fmla="*/ 12 w 79"/>
                <a:gd name="T3" fmla="*/ 0 h 122"/>
                <a:gd name="T4" fmla="*/ 3 w 79"/>
                <a:gd name="T5" fmla="*/ 64 h 122"/>
                <a:gd name="T6" fmla="*/ 17 w 79"/>
                <a:gd name="T7" fmla="*/ 64 h 122"/>
                <a:gd name="T8" fmla="*/ 39 w 79"/>
                <a:gd name="T9" fmla="*/ 53 h 122"/>
                <a:gd name="T10" fmla="*/ 64 w 79"/>
                <a:gd name="T11" fmla="*/ 82 h 122"/>
                <a:gd name="T12" fmla="*/ 39 w 79"/>
                <a:gd name="T13" fmla="*/ 109 h 122"/>
                <a:gd name="T14" fmla="*/ 14 w 79"/>
                <a:gd name="T15" fmla="*/ 89 h 122"/>
                <a:gd name="T16" fmla="*/ 0 w 79"/>
                <a:gd name="T17" fmla="*/ 89 h 122"/>
                <a:gd name="T18" fmla="*/ 7 w 79"/>
                <a:gd name="T19" fmla="*/ 108 h 122"/>
                <a:gd name="T20" fmla="*/ 39 w 79"/>
                <a:gd name="T21" fmla="*/ 122 h 122"/>
                <a:gd name="T22" fmla="*/ 79 w 79"/>
                <a:gd name="T23" fmla="*/ 80 h 122"/>
                <a:gd name="T24" fmla="*/ 41 w 79"/>
                <a:gd name="T25" fmla="*/ 40 h 122"/>
                <a:gd name="T26" fmla="*/ 19 w 79"/>
                <a:gd name="T27" fmla="*/ 47 h 122"/>
                <a:gd name="T28" fmla="*/ 24 w 79"/>
                <a:gd name="T29" fmla="*/ 14 h 122"/>
                <a:gd name="T30" fmla="*/ 73 w 79"/>
                <a:gd name="T31" fmla="*/ 14 h 122"/>
                <a:gd name="T32" fmla="*/ 73 w 79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22">
                  <a:moveTo>
                    <a:pt x="73" y="0"/>
                  </a:moveTo>
                  <a:lnTo>
                    <a:pt x="12" y="0"/>
                  </a:lnTo>
                  <a:lnTo>
                    <a:pt x="3" y="64"/>
                  </a:lnTo>
                  <a:lnTo>
                    <a:pt x="17" y="64"/>
                  </a:lnTo>
                  <a:cubicBezTo>
                    <a:pt x="24" y="56"/>
                    <a:pt x="29" y="53"/>
                    <a:pt x="39" y="53"/>
                  </a:cubicBezTo>
                  <a:cubicBezTo>
                    <a:pt x="54" y="53"/>
                    <a:pt x="64" y="64"/>
                    <a:pt x="64" y="82"/>
                  </a:cubicBezTo>
                  <a:cubicBezTo>
                    <a:pt x="64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4" y="89"/>
                  </a:cubicBezTo>
                  <a:lnTo>
                    <a:pt x="0" y="89"/>
                  </a:lnTo>
                  <a:cubicBezTo>
                    <a:pt x="2" y="99"/>
                    <a:pt x="3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79" y="105"/>
                    <a:pt x="79" y="80"/>
                  </a:cubicBezTo>
                  <a:cubicBezTo>
                    <a:pt x="79" y="56"/>
                    <a:pt x="64" y="40"/>
                    <a:pt x="41" y="40"/>
                  </a:cubicBezTo>
                  <a:cubicBezTo>
                    <a:pt x="33" y="40"/>
                    <a:pt x="26" y="42"/>
                    <a:pt x="19" y="47"/>
                  </a:cubicBezTo>
                  <a:lnTo>
                    <a:pt x="24" y="14"/>
                  </a:lnTo>
                  <a:lnTo>
                    <a:pt x="73" y="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" name="Freeform 36">
              <a:extLst>
                <a:ext uri="{FF2B5EF4-FFF2-40B4-BE49-F238E27FC236}">
                  <a16:creationId xmlns:a16="http://schemas.microsoft.com/office/drawing/2014/main" id="{8B20BBED-1127-4671-B594-1032E9C6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" y="3255"/>
              <a:ext cx="42" cy="64"/>
            </a:xfrm>
            <a:custGeom>
              <a:avLst/>
              <a:gdLst>
                <a:gd name="T0" fmla="*/ 31 w 79"/>
                <a:gd name="T1" fmla="*/ 64 h 122"/>
                <a:gd name="T2" fmla="*/ 33 w 79"/>
                <a:gd name="T3" fmla="*/ 64 h 122"/>
                <a:gd name="T4" fmla="*/ 39 w 79"/>
                <a:gd name="T5" fmla="*/ 64 h 122"/>
                <a:gd name="T6" fmla="*/ 64 w 79"/>
                <a:gd name="T7" fmla="*/ 85 h 122"/>
                <a:gd name="T8" fmla="*/ 39 w 79"/>
                <a:gd name="T9" fmla="*/ 109 h 122"/>
                <a:gd name="T10" fmla="*/ 15 w 79"/>
                <a:gd name="T11" fmla="*/ 84 h 122"/>
                <a:gd name="T12" fmla="*/ 0 w 79"/>
                <a:gd name="T13" fmla="*/ 84 h 122"/>
                <a:gd name="T14" fmla="*/ 5 w 79"/>
                <a:gd name="T15" fmla="*/ 105 h 122"/>
                <a:gd name="T16" fmla="*/ 39 w 79"/>
                <a:gd name="T17" fmla="*/ 122 h 122"/>
                <a:gd name="T18" fmla="*/ 79 w 79"/>
                <a:gd name="T19" fmla="*/ 85 h 122"/>
                <a:gd name="T20" fmla="*/ 59 w 79"/>
                <a:gd name="T21" fmla="*/ 57 h 122"/>
                <a:gd name="T22" fmla="*/ 75 w 79"/>
                <a:gd name="T23" fmla="*/ 32 h 122"/>
                <a:gd name="T24" fmla="*/ 39 w 79"/>
                <a:gd name="T25" fmla="*/ 0 h 122"/>
                <a:gd name="T26" fmla="*/ 2 w 79"/>
                <a:gd name="T27" fmla="*/ 38 h 122"/>
                <a:gd name="T28" fmla="*/ 17 w 79"/>
                <a:gd name="T29" fmla="*/ 38 h 122"/>
                <a:gd name="T30" fmla="*/ 20 w 79"/>
                <a:gd name="T31" fmla="*/ 23 h 122"/>
                <a:gd name="T32" fmla="*/ 40 w 79"/>
                <a:gd name="T33" fmla="*/ 13 h 122"/>
                <a:gd name="T34" fmla="*/ 60 w 79"/>
                <a:gd name="T35" fmla="*/ 33 h 122"/>
                <a:gd name="T36" fmla="*/ 51 w 79"/>
                <a:gd name="T37" fmla="*/ 49 h 122"/>
                <a:gd name="T38" fmla="*/ 31 w 79"/>
                <a:gd name="T39" fmla="*/ 51 h 122"/>
                <a:gd name="T40" fmla="*/ 31 w 79"/>
                <a:gd name="T41" fmla="*/ 6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22">
                  <a:moveTo>
                    <a:pt x="31" y="64"/>
                  </a:moveTo>
                  <a:lnTo>
                    <a:pt x="33" y="64"/>
                  </a:lnTo>
                  <a:lnTo>
                    <a:pt x="39" y="64"/>
                  </a:lnTo>
                  <a:cubicBezTo>
                    <a:pt x="56" y="64"/>
                    <a:pt x="64" y="71"/>
                    <a:pt x="64" y="85"/>
                  </a:cubicBezTo>
                  <a:cubicBezTo>
                    <a:pt x="64" y="100"/>
                    <a:pt x="55" y="109"/>
                    <a:pt x="39" y="109"/>
                  </a:cubicBezTo>
                  <a:cubicBezTo>
                    <a:pt x="23" y="109"/>
                    <a:pt x="16" y="101"/>
                    <a:pt x="15" y="84"/>
                  </a:cubicBezTo>
                  <a:lnTo>
                    <a:pt x="0" y="84"/>
                  </a:lnTo>
                  <a:cubicBezTo>
                    <a:pt x="1" y="93"/>
                    <a:pt x="2" y="99"/>
                    <a:pt x="5" y="105"/>
                  </a:cubicBezTo>
                  <a:cubicBezTo>
                    <a:pt x="11" y="116"/>
                    <a:pt x="23" y="122"/>
                    <a:pt x="39" y="122"/>
                  </a:cubicBezTo>
                  <a:cubicBezTo>
                    <a:pt x="63" y="122"/>
                    <a:pt x="79" y="107"/>
                    <a:pt x="79" y="85"/>
                  </a:cubicBezTo>
                  <a:cubicBezTo>
                    <a:pt x="79" y="70"/>
                    <a:pt x="73" y="62"/>
                    <a:pt x="59" y="57"/>
                  </a:cubicBezTo>
                  <a:cubicBezTo>
                    <a:pt x="70" y="53"/>
                    <a:pt x="75" y="44"/>
                    <a:pt x="75" y="32"/>
                  </a:cubicBezTo>
                  <a:cubicBezTo>
                    <a:pt x="75" y="12"/>
                    <a:pt x="62" y="0"/>
                    <a:pt x="39" y="0"/>
                  </a:cubicBezTo>
                  <a:cubicBezTo>
                    <a:pt x="16" y="0"/>
                    <a:pt x="3" y="13"/>
                    <a:pt x="2" y="38"/>
                  </a:cubicBezTo>
                  <a:lnTo>
                    <a:pt x="17" y="38"/>
                  </a:lnTo>
                  <a:cubicBezTo>
                    <a:pt x="17" y="31"/>
                    <a:pt x="18" y="27"/>
                    <a:pt x="20" y="23"/>
                  </a:cubicBezTo>
                  <a:cubicBezTo>
                    <a:pt x="23" y="17"/>
                    <a:pt x="30" y="13"/>
                    <a:pt x="40" y="13"/>
                  </a:cubicBezTo>
                  <a:cubicBezTo>
                    <a:pt x="53" y="13"/>
                    <a:pt x="60" y="20"/>
                    <a:pt x="60" y="33"/>
                  </a:cubicBezTo>
                  <a:cubicBezTo>
                    <a:pt x="60" y="41"/>
                    <a:pt x="57" y="46"/>
                    <a:pt x="51" y="49"/>
                  </a:cubicBezTo>
                  <a:cubicBezTo>
                    <a:pt x="47" y="51"/>
                    <a:pt x="42" y="51"/>
                    <a:pt x="31" y="51"/>
                  </a:cubicBezTo>
                  <a:lnTo>
                    <a:pt x="31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" name="Line 37">
              <a:extLst>
                <a:ext uri="{FF2B5EF4-FFF2-40B4-BE49-F238E27FC236}">
                  <a16:creationId xmlns:a16="http://schemas.microsoft.com/office/drawing/2014/main" id="{8C359343-E97D-41CE-ABF0-252C48735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4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" name="Line 38">
              <a:extLst>
                <a:ext uri="{FF2B5EF4-FFF2-40B4-BE49-F238E27FC236}">
                  <a16:creationId xmlns:a16="http://schemas.microsoft.com/office/drawing/2014/main" id="{2643FF33-5733-4DDC-BF6A-046A6850B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" name="Freeform 39">
              <a:extLst>
                <a:ext uri="{FF2B5EF4-FFF2-40B4-BE49-F238E27FC236}">
                  <a16:creationId xmlns:a16="http://schemas.microsoft.com/office/drawing/2014/main" id="{89EDDB07-EB38-4F4E-8401-BC2DE6FCA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3255"/>
              <a:ext cx="22" cy="61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2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" name="Rectangle 40">
              <a:extLst>
                <a:ext uri="{FF2B5EF4-FFF2-40B4-BE49-F238E27FC236}">
                  <a16:creationId xmlns:a16="http://schemas.microsoft.com/office/drawing/2014/main" id="{D684F081-CA38-4102-AD37-156B04BB8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330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" name="Freeform 41">
              <a:extLst>
                <a:ext uri="{FF2B5EF4-FFF2-40B4-BE49-F238E27FC236}">
                  <a16:creationId xmlns:a16="http://schemas.microsoft.com/office/drawing/2014/main" id="{40866CAE-276A-4E69-BE99-064AA6FCB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" y="3255"/>
              <a:ext cx="42" cy="64"/>
            </a:xfrm>
            <a:custGeom>
              <a:avLst/>
              <a:gdLst>
                <a:gd name="T0" fmla="*/ 73 w 79"/>
                <a:gd name="T1" fmla="*/ 0 h 122"/>
                <a:gd name="T2" fmla="*/ 12 w 79"/>
                <a:gd name="T3" fmla="*/ 0 h 122"/>
                <a:gd name="T4" fmla="*/ 3 w 79"/>
                <a:gd name="T5" fmla="*/ 64 h 122"/>
                <a:gd name="T6" fmla="*/ 17 w 79"/>
                <a:gd name="T7" fmla="*/ 64 h 122"/>
                <a:gd name="T8" fmla="*/ 38 w 79"/>
                <a:gd name="T9" fmla="*/ 53 h 122"/>
                <a:gd name="T10" fmla="*/ 64 w 79"/>
                <a:gd name="T11" fmla="*/ 82 h 122"/>
                <a:gd name="T12" fmla="*/ 38 w 79"/>
                <a:gd name="T13" fmla="*/ 109 h 122"/>
                <a:gd name="T14" fmla="*/ 14 w 79"/>
                <a:gd name="T15" fmla="*/ 89 h 122"/>
                <a:gd name="T16" fmla="*/ 0 w 79"/>
                <a:gd name="T17" fmla="*/ 89 h 122"/>
                <a:gd name="T18" fmla="*/ 7 w 79"/>
                <a:gd name="T19" fmla="*/ 108 h 122"/>
                <a:gd name="T20" fmla="*/ 39 w 79"/>
                <a:gd name="T21" fmla="*/ 122 h 122"/>
                <a:gd name="T22" fmla="*/ 79 w 79"/>
                <a:gd name="T23" fmla="*/ 80 h 122"/>
                <a:gd name="T24" fmla="*/ 41 w 79"/>
                <a:gd name="T25" fmla="*/ 40 h 122"/>
                <a:gd name="T26" fmla="*/ 19 w 79"/>
                <a:gd name="T27" fmla="*/ 47 h 122"/>
                <a:gd name="T28" fmla="*/ 24 w 79"/>
                <a:gd name="T29" fmla="*/ 14 h 122"/>
                <a:gd name="T30" fmla="*/ 73 w 79"/>
                <a:gd name="T31" fmla="*/ 14 h 122"/>
                <a:gd name="T32" fmla="*/ 73 w 79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22">
                  <a:moveTo>
                    <a:pt x="73" y="0"/>
                  </a:moveTo>
                  <a:lnTo>
                    <a:pt x="12" y="0"/>
                  </a:lnTo>
                  <a:lnTo>
                    <a:pt x="3" y="64"/>
                  </a:lnTo>
                  <a:lnTo>
                    <a:pt x="17" y="64"/>
                  </a:lnTo>
                  <a:cubicBezTo>
                    <a:pt x="24" y="56"/>
                    <a:pt x="29" y="53"/>
                    <a:pt x="38" y="53"/>
                  </a:cubicBezTo>
                  <a:cubicBezTo>
                    <a:pt x="54" y="53"/>
                    <a:pt x="64" y="64"/>
                    <a:pt x="64" y="82"/>
                  </a:cubicBezTo>
                  <a:cubicBezTo>
                    <a:pt x="64" y="99"/>
                    <a:pt x="54" y="109"/>
                    <a:pt x="38" y="109"/>
                  </a:cubicBezTo>
                  <a:cubicBezTo>
                    <a:pt x="26" y="109"/>
                    <a:pt x="18" y="102"/>
                    <a:pt x="14" y="89"/>
                  </a:cubicBezTo>
                  <a:lnTo>
                    <a:pt x="0" y="89"/>
                  </a:lnTo>
                  <a:cubicBezTo>
                    <a:pt x="2" y="99"/>
                    <a:pt x="3" y="103"/>
                    <a:pt x="7" y="108"/>
                  </a:cubicBezTo>
                  <a:cubicBezTo>
                    <a:pt x="13" y="117"/>
                    <a:pt x="25" y="122"/>
                    <a:pt x="39" y="122"/>
                  </a:cubicBezTo>
                  <a:cubicBezTo>
                    <a:pt x="63" y="122"/>
                    <a:pt x="79" y="105"/>
                    <a:pt x="79" y="80"/>
                  </a:cubicBezTo>
                  <a:cubicBezTo>
                    <a:pt x="79" y="56"/>
                    <a:pt x="64" y="40"/>
                    <a:pt x="41" y="40"/>
                  </a:cubicBezTo>
                  <a:cubicBezTo>
                    <a:pt x="33" y="40"/>
                    <a:pt x="26" y="42"/>
                    <a:pt x="19" y="47"/>
                  </a:cubicBezTo>
                  <a:lnTo>
                    <a:pt x="24" y="14"/>
                  </a:lnTo>
                  <a:lnTo>
                    <a:pt x="73" y="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" name="Freeform 42">
              <a:extLst>
                <a:ext uri="{FF2B5EF4-FFF2-40B4-BE49-F238E27FC236}">
                  <a16:creationId xmlns:a16="http://schemas.microsoft.com/office/drawing/2014/main" id="{2A6FAEE8-E5EB-4F51-8DF3-C22E7BEE22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4" y="3255"/>
              <a:ext cx="44" cy="61"/>
            </a:xfrm>
            <a:custGeom>
              <a:avLst/>
              <a:gdLst>
                <a:gd name="T0" fmla="*/ 50 w 82"/>
                <a:gd name="T1" fmla="*/ 90 h 118"/>
                <a:gd name="T2" fmla="*/ 50 w 82"/>
                <a:gd name="T3" fmla="*/ 118 h 118"/>
                <a:gd name="T4" fmla="*/ 65 w 82"/>
                <a:gd name="T5" fmla="*/ 118 h 118"/>
                <a:gd name="T6" fmla="*/ 65 w 82"/>
                <a:gd name="T7" fmla="*/ 90 h 118"/>
                <a:gd name="T8" fmla="*/ 82 w 82"/>
                <a:gd name="T9" fmla="*/ 90 h 118"/>
                <a:gd name="T10" fmla="*/ 82 w 82"/>
                <a:gd name="T11" fmla="*/ 77 h 118"/>
                <a:gd name="T12" fmla="*/ 65 w 82"/>
                <a:gd name="T13" fmla="*/ 77 h 118"/>
                <a:gd name="T14" fmla="*/ 65 w 82"/>
                <a:gd name="T15" fmla="*/ 0 h 118"/>
                <a:gd name="T16" fmla="*/ 54 w 82"/>
                <a:gd name="T17" fmla="*/ 0 h 118"/>
                <a:gd name="T18" fmla="*/ 0 w 82"/>
                <a:gd name="T19" fmla="*/ 74 h 118"/>
                <a:gd name="T20" fmla="*/ 0 w 82"/>
                <a:gd name="T21" fmla="*/ 90 h 118"/>
                <a:gd name="T22" fmla="*/ 50 w 82"/>
                <a:gd name="T23" fmla="*/ 90 h 118"/>
                <a:gd name="T24" fmla="*/ 50 w 82"/>
                <a:gd name="T25" fmla="*/ 77 h 118"/>
                <a:gd name="T26" fmla="*/ 13 w 82"/>
                <a:gd name="T27" fmla="*/ 77 h 118"/>
                <a:gd name="T28" fmla="*/ 50 w 82"/>
                <a:gd name="T29" fmla="*/ 25 h 118"/>
                <a:gd name="T30" fmla="*/ 50 w 82"/>
                <a:gd name="T31" fmla="*/ 7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118">
                  <a:moveTo>
                    <a:pt x="50" y="90"/>
                  </a:moveTo>
                  <a:lnTo>
                    <a:pt x="50" y="118"/>
                  </a:lnTo>
                  <a:lnTo>
                    <a:pt x="65" y="118"/>
                  </a:lnTo>
                  <a:lnTo>
                    <a:pt x="65" y="90"/>
                  </a:lnTo>
                  <a:lnTo>
                    <a:pt x="82" y="90"/>
                  </a:lnTo>
                  <a:lnTo>
                    <a:pt x="82" y="77"/>
                  </a:lnTo>
                  <a:lnTo>
                    <a:pt x="65" y="77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0" y="74"/>
                  </a:lnTo>
                  <a:lnTo>
                    <a:pt x="0" y="90"/>
                  </a:lnTo>
                  <a:lnTo>
                    <a:pt x="50" y="90"/>
                  </a:lnTo>
                  <a:close/>
                  <a:moveTo>
                    <a:pt x="50" y="77"/>
                  </a:moveTo>
                  <a:lnTo>
                    <a:pt x="13" y="77"/>
                  </a:lnTo>
                  <a:lnTo>
                    <a:pt x="50" y="25"/>
                  </a:lnTo>
                  <a:lnTo>
                    <a:pt x="50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" name="Line 43">
              <a:extLst>
                <a:ext uri="{FF2B5EF4-FFF2-40B4-BE49-F238E27FC236}">
                  <a16:creationId xmlns:a16="http://schemas.microsoft.com/office/drawing/2014/main" id="{3E838FCB-E1D8-4AF5-8142-90F703DE8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" name="Line 44">
              <a:extLst>
                <a:ext uri="{FF2B5EF4-FFF2-40B4-BE49-F238E27FC236}">
                  <a16:creationId xmlns:a16="http://schemas.microsoft.com/office/drawing/2014/main" id="{D4420BC3-47CE-4D31-837F-8622A283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" name="Freeform 45">
              <a:extLst>
                <a:ext uri="{FF2B5EF4-FFF2-40B4-BE49-F238E27FC236}">
                  <a16:creationId xmlns:a16="http://schemas.microsoft.com/office/drawing/2014/main" id="{FDE01F97-AA3E-4C54-A5B4-4C603F59B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" y="3255"/>
              <a:ext cx="21" cy="61"/>
            </a:xfrm>
            <a:custGeom>
              <a:avLst/>
              <a:gdLst>
                <a:gd name="T0" fmla="*/ 26 w 40"/>
                <a:gd name="T1" fmla="*/ 34 h 118"/>
                <a:gd name="T2" fmla="*/ 26 w 40"/>
                <a:gd name="T3" fmla="*/ 118 h 118"/>
                <a:gd name="T4" fmla="*/ 40 w 40"/>
                <a:gd name="T5" fmla="*/ 118 h 118"/>
                <a:gd name="T6" fmla="*/ 40 w 40"/>
                <a:gd name="T7" fmla="*/ 0 h 118"/>
                <a:gd name="T8" fmla="*/ 31 w 40"/>
                <a:gd name="T9" fmla="*/ 0 h 118"/>
                <a:gd name="T10" fmla="*/ 0 w 40"/>
                <a:gd name="T11" fmla="*/ 23 h 118"/>
                <a:gd name="T12" fmla="*/ 0 w 40"/>
                <a:gd name="T13" fmla="*/ 34 h 118"/>
                <a:gd name="T14" fmla="*/ 26 w 40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18">
                  <a:moveTo>
                    <a:pt x="26" y="34"/>
                  </a:moveTo>
                  <a:lnTo>
                    <a:pt x="26" y="118"/>
                  </a:lnTo>
                  <a:lnTo>
                    <a:pt x="40" y="118"/>
                  </a:lnTo>
                  <a:lnTo>
                    <a:pt x="40" y="0"/>
                  </a:lnTo>
                  <a:lnTo>
                    <a:pt x="31" y="0"/>
                  </a:lnTo>
                  <a:cubicBezTo>
                    <a:pt x="26" y="18"/>
                    <a:pt x="22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" name="Rectangle 46">
              <a:extLst>
                <a:ext uri="{FF2B5EF4-FFF2-40B4-BE49-F238E27FC236}">
                  <a16:creationId xmlns:a16="http://schemas.microsoft.com/office/drawing/2014/main" id="{B980F6B9-210A-4A1C-AA83-20C1A7084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30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" name="Freeform 47">
              <a:extLst>
                <a:ext uri="{FF2B5EF4-FFF2-40B4-BE49-F238E27FC236}">
                  <a16:creationId xmlns:a16="http://schemas.microsoft.com/office/drawing/2014/main" id="{5DADA24B-4A82-413A-B9CD-4378F7A62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3255"/>
              <a:ext cx="42" cy="64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8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8 w 80"/>
                <a:gd name="T19" fmla="*/ 108 h 122"/>
                <a:gd name="T20" fmla="*/ 40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5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8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9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8" y="108"/>
                  </a:cubicBezTo>
                  <a:cubicBezTo>
                    <a:pt x="14" y="117"/>
                    <a:pt x="26" y="122"/>
                    <a:pt x="40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5" y="40"/>
                    <a:pt x="42" y="40"/>
                  </a:cubicBezTo>
                  <a:cubicBezTo>
                    <a:pt x="34" y="40"/>
                    <a:pt x="27" y="42"/>
                    <a:pt x="20" y="47"/>
                  </a:cubicBezTo>
                  <a:lnTo>
                    <a:pt x="25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" name="Freeform 48">
              <a:extLst>
                <a:ext uri="{FF2B5EF4-FFF2-40B4-BE49-F238E27FC236}">
                  <a16:creationId xmlns:a16="http://schemas.microsoft.com/office/drawing/2014/main" id="{5F517591-8138-4F35-BDD0-EDD225095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3255"/>
              <a:ext cx="43" cy="64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7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7 w 80"/>
                <a:gd name="T19" fmla="*/ 108 h 122"/>
                <a:gd name="T20" fmla="*/ 39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4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7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4" y="40"/>
                    <a:pt x="42" y="40"/>
                  </a:cubicBezTo>
                  <a:cubicBezTo>
                    <a:pt x="33" y="40"/>
                    <a:pt x="27" y="42"/>
                    <a:pt x="20" y="47"/>
                  </a:cubicBezTo>
                  <a:lnTo>
                    <a:pt x="24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" name="Line 49">
              <a:extLst>
                <a:ext uri="{FF2B5EF4-FFF2-40B4-BE49-F238E27FC236}">
                  <a16:creationId xmlns:a16="http://schemas.microsoft.com/office/drawing/2014/main" id="{B414551B-9FC2-4D7D-84F5-99E18301E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010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" name="Line 50">
              <a:extLst>
                <a:ext uri="{FF2B5EF4-FFF2-40B4-BE49-F238E27FC236}">
                  <a16:creationId xmlns:a16="http://schemas.microsoft.com/office/drawing/2014/main" id="{D58D2930-7762-426C-92B7-EE2316A32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3010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" name="Freeform 51">
              <a:extLst>
                <a:ext uri="{FF2B5EF4-FFF2-40B4-BE49-F238E27FC236}">
                  <a16:creationId xmlns:a16="http://schemas.microsoft.com/office/drawing/2014/main" id="{29033A3A-F570-4164-A095-7DC365C0D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2980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4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" name="Rectangle 52">
              <a:extLst>
                <a:ext uri="{FF2B5EF4-FFF2-40B4-BE49-F238E27FC236}">
                  <a16:creationId xmlns:a16="http://schemas.microsoft.com/office/drawing/2014/main" id="{29309E24-2CAE-44F7-9EB5-473523DB9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3033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" name="Freeform 53">
              <a:extLst>
                <a:ext uri="{FF2B5EF4-FFF2-40B4-BE49-F238E27FC236}">
                  <a16:creationId xmlns:a16="http://schemas.microsoft.com/office/drawing/2014/main" id="{5B2A280C-16A7-4C9D-85D1-D9C2A6034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2980"/>
              <a:ext cx="42" cy="62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" name="Freeform 54">
              <a:extLst>
                <a:ext uri="{FF2B5EF4-FFF2-40B4-BE49-F238E27FC236}">
                  <a16:creationId xmlns:a16="http://schemas.microsoft.com/office/drawing/2014/main" id="{1904BA55-2FD0-447B-8B7C-5D8338107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2980"/>
              <a:ext cx="43" cy="64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8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8 w 80"/>
                <a:gd name="T19" fmla="*/ 108 h 122"/>
                <a:gd name="T20" fmla="*/ 40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8 h 122"/>
                <a:gd name="T28" fmla="*/ 25 w 80"/>
                <a:gd name="T29" fmla="*/ 15 h 122"/>
                <a:gd name="T30" fmla="*/ 74 w 80"/>
                <a:gd name="T31" fmla="*/ 15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8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9" y="103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4"/>
                    <a:pt x="8" y="108"/>
                  </a:cubicBezTo>
                  <a:cubicBezTo>
                    <a:pt x="14" y="117"/>
                    <a:pt x="26" y="122"/>
                    <a:pt x="40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5" y="40"/>
                    <a:pt x="42" y="40"/>
                  </a:cubicBezTo>
                  <a:cubicBezTo>
                    <a:pt x="34" y="40"/>
                    <a:pt x="27" y="43"/>
                    <a:pt x="20" y="48"/>
                  </a:cubicBezTo>
                  <a:lnTo>
                    <a:pt x="25" y="15"/>
                  </a:lnTo>
                  <a:lnTo>
                    <a:pt x="74" y="1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" name="Line 55">
              <a:extLst>
                <a:ext uri="{FF2B5EF4-FFF2-40B4-BE49-F238E27FC236}">
                  <a16:creationId xmlns:a16="http://schemas.microsoft.com/office/drawing/2014/main" id="{83036F6B-712C-486E-AF21-A79E0E7E0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608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" name="Line 56">
              <a:extLst>
                <a:ext uri="{FF2B5EF4-FFF2-40B4-BE49-F238E27FC236}">
                  <a16:creationId xmlns:a16="http://schemas.microsoft.com/office/drawing/2014/main" id="{01E32DD9-0FAF-4728-96BD-75DE9E97D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2608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" name="Freeform 57">
              <a:extLst>
                <a:ext uri="{FF2B5EF4-FFF2-40B4-BE49-F238E27FC236}">
                  <a16:creationId xmlns:a16="http://schemas.microsoft.com/office/drawing/2014/main" id="{6419F2D7-40DC-489D-B796-121CAD4D6B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2578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3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" name="Rectangle 58">
              <a:extLst>
                <a:ext uri="{FF2B5EF4-FFF2-40B4-BE49-F238E27FC236}">
                  <a16:creationId xmlns:a16="http://schemas.microsoft.com/office/drawing/2014/main" id="{8762C99B-C73F-48CD-B5BF-04BADC7E8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631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" name="Freeform 59">
              <a:extLst>
                <a:ext uri="{FF2B5EF4-FFF2-40B4-BE49-F238E27FC236}">
                  <a16:creationId xmlns:a16="http://schemas.microsoft.com/office/drawing/2014/main" id="{36D58746-437A-41EA-B2A0-3661476FF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2578"/>
              <a:ext cx="42" cy="62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" name="Freeform 60">
              <a:extLst>
                <a:ext uri="{FF2B5EF4-FFF2-40B4-BE49-F238E27FC236}">
                  <a16:creationId xmlns:a16="http://schemas.microsoft.com/office/drawing/2014/main" id="{272ACFD3-F7C1-4E33-8006-91D57C7FE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0" y="2578"/>
              <a:ext cx="42" cy="64"/>
            </a:xfrm>
            <a:custGeom>
              <a:avLst/>
              <a:gdLst>
                <a:gd name="T0" fmla="*/ 76 w 78"/>
                <a:gd name="T1" fmla="*/ 31 h 122"/>
                <a:gd name="T2" fmla="*/ 42 w 78"/>
                <a:gd name="T3" fmla="*/ 0 h 122"/>
                <a:gd name="T4" fmla="*/ 10 w 78"/>
                <a:gd name="T5" fmla="*/ 17 h 122"/>
                <a:gd name="T6" fmla="*/ 0 w 78"/>
                <a:gd name="T7" fmla="*/ 64 h 122"/>
                <a:gd name="T8" fmla="*/ 10 w 78"/>
                <a:gd name="T9" fmla="*/ 107 h 122"/>
                <a:gd name="T10" fmla="*/ 39 w 78"/>
                <a:gd name="T11" fmla="*/ 122 h 122"/>
                <a:gd name="T12" fmla="*/ 78 w 78"/>
                <a:gd name="T13" fmla="*/ 82 h 122"/>
                <a:gd name="T14" fmla="*/ 42 w 78"/>
                <a:gd name="T15" fmla="*/ 45 h 122"/>
                <a:gd name="T16" fmla="*/ 15 w 78"/>
                <a:gd name="T17" fmla="*/ 58 h 122"/>
                <a:gd name="T18" fmla="*/ 41 w 78"/>
                <a:gd name="T19" fmla="*/ 13 h 122"/>
                <a:gd name="T20" fmla="*/ 61 w 78"/>
                <a:gd name="T21" fmla="*/ 31 h 122"/>
                <a:gd name="T22" fmla="*/ 76 w 78"/>
                <a:gd name="T23" fmla="*/ 31 h 122"/>
                <a:gd name="T24" fmla="*/ 40 w 78"/>
                <a:gd name="T25" fmla="*/ 58 h 122"/>
                <a:gd name="T26" fmla="*/ 63 w 78"/>
                <a:gd name="T27" fmla="*/ 83 h 122"/>
                <a:gd name="T28" fmla="*/ 40 w 78"/>
                <a:gd name="T29" fmla="*/ 109 h 122"/>
                <a:gd name="T30" fmla="*/ 16 w 78"/>
                <a:gd name="T31" fmla="*/ 82 h 122"/>
                <a:gd name="T32" fmla="*/ 40 w 78"/>
                <a:gd name="T33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122">
                  <a:moveTo>
                    <a:pt x="76" y="31"/>
                  </a:moveTo>
                  <a:cubicBezTo>
                    <a:pt x="73" y="11"/>
                    <a:pt x="60" y="0"/>
                    <a:pt x="42" y="0"/>
                  </a:cubicBezTo>
                  <a:cubicBezTo>
                    <a:pt x="29" y="0"/>
                    <a:pt x="17" y="6"/>
                    <a:pt x="10" y="17"/>
                  </a:cubicBezTo>
                  <a:cubicBezTo>
                    <a:pt x="3" y="28"/>
                    <a:pt x="0" y="43"/>
                    <a:pt x="0" y="64"/>
                  </a:cubicBezTo>
                  <a:cubicBezTo>
                    <a:pt x="0" y="84"/>
                    <a:pt x="3" y="97"/>
                    <a:pt x="10" y="107"/>
                  </a:cubicBezTo>
                  <a:cubicBezTo>
                    <a:pt x="16" y="117"/>
                    <a:pt x="26" y="122"/>
                    <a:pt x="39" y="122"/>
                  </a:cubicBezTo>
                  <a:cubicBezTo>
                    <a:pt x="62" y="122"/>
                    <a:pt x="78" y="105"/>
                    <a:pt x="78" y="82"/>
                  </a:cubicBezTo>
                  <a:cubicBezTo>
                    <a:pt x="78" y="60"/>
                    <a:pt x="63" y="45"/>
                    <a:pt x="42" y="45"/>
                  </a:cubicBezTo>
                  <a:cubicBezTo>
                    <a:pt x="30" y="45"/>
                    <a:pt x="21" y="49"/>
                    <a:pt x="15" y="58"/>
                  </a:cubicBezTo>
                  <a:cubicBezTo>
                    <a:pt x="15" y="29"/>
                    <a:pt x="24" y="13"/>
                    <a:pt x="41" y="13"/>
                  </a:cubicBezTo>
                  <a:cubicBezTo>
                    <a:pt x="51" y="13"/>
                    <a:pt x="59" y="19"/>
                    <a:pt x="61" y="31"/>
                  </a:cubicBezTo>
                  <a:lnTo>
                    <a:pt x="76" y="31"/>
                  </a:lnTo>
                  <a:close/>
                  <a:moveTo>
                    <a:pt x="40" y="58"/>
                  </a:moveTo>
                  <a:cubicBezTo>
                    <a:pt x="54" y="58"/>
                    <a:pt x="63" y="67"/>
                    <a:pt x="63" y="83"/>
                  </a:cubicBezTo>
                  <a:cubicBezTo>
                    <a:pt x="63" y="98"/>
                    <a:pt x="53" y="109"/>
                    <a:pt x="40" y="109"/>
                  </a:cubicBezTo>
                  <a:cubicBezTo>
                    <a:pt x="26" y="109"/>
                    <a:pt x="16" y="98"/>
                    <a:pt x="16" y="82"/>
                  </a:cubicBezTo>
                  <a:cubicBezTo>
                    <a:pt x="16" y="68"/>
                    <a:pt x="26" y="58"/>
                    <a:pt x="40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" name="Line 61">
              <a:extLst>
                <a:ext uri="{FF2B5EF4-FFF2-40B4-BE49-F238E27FC236}">
                  <a16:creationId xmlns:a16="http://schemas.microsoft.com/office/drawing/2014/main" id="{6049751F-CE8E-4DF1-A7DB-28E59E6F7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206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" name="Line 62">
              <a:extLst>
                <a:ext uri="{FF2B5EF4-FFF2-40B4-BE49-F238E27FC236}">
                  <a16:creationId xmlns:a16="http://schemas.microsoft.com/office/drawing/2014/main" id="{316E141E-E5FA-40D3-B2DC-3D8627A82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2206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" name="Freeform 63">
              <a:extLst>
                <a:ext uri="{FF2B5EF4-FFF2-40B4-BE49-F238E27FC236}">
                  <a16:creationId xmlns:a16="http://schemas.microsoft.com/office/drawing/2014/main" id="{15C8EF6D-B771-4C11-BCCB-6BDEE25E0C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2176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0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3"/>
                    <a:pt x="66" y="13"/>
                  </a:cubicBezTo>
                  <a:cubicBezTo>
                    <a:pt x="60" y="4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0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3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" name="Rectangle 64">
              <a:extLst>
                <a:ext uri="{FF2B5EF4-FFF2-40B4-BE49-F238E27FC236}">
                  <a16:creationId xmlns:a16="http://schemas.microsoft.com/office/drawing/2014/main" id="{40CAFB60-D200-46F5-B247-EE38C8F79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229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" name="Freeform 65">
              <a:extLst>
                <a:ext uri="{FF2B5EF4-FFF2-40B4-BE49-F238E27FC236}">
                  <a16:creationId xmlns:a16="http://schemas.microsoft.com/office/drawing/2014/main" id="{4D56B4B2-5149-406A-BB2F-796AE4895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2176"/>
              <a:ext cx="42" cy="62"/>
            </a:xfrm>
            <a:custGeom>
              <a:avLst/>
              <a:gdLst>
                <a:gd name="T0" fmla="*/ 78 w 79"/>
                <a:gd name="T1" fmla="*/ 103 h 118"/>
                <a:gd name="T2" fmla="*/ 16 w 79"/>
                <a:gd name="T3" fmla="*/ 103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4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3"/>
                  </a:moveTo>
                  <a:lnTo>
                    <a:pt x="16" y="103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4"/>
                  </a:cubicBezTo>
                  <a:cubicBezTo>
                    <a:pt x="79" y="25"/>
                    <a:pt x="75" y="15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1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" name="Freeform 66">
              <a:extLst>
                <a:ext uri="{FF2B5EF4-FFF2-40B4-BE49-F238E27FC236}">
                  <a16:creationId xmlns:a16="http://schemas.microsoft.com/office/drawing/2014/main" id="{3F4B64CE-0C56-45D2-9845-4B59229C6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" y="2176"/>
              <a:ext cx="42" cy="62"/>
            </a:xfrm>
            <a:custGeom>
              <a:avLst/>
              <a:gdLst>
                <a:gd name="T0" fmla="*/ 79 w 79"/>
                <a:gd name="T1" fmla="*/ 0 h 118"/>
                <a:gd name="T2" fmla="*/ 0 w 79"/>
                <a:gd name="T3" fmla="*/ 0 h 118"/>
                <a:gd name="T4" fmla="*/ 0 w 79"/>
                <a:gd name="T5" fmla="*/ 14 h 118"/>
                <a:gd name="T6" fmla="*/ 64 w 79"/>
                <a:gd name="T7" fmla="*/ 14 h 118"/>
                <a:gd name="T8" fmla="*/ 16 w 79"/>
                <a:gd name="T9" fmla="*/ 118 h 118"/>
                <a:gd name="T10" fmla="*/ 31 w 79"/>
                <a:gd name="T11" fmla="*/ 118 h 118"/>
                <a:gd name="T12" fmla="*/ 79 w 79"/>
                <a:gd name="T13" fmla="*/ 12 h 118"/>
                <a:gd name="T14" fmla="*/ 79 w 79"/>
                <a:gd name="T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18">
                  <a:moveTo>
                    <a:pt x="79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64" y="14"/>
                  </a:lnTo>
                  <a:cubicBezTo>
                    <a:pt x="36" y="54"/>
                    <a:pt x="24" y="79"/>
                    <a:pt x="16" y="118"/>
                  </a:cubicBezTo>
                  <a:lnTo>
                    <a:pt x="31" y="118"/>
                  </a:lnTo>
                  <a:cubicBezTo>
                    <a:pt x="38" y="80"/>
                    <a:pt x="53" y="48"/>
                    <a:pt x="79" y="12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" name="Line 67">
              <a:extLst>
                <a:ext uri="{FF2B5EF4-FFF2-40B4-BE49-F238E27FC236}">
                  <a16:creationId xmlns:a16="http://schemas.microsoft.com/office/drawing/2014/main" id="{56FA25C7-EF1F-4443-AF73-4B47B6AE7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803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" name="Line 68">
              <a:extLst>
                <a:ext uri="{FF2B5EF4-FFF2-40B4-BE49-F238E27FC236}">
                  <a16:creationId xmlns:a16="http://schemas.microsoft.com/office/drawing/2014/main" id="{18D813DE-28A1-433D-B4BB-E48179785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1803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" name="Freeform 69">
              <a:extLst>
                <a:ext uri="{FF2B5EF4-FFF2-40B4-BE49-F238E27FC236}">
                  <a16:creationId xmlns:a16="http://schemas.microsoft.com/office/drawing/2014/main" id="{0A1A3C88-428B-43A9-975A-BF7CF76F42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1773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4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" name="Rectangle 70">
              <a:extLst>
                <a:ext uri="{FF2B5EF4-FFF2-40B4-BE49-F238E27FC236}">
                  <a16:creationId xmlns:a16="http://schemas.microsoft.com/office/drawing/2014/main" id="{6D58B98C-A68F-4DF2-A812-8591400FA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1826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" name="Freeform 71">
              <a:extLst>
                <a:ext uri="{FF2B5EF4-FFF2-40B4-BE49-F238E27FC236}">
                  <a16:creationId xmlns:a16="http://schemas.microsoft.com/office/drawing/2014/main" id="{FDBC6308-3990-4B7E-B38E-45894FEEA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1773"/>
              <a:ext cx="42" cy="62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" name="Freeform 72">
              <a:extLst>
                <a:ext uri="{FF2B5EF4-FFF2-40B4-BE49-F238E27FC236}">
                  <a16:creationId xmlns:a16="http://schemas.microsoft.com/office/drawing/2014/main" id="{4D3894EA-1AE4-473A-946C-5CBAABF164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0" y="1773"/>
              <a:ext cx="42" cy="64"/>
            </a:xfrm>
            <a:custGeom>
              <a:avLst/>
              <a:gdLst>
                <a:gd name="T0" fmla="*/ 59 w 79"/>
                <a:gd name="T1" fmla="*/ 56 h 122"/>
                <a:gd name="T2" fmla="*/ 75 w 79"/>
                <a:gd name="T3" fmla="*/ 32 h 122"/>
                <a:gd name="T4" fmla="*/ 39 w 79"/>
                <a:gd name="T5" fmla="*/ 0 h 122"/>
                <a:gd name="T6" fmla="*/ 4 w 79"/>
                <a:gd name="T7" fmla="*/ 32 h 122"/>
                <a:gd name="T8" fmla="*/ 20 w 79"/>
                <a:gd name="T9" fmla="*/ 56 h 122"/>
                <a:gd name="T10" fmla="*/ 0 w 79"/>
                <a:gd name="T11" fmla="*/ 85 h 122"/>
                <a:gd name="T12" fmla="*/ 39 w 79"/>
                <a:gd name="T13" fmla="*/ 122 h 122"/>
                <a:gd name="T14" fmla="*/ 79 w 79"/>
                <a:gd name="T15" fmla="*/ 86 h 122"/>
                <a:gd name="T16" fmla="*/ 59 w 79"/>
                <a:gd name="T17" fmla="*/ 56 h 122"/>
                <a:gd name="T18" fmla="*/ 39 w 79"/>
                <a:gd name="T19" fmla="*/ 13 h 122"/>
                <a:gd name="T20" fmla="*/ 60 w 79"/>
                <a:gd name="T21" fmla="*/ 32 h 122"/>
                <a:gd name="T22" fmla="*/ 39 w 79"/>
                <a:gd name="T23" fmla="*/ 50 h 122"/>
                <a:gd name="T24" fmla="*/ 19 w 79"/>
                <a:gd name="T25" fmla="*/ 32 h 122"/>
                <a:gd name="T26" fmla="*/ 39 w 79"/>
                <a:gd name="T27" fmla="*/ 13 h 122"/>
                <a:gd name="T28" fmla="*/ 39 w 79"/>
                <a:gd name="T29" fmla="*/ 63 h 122"/>
                <a:gd name="T30" fmla="*/ 64 w 79"/>
                <a:gd name="T31" fmla="*/ 86 h 122"/>
                <a:gd name="T32" fmla="*/ 39 w 79"/>
                <a:gd name="T33" fmla="*/ 109 h 122"/>
                <a:gd name="T34" fmla="*/ 15 w 79"/>
                <a:gd name="T35" fmla="*/ 86 h 122"/>
                <a:gd name="T36" fmla="*/ 39 w 79"/>
                <a:gd name="T37" fmla="*/ 6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122">
                  <a:moveTo>
                    <a:pt x="59" y="56"/>
                  </a:moveTo>
                  <a:cubicBezTo>
                    <a:pt x="71" y="49"/>
                    <a:pt x="75" y="43"/>
                    <a:pt x="75" y="32"/>
                  </a:cubicBezTo>
                  <a:cubicBezTo>
                    <a:pt x="75" y="13"/>
                    <a:pt x="60" y="0"/>
                    <a:pt x="39" y="0"/>
                  </a:cubicBezTo>
                  <a:cubicBezTo>
                    <a:pt x="19" y="0"/>
                    <a:pt x="4" y="13"/>
                    <a:pt x="4" y="32"/>
                  </a:cubicBezTo>
                  <a:cubicBezTo>
                    <a:pt x="4" y="43"/>
                    <a:pt x="8" y="49"/>
                    <a:pt x="20" y="56"/>
                  </a:cubicBezTo>
                  <a:cubicBezTo>
                    <a:pt x="6" y="63"/>
                    <a:pt x="0" y="72"/>
                    <a:pt x="0" y="85"/>
                  </a:cubicBezTo>
                  <a:cubicBezTo>
                    <a:pt x="0" y="107"/>
                    <a:pt x="16" y="122"/>
                    <a:pt x="39" y="122"/>
                  </a:cubicBezTo>
                  <a:cubicBezTo>
                    <a:pt x="63" y="122"/>
                    <a:pt x="79" y="107"/>
                    <a:pt x="79" y="86"/>
                  </a:cubicBezTo>
                  <a:cubicBezTo>
                    <a:pt x="79" y="72"/>
                    <a:pt x="72" y="63"/>
                    <a:pt x="59" y="56"/>
                  </a:cubicBezTo>
                  <a:close/>
                  <a:moveTo>
                    <a:pt x="39" y="13"/>
                  </a:moveTo>
                  <a:cubicBezTo>
                    <a:pt x="52" y="13"/>
                    <a:pt x="60" y="20"/>
                    <a:pt x="60" y="32"/>
                  </a:cubicBezTo>
                  <a:cubicBezTo>
                    <a:pt x="60" y="43"/>
                    <a:pt x="52" y="50"/>
                    <a:pt x="39" y="50"/>
                  </a:cubicBezTo>
                  <a:cubicBezTo>
                    <a:pt x="27" y="50"/>
                    <a:pt x="19" y="43"/>
                    <a:pt x="19" y="32"/>
                  </a:cubicBezTo>
                  <a:cubicBezTo>
                    <a:pt x="19" y="20"/>
                    <a:pt x="27" y="13"/>
                    <a:pt x="39" y="13"/>
                  </a:cubicBezTo>
                  <a:close/>
                  <a:moveTo>
                    <a:pt x="39" y="63"/>
                  </a:moveTo>
                  <a:cubicBezTo>
                    <a:pt x="54" y="63"/>
                    <a:pt x="64" y="72"/>
                    <a:pt x="64" y="86"/>
                  </a:cubicBezTo>
                  <a:cubicBezTo>
                    <a:pt x="64" y="100"/>
                    <a:pt x="54" y="109"/>
                    <a:pt x="39" y="109"/>
                  </a:cubicBezTo>
                  <a:cubicBezTo>
                    <a:pt x="25" y="109"/>
                    <a:pt x="15" y="100"/>
                    <a:pt x="15" y="86"/>
                  </a:cubicBezTo>
                  <a:cubicBezTo>
                    <a:pt x="15" y="72"/>
                    <a:pt x="25" y="63"/>
                    <a:pt x="39" y="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" name="Line 73">
              <a:extLst>
                <a:ext uri="{FF2B5EF4-FFF2-40B4-BE49-F238E27FC236}">
                  <a16:creationId xmlns:a16="http://schemas.microsoft.com/office/drawing/2014/main" id="{4FB4BB07-30ED-46B5-8E0C-D61205BE5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401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" name="Line 74">
              <a:extLst>
                <a:ext uri="{FF2B5EF4-FFF2-40B4-BE49-F238E27FC236}">
                  <a16:creationId xmlns:a16="http://schemas.microsoft.com/office/drawing/2014/main" id="{CA5BD990-DDE2-4E96-93E5-C0C8D016F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1401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" name="Freeform 75">
              <a:extLst>
                <a:ext uri="{FF2B5EF4-FFF2-40B4-BE49-F238E27FC236}">
                  <a16:creationId xmlns:a16="http://schemas.microsoft.com/office/drawing/2014/main" id="{1F40A0FA-8A91-4E51-9BFB-D2FF6C92CC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1371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3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" name="Rectangle 76">
              <a:extLst>
                <a:ext uri="{FF2B5EF4-FFF2-40B4-BE49-F238E27FC236}">
                  <a16:creationId xmlns:a16="http://schemas.microsoft.com/office/drawing/2014/main" id="{AEE0BEF8-167F-4BD9-B8D0-7D871259B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1424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" name="Freeform 77">
              <a:extLst>
                <a:ext uri="{FF2B5EF4-FFF2-40B4-BE49-F238E27FC236}">
                  <a16:creationId xmlns:a16="http://schemas.microsoft.com/office/drawing/2014/main" id="{B4A45A4F-40EE-43D4-9EC9-27EEF9B9D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1371"/>
              <a:ext cx="42" cy="62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" name="Freeform 78">
              <a:extLst>
                <a:ext uri="{FF2B5EF4-FFF2-40B4-BE49-F238E27FC236}">
                  <a16:creationId xmlns:a16="http://schemas.microsoft.com/office/drawing/2014/main" id="{2A5959C5-B000-4A1A-A7EF-C3BB8832B7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0" y="1371"/>
              <a:ext cx="41" cy="64"/>
            </a:xfrm>
            <a:custGeom>
              <a:avLst/>
              <a:gdLst>
                <a:gd name="T0" fmla="*/ 2 w 78"/>
                <a:gd name="T1" fmla="*/ 91 h 122"/>
                <a:gd name="T2" fmla="*/ 36 w 78"/>
                <a:gd name="T3" fmla="*/ 122 h 122"/>
                <a:gd name="T4" fmla="*/ 68 w 78"/>
                <a:gd name="T5" fmla="*/ 105 h 122"/>
                <a:gd name="T6" fmla="*/ 78 w 78"/>
                <a:gd name="T7" fmla="*/ 58 h 122"/>
                <a:gd name="T8" fmla="*/ 68 w 78"/>
                <a:gd name="T9" fmla="*/ 15 h 122"/>
                <a:gd name="T10" fmla="*/ 39 w 78"/>
                <a:gd name="T11" fmla="*/ 0 h 122"/>
                <a:gd name="T12" fmla="*/ 0 w 78"/>
                <a:gd name="T13" fmla="*/ 40 h 122"/>
                <a:gd name="T14" fmla="*/ 36 w 78"/>
                <a:gd name="T15" fmla="*/ 77 h 122"/>
                <a:gd name="T16" fmla="*/ 63 w 78"/>
                <a:gd name="T17" fmla="*/ 64 h 122"/>
                <a:gd name="T18" fmla="*/ 37 w 78"/>
                <a:gd name="T19" fmla="*/ 109 h 122"/>
                <a:gd name="T20" fmla="*/ 17 w 78"/>
                <a:gd name="T21" fmla="*/ 91 h 122"/>
                <a:gd name="T22" fmla="*/ 2 w 78"/>
                <a:gd name="T23" fmla="*/ 91 h 122"/>
                <a:gd name="T24" fmla="*/ 38 w 78"/>
                <a:gd name="T25" fmla="*/ 13 h 122"/>
                <a:gd name="T26" fmla="*/ 62 w 78"/>
                <a:gd name="T27" fmla="*/ 39 h 122"/>
                <a:gd name="T28" fmla="*/ 38 w 78"/>
                <a:gd name="T29" fmla="*/ 64 h 122"/>
                <a:gd name="T30" fmla="*/ 15 w 78"/>
                <a:gd name="T31" fmla="*/ 39 h 122"/>
                <a:gd name="T32" fmla="*/ 38 w 78"/>
                <a:gd name="T3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122">
                  <a:moveTo>
                    <a:pt x="2" y="91"/>
                  </a:moveTo>
                  <a:cubicBezTo>
                    <a:pt x="5" y="110"/>
                    <a:pt x="18" y="122"/>
                    <a:pt x="36" y="122"/>
                  </a:cubicBezTo>
                  <a:cubicBezTo>
                    <a:pt x="49" y="122"/>
                    <a:pt x="61" y="116"/>
                    <a:pt x="68" y="105"/>
                  </a:cubicBezTo>
                  <a:cubicBezTo>
                    <a:pt x="75" y="94"/>
                    <a:pt x="78" y="79"/>
                    <a:pt x="78" y="58"/>
                  </a:cubicBezTo>
                  <a:cubicBezTo>
                    <a:pt x="78" y="38"/>
                    <a:pt x="75" y="25"/>
                    <a:pt x="68" y="15"/>
                  </a:cubicBezTo>
                  <a:cubicBezTo>
                    <a:pt x="62" y="5"/>
                    <a:pt x="52" y="0"/>
                    <a:pt x="39" y="0"/>
                  </a:cubicBezTo>
                  <a:cubicBezTo>
                    <a:pt x="16" y="0"/>
                    <a:pt x="0" y="17"/>
                    <a:pt x="0" y="40"/>
                  </a:cubicBezTo>
                  <a:cubicBezTo>
                    <a:pt x="0" y="62"/>
                    <a:pt x="15" y="77"/>
                    <a:pt x="36" y="77"/>
                  </a:cubicBezTo>
                  <a:cubicBezTo>
                    <a:pt x="47" y="77"/>
                    <a:pt x="56" y="73"/>
                    <a:pt x="63" y="64"/>
                  </a:cubicBezTo>
                  <a:cubicBezTo>
                    <a:pt x="63" y="93"/>
                    <a:pt x="54" y="109"/>
                    <a:pt x="37" y="109"/>
                  </a:cubicBezTo>
                  <a:cubicBezTo>
                    <a:pt x="27" y="109"/>
                    <a:pt x="19" y="102"/>
                    <a:pt x="17" y="91"/>
                  </a:cubicBezTo>
                  <a:lnTo>
                    <a:pt x="2" y="91"/>
                  </a:lnTo>
                  <a:close/>
                  <a:moveTo>
                    <a:pt x="38" y="13"/>
                  </a:moveTo>
                  <a:cubicBezTo>
                    <a:pt x="52" y="13"/>
                    <a:pt x="62" y="24"/>
                    <a:pt x="62" y="39"/>
                  </a:cubicBezTo>
                  <a:cubicBezTo>
                    <a:pt x="62" y="54"/>
                    <a:pt x="52" y="64"/>
                    <a:pt x="38" y="64"/>
                  </a:cubicBezTo>
                  <a:cubicBezTo>
                    <a:pt x="24" y="64"/>
                    <a:pt x="15" y="54"/>
                    <a:pt x="15" y="39"/>
                  </a:cubicBezTo>
                  <a:cubicBezTo>
                    <a:pt x="15" y="24"/>
                    <a:pt x="25" y="13"/>
                    <a:pt x="38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" name="Line 79">
              <a:extLst>
                <a:ext uri="{FF2B5EF4-FFF2-40B4-BE49-F238E27FC236}">
                  <a16:creationId xmlns:a16="http://schemas.microsoft.com/office/drawing/2014/main" id="{2A93FCE0-9EEE-4130-A12E-8EE9C0048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998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" name="Line 80">
              <a:extLst>
                <a:ext uri="{FF2B5EF4-FFF2-40B4-BE49-F238E27FC236}">
                  <a16:creationId xmlns:a16="http://schemas.microsoft.com/office/drawing/2014/main" id="{AE0BD4B7-3E7B-4C80-8AA4-A1B3D8479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998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" name="Freeform 81">
              <a:extLst>
                <a:ext uri="{FF2B5EF4-FFF2-40B4-BE49-F238E27FC236}">
                  <a16:creationId xmlns:a16="http://schemas.microsoft.com/office/drawing/2014/main" id="{4037C295-7890-4A80-8AE0-68D50D94E7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6" y="968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4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4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" name="Rectangle 82">
              <a:extLst>
                <a:ext uri="{FF2B5EF4-FFF2-40B4-BE49-F238E27FC236}">
                  <a16:creationId xmlns:a16="http://schemas.microsoft.com/office/drawing/2014/main" id="{F6764F5E-5C37-4C7D-B427-AA861AEB7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1021"/>
              <a:ext cx="1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" name="Freeform 83">
              <a:extLst>
                <a:ext uri="{FF2B5EF4-FFF2-40B4-BE49-F238E27FC236}">
                  <a16:creationId xmlns:a16="http://schemas.microsoft.com/office/drawing/2014/main" id="{B79A9904-4D44-46D8-A653-542C143FB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968"/>
              <a:ext cx="42" cy="64"/>
            </a:xfrm>
            <a:custGeom>
              <a:avLst/>
              <a:gdLst>
                <a:gd name="T0" fmla="*/ 32 w 79"/>
                <a:gd name="T1" fmla="*/ 64 h 122"/>
                <a:gd name="T2" fmla="*/ 34 w 79"/>
                <a:gd name="T3" fmla="*/ 64 h 122"/>
                <a:gd name="T4" fmla="*/ 40 w 79"/>
                <a:gd name="T5" fmla="*/ 64 h 122"/>
                <a:gd name="T6" fmla="*/ 64 w 79"/>
                <a:gd name="T7" fmla="*/ 86 h 122"/>
                <a:gd name="T8" fmla="*/ 40 w 79"/>
                <a:gd name="T9" fmla="*/ 109 h 122"/>
                <a:gd name="T10" fmla="*/ 15 w 79"/>
                <a:gd name="T11" fmla="*/ 84 h 122"/>
                <a:gd name="T12" fmla="*/ 0 w 79"/>
                <a:gd name="T13" fmla="*/ 84 h 122"/>
                <a:gd name="T14" fmla="*/ 5 w 79"/>
                <a:gd name="T15" fmla="*/ 105 h 122"/>
                <a:gd name="T16" fmla="*/ 39 w 79"/>
                <a:gd name="T17" fmla="*/ 122 h 122"/>
                <a:gd name="T18" fmla="*/ 79 w 79"/>
                <a:gd name="T19" fmla="*/ 85 h 122"/>
                <a:gd name="T20" fmla="*/ 59 w 79"/>
                <a:gd name="T21" fmla="*/ 57 h 122"/>
                <a:gd name="T22" fmla="*/ 76 w 79"/>
                <a:gd name="T23" fmla="*/ 33 h 122"/>
                <a:gd name="T24" fmla="*/ 40 w 79"/>
                <a:gd name="T25" fmla="*/ 0 h 122"/>
                <a:gd name="T26" fmla="*/ 3 w 79"/>
                <a:gd name="T27" fmla="*/ 38 h 122"/>
                <a:gd name="T28" fmla="*/ 17 w 79"/>
                <a:gd name="T29" fmla="*/ 38 h 122"/>
                <a:gd name="T30" fmla="*/ 20 w 79"/>
                <a:gd name="T31" fmla="*/ 24 h 122"/>
                <a:gd name="T32" fmla="*/ 40 w 79"/>
                <a:gd name="T33" fmla="*/ 13 h 122"/>
                <a:gd name="T34" fmla="*/ 61 w 79"/>
                <a:gd name="T35" fmla="*/ 33 h 122"/>
                <a:gd name="T36" fmla="*/ 51 w 79"/>
                <a:gd name="T37" fmla="*/ 49 h 122"/>
                <a:gd name="T38" fmla="*/ 32 w 79"/>
                <a:gd name="T39" fmla="*/ 52 h 122"/>
                <a:gd name="T40" fmla="*/ 32 w 79"/>
                <a:gd name="T41" fmla="*/ 6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22">
                  <a:moveTo>
                    <a:pt x="32" y="64"/>
                  </a:moveTo>
                  <a:lnTo>
                    <a:pt x="34" y="64"/>
                  </a:lnTo>
                  <a:lnTo>
                    <a:pt x="40" y="64"/>
                  </a:lnTo>
                  <a:cubicBezTo>
                    <a:pt x="56" y="64"/>
                    <a:pt x="64" y="71"/>
                    <a:pt x="64" y="86"/>
                  </a:cubicBezTo>
                  <a:cubicBezTo>
                    <a:pt x="64" y="100"/>
                    <a:pt x="55" y="109"/>
                    <a:pt x="40" y="109"/>
                  </a:cubicBezTo>
                  <a:cubicBezTo>
                    <a:pt x="24" y="109"/>
                    <a:pt x="16" y="101"/>
                    <a:pt x="15" y="84"/>
                  </a:cubicBezTo>
                  <a:lnTo>
                    <a:pt x="0" y="84"/>
                  </a:lnTo>
                  <a:cubicBezTo>
                    <a:pt x="1" y="94"/>
                    <a:pt x="3" y="100"/>
                    <a:pt x="5" y="105"/>
                  </a:cubicBezTo>
                  <a:cubicBezTo>
                    <a:pt x="11" y="116"/>
                    <a:pt x="23" y="122"/>
                    <a:pt x="39" y="122"/>
                  </a:cubicBezTo>
                  <a:cubicBezTo>
                    <a:pt x="64" y="122"/>
                    <a:pt x="79" y="108"/>
                    <a:pt x="79" y="85"/>
                  </a:cubicBezTo>
                  <a:cubicBezTo>
                    <a:pt x="79" y="70"/>
                    <a:pt x="73" y="62"/>
                    <a:pt x="59" y="57"/>
                  </a:cubicBezTo>
                  <a:cubicBezTo>
                    <a:pt x="70" y="53"/>
                    <a:pt x="76" y="45"/>
                    <a:pt x="76" y="33"/>
                  </a:cubicBezTo>
                  <a:cubicBezTo>
                    <a:pt x="76" y="12"/>
                    <a:pt x="62" y="0"/>
                    <a:pt x="40" y="0"/>
                  </a:cubicBezTo>
                  <a:cubicBezTo>
                    <a:pt x="16" y="0"/>
                    <a:pt x="3" y="13"/>
                    <a:pt x="3" y="38"/>
                  </a:cubicBezTo>
                  <a:lnTo>
                    <a:pt x="17" y="38"/>
                  </a:lnTo>
                  <a:cubicBezTo>
                    <a:pt x="18" y="31"/>
                    <a:pt x="18" y="27"/>
                    <a:pt x="20" y="24"/>
                  </a:cubicBezTo>
                  <a:cubicBezTo>
                    <a:pt x="23" y="17"/>
                    <a:pt x="31" y="13"/>
                    <a:pt x="40" y="13"/>
                  </a:cubicBezTo>
                  <a:cubicBezTo>
                    <a:pt x="53" y="13"/>
                    <a:pt x="61" y="21"/>
                    <a:pt x="61" y="33"/>
                  </a:cubicBezTo>
                  <a:cubicBezTo>
                    <a:pt x="61" y="42"/>
                    <a:pt x="58" y="47"/>
                    <a:pt x="51" y="49"/>
                  </a:cubicBezTo>
                  <a:cubicBezTo>
                    <a:pt x="47" y="51"/>
                    <a:pt x="42" y="52"/>
                    <a:pt x="32" y="52"/>
                  </a:cubicBezTo>
                  <a:lnTo>
                    <a:pt x="3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" name="Line 84">
              <a:extLst>
                <a:ext uri="{FF2B5EF4-FFF2-40B4-BE49-F238E27FC236}">
                  <a16:creationId xmlns:a16="http://schemas.microsoft.com/office/drawing/2014/main" id="{E0449245-A83A-4963-B9AC-C2E7DBEE4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998"/>
              <a:ext cx="286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" name="Line 85">
              <a:extLst>
                <a:ext uri="{FF2B5EF4-FFF2-40B4-BE49-F238E27FC236}">
                  <a16:creationId xmlns:a16="http://schemas.microsoft.com/office/drawing/2014/main" id="{33740F6E-87BE-4718-94C7-2A63A5DF8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211"/>
              <a:ext cx="286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" name="Line 86">
              <a:extLst>
                <a:ext uri="{FF2B5EF4-FFF2-40B4-BE49-F238E27FC236}">
                  <a16:creationId xmlns:a16="http://schemas.microsoft.com/office/drawing/2014/main" id="{F718912C-728A-4432-B8F1-3E51DB287E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998"/>
              <a:ext cx="0" cy="22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" name="Line 87">
              <a:extLst>
                <a:ext uri="{FF2B5EF4-FFF2-40B4-BE49-F238E27FC236}">
                  <a16:creationId xmlns:a16="http://schemas.microsoft.com/office/drawing/2014/main" id="{C925C87E-953E-480D-8A98-869D25725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1" y="998"/>
              <a:ext cx="0" cy="22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" name="Freeform 88">
              <a:extLst>
                <a:ext uri="{FF2B5EF4-FFF2-40B4-BE49-F238E27FC236}">
                  <a16:creationId xmlns:a16="http://schemas.microsoft.com/office/drawing/2014/main" id="{D07366BB-EFDF-4E8A-9C17-B0FDB5E25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998"/>
              <a:ext cx="912" cy="2213"/>
            </a:xfrm>
            <a:custGeom>
              <a:avLst/>
              <a:gdLst>
                <a:gd name="T0" fmla="*/ 182 w 1714"/>
                <a:gd name="T1" fmla="*/ 4245 h 4250"/>
                <a:gd name="T2" fmla="*/ 234 w 1714"/>
                <a:gd name="T3" fmla="*/ 4228 h 4250"/>
                <a:gd name="T4" fmla="*/ 260 w 1714"/>
                <a:gd name="T5" fmla="*/ 4195 h 4250"/>
                <a:gd name="T6" fmla="*/ 313 w 1714"/>
                <a:gd name="T7" fmla="*/ 4184 h 4250"/>
                <a:gd name="T8" fmla="*/ 416 w 1714"/>
                <a:gd name="T9" fmla="*/ 4161 h 4250"/>
                <a:gd name="T10" fmla="*/ 468 w 1714"/>
                <a:gd name="T11" fmla="*/ 4150 h 4250"/>
                <a:gd name="T12" fmla="*/ 520 w 1714"/>
                <a:gd name="T13" fmla="*/ 4117 h 4250"/>
                <a:gd name="T14" fmla="*/ 624 w 1714"/>
                <a:gd name="T15" fmla="*/ 4082 h 4250"/>
                <a:gd name="T16" fmla="*/ 780 w 1714"/>
                <a:gd name="T17" fmla="*/ 4027 h 4250"/>
                <a:gd name="T18" fmla="*/ 988 w 1714"/>
                <a:gd name="T19" fmla="*/ 3949 h 4250"/>
                <a:gd name="T20" fmla="*/ 1195 w 1714"/>
                <a:gd name="T21" fmla="*/ 3881 h 4250"/>
                <a:gd name="T22" fmla="*/ 1117 w 1714"/>
                <a:gd name="T23" fmla="*/ 3757 h 4250"/>
                <a:gd name="T24" fmla="*/ 1403 w 1714"/>
                <a:gd name="T25" fmla="*/ 3589 h 4250"/>
                <a:gd name="T26" fmla="*/ 1350 w 1714"/>
                <a:gd name="T27" fmla="*/ 3399 h 4250"/>
                <a:gd name="T28" fmla="*/ 1273 w 1714"/>
                <a:gd name="T29" fmla="*/ 3129 h 4250"/>
                <a:gd name="T30" fmla="*/ 1299 w 1714"/>
                <a:gd name="T31" fmla="*/ 2816 h 4250"/>
                <a:gd name="T32" fmla="*/ 1221 w 1714"/>
                <a:gd name="T33" fmla="*/ 2435 h 4250"/>
                <a:gd name="T34" fmla="*/ 1377 w 1714"/>
                <a:gd name="T35" fmla="*/ 2042 h 4250"/>
                <a:gd name="T36" fmla="*/ 1377 w 1714"/>
                <a:gd name="T37" fmla="*/ 1660 h 4250"/>
                <a:gd name="T38" fmla="*/ 1195 w 1714"/>
                <a:gd name="T39" fmla="*/ 1302 h 4250"/>
                <a:gd name="T40" fmla="*/ 1143 w 1714"/>
                <a:gd name="T41" fmla="*/ 1021 h 4250"/>
                <a:gd name="T42" fmla="*/ 1195 w 1714"/>
                <a:gd name="T43" fmla="*/ 798 h 4250"/>
                <a:gd name="T44" fmla="*/ 1403 w 1714"/>
                <a:gd name="T45" fmla="*/ 618 h 4250"/>
                <a:gd name="T46" fmla="*/ 1273 w 1714"/>
                <a:gd name="T47" fmla="*/ 484 h 4250"/>
                <a:gd name="T48" fmla="*/ 1455 w 1714"/>
                <a:gd name="T49" fmla="*/ 393 h 4250"/>
                <a:gd name="T50" fmla="*/ 1195 w 1714"/>
                <a:gd name="T51" fmla="*/ 292 h 4250"/>
                <a:gd name="T52" fmla="*/ 910 w 1714"/>
                <a:gd name="T53" fmla="*/ 248 h 4250"/>
                <a:gd name="T54" fmla="*/ 780 w 1714"/>
                <a:gd name="T55" fmla="*/ 192 h 4250"/>
                <a:gd name="T56" fmla="*/ 624 w 1714"/>
                <a:gd name="T57" fmla="*/ 159 h 4250"/>
                <a:gd name="T58" fmla="*/ 520 w 1714"/>
                <a:gd name="T59" fmla="*/ 124 h 4250"/>
                <a:gd name="T60" fmla="*/ 442 w 1714"/>
                <a:gd name="T61" fmla="*/ 113 h 4250"/>
                <a:gd name="T62" fmla="*/ 338 w 1714"/>
                <a:gd name="T63" fmla="*/ 91 h 4250"/>
                <a:gd name="T64" fmla="*/ 260 w 1714"/>
                <a:gd name="T65" fmla="*/ 46 h 4250"/>
                <a:gd name="T66" fmla="*/ 156 w 1714"/>
                <a:gd name="T67" fmla="*/ 35 h 4250"/>
                <a:gd name="T68" fmla="*/ 78 w 1714"/>
                <a:gd name="T69" fmla="*/ 24 h 4250"/>
                <a:gd name="T70" fmla="*/ 53 w 1714"/>
                <a:gd name="T71" fmla="*/ 7 h 4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14" h="4250">
                  <a:moveTo>
                    <a:pt x="131" y="4250"/>
                  </a:moveTo>
                  <a:lnTo>
                    <a:pt x="182" y="4245"/>
                  </a:lnTo>
                  <a:lnTo>
                    <a:pt x="182" y="4239"/>
                  </a:lnTo>
                  <a:lnTo>
                    <a:pt x="234" y="4228"/>
                  </a:lnTo>
                  <a:lnTo>
                    <a:pt x="260" y="4228"/>
                  </a:lnTo>
                  <a:lnTo>
                    <a:pt x="260" y="4195"/>
                  </a:lnTo>
                  <a:lnTo>
                    <a:pt x="313" y="4195"/>
                  </a:lnTo>
                  <a:lnTo>
                    <a:pt x="313" y="4184"/>
                  </a:lnTo>
                  <a:lnTo>
                    <a:pt x="364" y="4172"/>
                  </a:lnTo>
                  <a:lnTo>
                    <a:pt x="416" y="4161"/>
                  </a:lnTo>
                  <a:lnTo>
                    <a:pt x="442" y="4161"/>
                  </a:lnTo>
                  <a:lnTo>
                    <a:pt x="468" y="4150"/>
                  </a:lnTo>
                  <a:lnTo>
                    <a:pt x="493" y="4139"/>
                  </a:lnTo>
                  <a:lnTo>
                    <a:pt x="520" y="4117"/>
                  </a:lnTo>
                  <a:lnTo>
                    <a:pt x="573" y="4117"/>
                  </a:lnTo>
                  <a:lnTo>
                    <a:pt x="624" y="4082"/>
                  </a:lnTo>
                  <a:lnTo>
                    <a:pt x="675" y="4060"/>
                  </a:lnTo>
                  <a:lnTo>
                    <a:pt x="780" y="4027"/>
                  </a:lnTo>
                  <a:lnTo>
                    <a:pt x="884" y="4004"/>
                  </a:lnTo>
                  <a:lnTo>
                    <a:pt x="988" y="3949"/>
                  </a:lnTo>
                  <a:lnTo>
                    <a:pt x="1117" y="3892"/>
                  </a:lnTo>
                  <a:lnTo>
                    <a:pt x="1195" y="3881"/>
                  </a:lnTo>
                  <a:lnTo>
                    <a:pt x="1091" y="3814"/>
                  </a:lnTo>
                  <a:lnTo>
                    <a:pt x="1117" y="3757"/>
                  </a:lnTo>
                  <a:lnTo>
                    <a:pt x="1273" y="3668"/>
                  </a:lnTo>
                  <a:lnTo>
                    <a:pt x="1403" y="3589"/>
                  </a:lnTo>
                  <a:lnTo>
                    <a:pt x="1325" y="3500"/>
                  </a:lnTo>
                  <a:lnTo>
                    <a:pt x="1350" y="3399"/>
                  </a:lnTo>
                  <a:lnTo>
                    <a:pt x="1403" y="3264"/>
                  </a:lnTo>
                  <a:lnTo>
                    <a:pt x="1273" y="3129"/>
                  </a:lnTo>
                  <a:lnTo>
                    <a:pt x="1091" y="2995"/>
                  </a:lnTo>
                  <a:lnTo>
                    <a:pt x="1299" y="2816"/>
                  </a:lnTo>
                  <a:lnTo>
                    <a:pt x="1195" y="2636"/>
                  </a:lnTo>
                  <a:lnTo>
                    <a:pt x="1221" y="2435"/>
                  </a:lnTo>
                  <a:lnTo>
                    <a:pt x="1325" y="2243"/>
                  </a:lnTo>
                  <a:lnTo>
                    <a:pt x="1377" y="2042"/>
                  </a:lnTo>
                  <a:lnTo>
                    <a:pt x="1299" y="1841"/>
                  </a:lnTo>
                  <a:lnTo>
                    <a:pt x="1377" y="1660"/>
                  </a:lnTo>
                  <a:lnTo>
                    <a:pt x="1610" y="1470"/>
                  </a:lnTo>
                  <a:lnTo>
                    <a:pt x="1195" y="1302"/>
                  </a:lnTo>
                  <a:lnTo>
                    <a:pt x="1195" y="1156"/>
                  </a:lnTo>
                  <a:lnTo>
                    <a:pt x="1143" y="1021"/>
                  </a:lnTo>
                  <a:lnTo>
                    <a:pt x="1273" y="898"/>
                  </a:lnTo>
                  <a:lnTo>
                    <a:pt x="1195" y="798"/>
                  </a:lnTo>
                  <a:lnTo>
                    <a:pt x="1195" y="696"/>
                  </a:lnTo>
                  <a:lnTo>
                    <a:pt x="1403" y="618"/>
                  </a:lnTo>
                  <a:lnTo>
                    <a:pt x="1714" y="539"/>
                  </a:lnTo>
                  <a:lnTo>
                    <a:pt x="1273" y="484"/>
                  </a:lnTo>
                  <a:lnTo>
                    <a:pt x="1299" y="404"/>
                  </a:lnTo>
                  <a:lnTo>
                    <a:pt x="1455" y="393"/>
                  </a:lnTo>
                  <a:lnTo>
                    <a:pt x="1299" y="327"/>
                  </a:lnTo>
                  <a:lnTo>
                    <a:pt x="1195" y="292"/>
                  </a:lnTo>
                  <a:lnTo>
                    <a:pt x="1066" y="259"/>
                  </a:lnTo>
                  <a:lnTo>
                    <a:pt x="910" y="248"/>
                  </a:lnTo>
                  <a:lnTo>
                    <a:pt x="831" y="203"/>
                  </a:lnTo>
                  <a:lnTo>
                    <a:pt x="780" y="192"/>
                  </a:lnTo>
                  <a:lnTo>
                    <a:pt x="675" y="170"/>
                  </a:lnTo>
                  <a:lnTo>
                    <a:pt x="624" y="159"/>
                  </a:lnTo>
                  <a:lnTo>
                    <a:pt x="573" y="146"/>
                  </a:lnTo>
                  <a:lnTo>
                    <a:pt x="520" y="124"/>
                  </a:lnTo>
                  <a:lnTo>
                    <a:pt x="493" y="124"/>
                  </a:lnTo>
                  <a:lnTo>
                    <a:pt x="442" y="113"/>
                  </a:lnTo>
                  <a:lnTo>
                    <a:pt x="364" y="91"/>
                  </a:lnTo>
                  <a:lnTo>
                    <a:pt x="338" y="91"/>
                  </a:lnTo>
                  <a:lnTo>
                    <a:pt x="286" y="79"/>
                  </a:lnTo>
                  <a:lnTo>
                    <a:pt x="260" y="46"/>
                  </a:lnTo>
                  <a:lnTo>
                    <a:pt x="234" y="35"/>
                  </a:lnTo>
                  <a:lnTo>
                    <a:pt x="156" y="35"/>
                  </a:lnTo>
                  <a:lnTo>
                    <a:pt x="105" y="24"/>
                  </a:lnTo>
                  <a:lnTo>
                    <a:pt x="78" y="24"/>
                  </a:lnTo>
                  <a:lnTo>
                    <a:pt x="78" y="13"/>
                  </a:lnTo>
                  <a:lnTo>
                    <a:pt x="53" y="7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" name="Oval 89">
              <a:extLst>
                <a:ext uri="{FF2B5EF4-FFF2-40B4-BE49-F238E27FC236}">
                  <a16:creationId xmlns:a16="http://schemas.microsoft.com/office/drawing/2014/main" id="{4E6C0630-1BF0-40DC-B5D1-16AB7E6AF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3185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" name="Oval 90">
              <a:extLst>
                <a:ext uri="{FF2B5EF4-FFF2-40B4-BE49-F238E27FC236}">
                  <a16:creationId xmlns:a16="http://schemas.microsoft.com/office/drawing/2014/main" id="{5E0E918B-5755-4C0D-9BE2-BDF00A7C5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3182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" name="Oval 91">
              <a:extLst>
                <a:ext uri="{FF2B5EF4-FFF2-40B4-BE49-F238E27FC236}">
                  <a16:creationId xmlns:a16="http://schemas.microsoft.com/office/drawing/2014/main" id="{7F450997-2865-430C-B296-699C45E70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3179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" name="Oval 92">
              <a:extLst>
                <a:ext uri="{FF2B5EF4-FFF2-40B4-BE49-F238E27FC236}">
                  <a16:creationId xmlns:a16="http://schemas.microsoft.com/office/drawing/2014/main" id="{E5C2AEC0-D89D-4468-BB8B-CF905131B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3173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" name="Oval 93">
              <a:extLst>
                <a:ext uri="{FF2B5EF4-FFF2-40B4-BE49-F238E27FC236}">
                  <a16:creationId xmlns:a16="http://schemas.microsoft.com/office/drawing/2014/main" id="{9DAE7991-9C82-417A-809A-CFF42F9FC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3173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" name="Oval 94">
              <a:extLst>
                <a:ext uri="{FF2B5EF4-FFF2-40B4-BE49-F238E27FC236}">
                  <a16:creationId xmlns:a16="http://schemas.microsoft.com/office/drawing/2014/main" id="{106A4B61-FA71-48C7-9935-74F8E8CFF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316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" name="Oval 95">
              <a:extLst>
                <a:ext uri="{FF2B5EF4-FFF2-40B4-BE49-F238E27FC236}">
                  <a16:creationId xmlns:a16="http://schemas.microsoft.com/office/drawing/2014/main" id="{8E2C1729-B798-452D-B6CB-4F766329F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315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" name="Oval 96">
              <a:extLst>
                <a:ext uri="{FF2B5EF4-FFF2-40B4-BE49-F238E27FC236}">
                  <a16:creationId xmlns:a16="http://schemas.microsoft.com/office/drawing/2014/main" id="{D937A63C-0AA8-4E20-A732-EF5CF1416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315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" name="Oval 97">
              <a:extLst>
                <a:ext uri="{FF2B5EF4-FFF2-40B4-BE49-F238E27FC236}">
                  <a16:creationId xmlns:a16="http://schemas.microsoft.com/office/drawing/2014/main" id="{C77829FC-5B40-418B-A19C-F4DE88A14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315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" name="Oval 98">
              <a:extLst>
                <a:ext uri="{FF2B5EF4-FFF2-40B4-BE49-F238E27FC236}">
                  <a16:creationId xmlns:a16="http://schemas.microsoft.com/office/drawing/2014/main" id="{85E61224-8882-4984-A122-9F8258305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3144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" name="Oval 99">
              <a:extLst>
                <a:ext uri="{FF2B5EF4-FFF2-40B4-BE49-F238E27FC236}">
                  <a16:creationId xmlns:a16="http://schemas.microsoft.com/office/drawing/2014/main" id="{34496E00-7FB7-4516-A6CD-CA2A7CB44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313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" name="Oval 100">
              <a:extLst>
                <a:ext uri="{FF2B5EF4-FFF2-40B4-BE49-F238E27FC236}">
                  <a16:creationId xmlns:a16="http://schemas.microsoft.com/office/drawing/2014/main" id="{3985E6DA-AA81-4CAD-A930-163DA840E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3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" name="Oval 101">
              <a:extLst>
                <a:ext uri="{FF2B5EF4-FFF2-40B4-BE49-F238E27FC236}">
                  <a16:creationId xmlns:a16="http://schemas.microsoft.com/office/drawing/2014/main" id="{E4779BFB-09DC-46BF-84E4-4905715AE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3133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" name="Oval 102">
              <a:extLst>
                <a:ext uri="{FF2B5EF4-FFF2-40B4-BE49-F238E27FC236}">
                  <a16:creationId xmlns:a16="http://schemas.microsoft.com/office/drawing/2014/main" id="{FCC9D7E8-1A45-4EAF-94DE-32D1C31AB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312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" name="Oval 103">
              <a:extLst>
                <a:ext uri="{FF2B5EF4-FFF2-40B4-BE49-F238E27FC236}">
                  <a16:creationId xmlns:a16="http://schemas.microsoft.com/office/drawing/2014/main" id="{E455BE28-DA30-4A10-9574-478D406CC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3115"/>
              <a:ext cx="53" cy="53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" name="Oval 104">
              <a:extLst>
                <a:ext uri="{FF2B5EF4-FFF2-40B4-BE49-F238E27FC236}">
                  <a16:creationId xmlns:a16="http://schemas.microsoft.com/office/drawing/2014/main" id="{36FC0697-A6C2-45F3-80CF-7EB35FC52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115"/>
              <a:ext cx="54" cy="53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" name="Oval 105">
              <a:extLst>
                <a:ext uri="{FF2B5EF4-FFF2-40B4-BE49-F238E27FC236}">
                  <a16:creationId xmlns:a16="http://schemas.microsoft.com/office/drawing/2014/main" id="{A8009608-781A-4E03-AB39-42B94D2EA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309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" name="Oval 106">
              <a:extLst>
                <a:ext uri="{FF2B5EF4-FFF2-40B4-BE49-F238E27FC236}">
                  <a16:creationId xmlns:a16="http://schemas.microsoft.com/office/drawing/2014/main" id="{780F1E40-6623-40E7-B792-2FEE4EEFC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308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" name="Oval 107">
              <a:extLst>
                <a:ext uri="{FF2B5EF4-FFF2-40B4-BE49-F238E27FC236}">
                  <a16:creationId xmlns:a16="http://schemas.microsoft.com/office/drawing/2014/main" id="{9307099A-436D-4462-91B9-A7361E92D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69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" name="Oval 108">
              <a:extLst>
                <a:ext uri="{FF2B5EF4-FFF2-40B4-BE49-F238E27FC236}">
                  <a16:creationId xmlns:a16="http://schemas.microsoft.com/office/drawing/2014/main" id="{470DF196-9545-4199-B0BF-8532E3250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05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" name="Oval 109">
              <a:extLst>
                <a:ext uri="{FF2B5EF4-FFF2-40B4-BE49-F238E27FC236}">
                  <a16:creationId xmlns:a16="http://schemas.microsoft.com/office/drawing/2014/main" id="{65E04D4A-3566-4E60-9288-74D9EC4ED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" y="302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" name="Oval 110">
              <a:extLst>
                <a:ext uri="{FF2B5EF4-FFF2-40B4-BE49-F238E27FC236}">
                  <a16:creationId xmlns:a16="http://schemas.microsoft.com/office/drawing/2014/main" id="{930168FE-4F68-45BB-B5D5-55AC6660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99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" name="Oval 111">
              <a:extLst>
                <a:ext uri="{FF2B5EF4-FFF2-40B4-BE49-F238E27FC236}">
                  <a16:creationId xmlns:a16="http://schemas.microsoft.com/office/drawing/2014/main" id="{34A71E15-95BF-44F1-A6FF-4B8374FC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993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" name="Oval 112">
              <a:extLst>
                <a:ext uri="{FF2B5EF4-FFF2-40B4-BE49-F238E27FC236}">
                  <a16:creationId xmlns:a16="http://schemas.microsoft.com/office/drawing/2014/main" id="{B1C257B1-1272-4C65-8251-0D1E1FEF0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95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" name="Oval 113">
              <a:extLst>
                <a:ext uri="{FF2B5EF4-FFF2-40B4-BE49-F238E27FC236}">
                  <a16:creationId xmlns:a16="http://schemas.microsoft.com/office/drawing/2014/main" id="{6822D74C-CE0D-4139-A0F8-E5877E14F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92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" name="Oval 114">
              <a:extLst>
                <a:ext uri="{FF2B5EF4-FFF2-40B4-BE49-F238E27FC236}">
                  <a16:creationId xmlns:a16="http://schemas.microsoft.com/office/drawing/2014/main" id="{A60519EF-C6B8-4C15-99D2-3037630B3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88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" name="Oval 115">
              <a:extLst>
                <a:ext uri="{FF2B5EF4-FFF2-40B4-BE49-F238E27FC236}">
                  <a16:creationId xmlns:a16="http://schemas.microsoft.com/office/drawing/2014/main" id="{99BCF9C0-3353-47D0-8476-7951E7094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284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" name="Oval 116">
              <a:extLst>
                <a:ext uri="{FF2B5EF4-FFF2-40B4-BE49-F238E27FC236}">
                  <a16:creationId xmlns:a16="http://schemas.microsoft.com/office/drawing/2014/main" id="{9F6DBB04-8780-492E-9FD3-9E1FABC59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794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" name="Oval 117">
              <a:extLst>
                <a:ext uri="{FF2B5EF4-FFF2-40B4-BE49-F238E27FC236}">
                  <a16:creationId xmlns:a16="http://schemas.microsoft.com/office/drawing/2014/main" id="{0C8B98C4-BBFE-4F6E-AE9F-6E4F27C0C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74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" name="Oval 118">
              <a:extLst>
                <a:ext uri="{FF2B5EF4-FFF2-40B4-BE49-F238E27FC236}">
                  <a16:creationId xmlns:a16="http://schemas.microsoft.com/office/drawing/2014/main" id="{E441DD13-A77A-4690-96F0-BFCB60FE5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267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" name="Oval 119">
              <a:extLst>
                <a:ext uri="{FF2B5EF4-FFF2-40B4-BE49-F238E27FC236}">
                  <a16:creationId xmlns:a16="http://schemas.microsoft.com/office/drawing/2014/main" id="{FAC5DFE4-CAA2-47B4-B64C-88B590E22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60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" name="Oval 120">
              <a:extLst>
                <a:ext uri="{FF2B5EF4-FFF2-40B4-BE49-F238E27FC236}">
                  <a16:creationId xmlns:a16="http://schemas.microsoft.com/office/drawing/2014/main" id="{4BDAD8A6-7F63-48B4-9AC7-A88F210C6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53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" name="Oval 121">
              <a:extLst>
                <a:ext uri="{FF2B5EF4-FFF2-40B4-BE49-F238E27FC236}">
                  <a16:creationId xmlns:a16="http://schemas.microsoft.com/office/drawing/2014/main" id="{FC9D3004-681E-4D33-B93F-764F1CECA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243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" name="Oval 122">
              <a:extLst>
                <a:ext uri="{FF2B5EF4-FFF2-40B4-BE49-F238E27FC236}">
                  <a16:creationId xmlns:a16="http://schemas.microsoft.com/office/drawing/2014/main" id="{633414AB-F00B-4847-8AC1-A799946BA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344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" name="Oval 123">
              <a:extLst>
                <a:ext uri="{FF2B5EF4-FFF2-40B4-BE49-F238E27FC236}">
                  <a16:creationId xmlns:a16="http://schemas.microsoft.com/office/drawing/2014/main" id="{F10A7EEB-873F-4FEA-869B-80F17D50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224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19" name="Oval 124">
              <a:extLst>
                <a:ext uri="{FF2B5EF4-FFF2-40B4-BE49-F238E27FC236}">
                  <a16:creationId xmlns:a16="http://schemas.microsoft.com/office/drawing/2014/main" id="{9DED54B6-D7D3-4275-B687-E7656E8D3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14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" name="Oval 125">
              <a:extLst>
                <a:ext uri="{FF2B5EF4-FFF2-40B4-BE49-F238E27FC236}">
                  <a16:creationId xmlns:a16="http://schemas.microsoft.com/office/drawing/2014/main" id="{378B4489-70F3-46AE-83E9-B175149DC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2035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" name="Oval 126">
              <a:extLst>
                <a:ext uri="{FF2B5EF4-FFF2-40B4-BE49-F238E27FC236}">
                  <a16:creationId xmlns:a16="http://schemas.microsoft.com/office/drawing/2014/main" id="{11F186A4-8FCD-44F2-9945-29A77A893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193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" name="Oval 127">
              <a:extLst>
                <a:ext uri="{FF2B5EF4-FFF2-40B4-BE49-F238E27FC236}">
                  <a16:creationId xmlns:a16="http://schemas.microsoft.com/office/drawing/2014/main" id="{A71B4AA2-BC4A-4027-B011-E62340F7D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183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" name="Oval 128">
              <a:extLst>
                <a:ext uri="{FF2B5EF4-FFF2-40B4-BE49-F238E27FC236}">
                  <a16:creationId xmlns:a16="http://schemas.microsoft.com/office/drawing/2014/main" id="{E851492F-75AC-4C40-A91D-C11E50F96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73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" name="Oval 129">
              <a:extLst>
                <a:ext uri="{FF2B5EF4-FFF2-40B4-BE49-F238E27FC236}">
                  <a16:creationId xmlns:a16="http://schemas.microsoft.com/office/drawing/2014/main" id="{6DD8A889-72DB-42AC-B366-642855F8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650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" name="Oval 130">
              <a:extLst>
                <a:ext uri="{FF2B5EF4-FFF2-40B4-BE49-F238E27FC236}">
                  <a16:creationId xmlns:a16="http://schemas.microsoft.com/office/drawing/2014/main" id="{F5AF4A1A-4474-47A0-92C7-5768BB75C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574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" name="Oval 131">
              <a:extLst>
                <a:ext uri="{FF2B5EF4-FFF2-40B4-BE49-F238E27FC236}">
                  <a16:creationId xmlns:a16="http://schemas.microsoft.com/office/drawing/2014/main" id="{3EAF41B9-0DD7-4561-87EB-983D584EB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504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" name="Oval 132">
              <a:extLst>
                <a:ext uri="{FF2B5EF4-FFF2-40B4-BE49-F238E27FC236}">
                  <a16:creationId xmlns:a16="http://schemas.microsoft.com/office/drawing/2014/main" id="{3C746A1F-154A-4FF2-8753-69418C76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144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" name="Oval 133">
              <a:extLst>
                <a:ext uri="{FF2B5EF4-FFF2-40B4-BE49-F238E27FC236}">
                  <a16:creationId xmlns:a16="http://schemas.microsoft.com/office/drawing/2014/main" id="{849DD37C-415A-4022-8605-B9A139466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387"/>
              <a:ext cx="54" cy="53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" name="Oval 134">
              <a:extLst>
                <a:ext uri="{FF2B5EF4-FFF2-40B4-BE49-F238E27FC236}">
                  <a16:creationId xmlns:a16="http://schemas.microsoft.com/office/drawing/2014/main" id="{95B43A0F-801F-43C1-9210-AB93A9900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334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" name="Oval 135">
              <a:extLst>
                <a:ext uri="{FF2B5EF4-FFF2-40B4-BE49-F238E27FC236}">
                  <a16:creationId xmlns:a16="http://schemas.microsoft.com/office/drawing/2014/main" id="{147FCC16-94B4-4186-A984-2BA721623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1294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" name="Oval 136">
              <a:extLst>
                <a:ext uri="{FF2B5EF4-FFF2-40B4-BE49-F238E27FC236}">
                  <a16:creationId xmlns:a16="http://schemas.microsoft.com/office/drawing/2014/main" id="{BC8BEB36-B1EB-460D-9EA7-00D22D5B4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1253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" name="Oval 137">
              <a:extLst>
                <a:ext uri="{FF2B5EF4-FFF2-40B4-BE49-F238E27FC236}">
                  <a16:creationId xmlns:a16="http://schemas.microsoft.com/office/drawing/2014/main" id="{0D06F0B0-6513-43C6-BAD1-C0B5F39FA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1224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" name="Oval 138">
              <a:extLst>
                <a:ext uri="{FF2B5EF4-FFF2-40B4-BE49-F238E27FC236}">
                  <a16:creationId xmlns:a16="http://schemas.microsoft.com/office/drawing/2014/main" id="{83ACEF52-420E-4BD3-B6F3-13FB779D2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118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" name="Oval 139">
              <a:extLst>
                <a:ext uri="{FF2B5EF4-FFF2-40B4-BE49-F238E27FC236}">
                  <a16:creationId xmlns:a16="http://schemas.microsoft.com/office/drawing/2014/main" id="{D36BD8E6-7CBF-461D-A060-D3CA31907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117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" name="Oval 140">
              <a:extLst>
                <a:ext uri="{FF2B5EF4-FFF2-40B4-BE49-F238E27FC236}">
                  <a16:creationId xmlns:a16="http://schemas.microsoft.com/office/drawing/2014/main" id="{C05C1416-9527-4E3E-95BA-8100AE919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114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" name="Oval 141">
              <a:extLst>
                <a:ext uri="{FF2B5EF4-FFF2-40B4-BE49-F238E27FC236}">
                  <a16:creationId xmlns:a16="http://schemas.microsoft.com/office/drawing/2014/main" id="{29C14BD9-77B4-4A83-B2D5-701A00EF8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124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" name="Oval 142">
              <a:extLst>
                <a:ext uri="{FF2B5EF4-FFF2-40B4-BE49-F238E27FC236}">
                  <a16:creationId xmlns:a16="http://schemas.microsoft.com/office/drawing/2014/main" id="{87079D69-914A-4F12-BE3B-5D59B9FBB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" y="110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" name="Oval 143">
              <a:extLst>
                <a:ext uri="{FF2B5EF4-FFF2-40B4-BE49-F238E27FC236}">
                  <a16:creationId xmlns:a16="http://schemas.microsoft.com/office/drawing/2014/main" id="{ACDE2565-1456-4E3C-B82E-EA3242661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110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" name="Oval 144">
              <a:extLst>
                <a:ext uri="{FF2B5EF4-FFF2-40B4-BE49-F238E27FC236}">
                  <a16:creationId xmlns:a16="http://schemas.microsoft.com/office/drawing/2014/main" id="{920800FE-0E53-4A37-8EAB-B9E4B8398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107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" name="Oval 145">
              <a:extLst>
                <a:ext uri="{FF2B5EF4-FFF2-40B4-BE49-F238E27FC236}">
                  <a16:creationId xmlns:a16="http://schemas.microsoft.com/office/drawing/2014/main" id="{3D0FA970-6822-47BA-8C8E-910B2CEA6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107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" name="Oval 146">
              <a:extLst>
                <a:ext uri="{FF2B5EF4-FFF2-40B4-BE49-F238E27FC236}">
                  <a16:creationId xmlns:a16="http://schemas.microsoft.com/office/drawing/2014/main" id="{088A1185-2D97-42BE-BDE3-C595F201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106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" name="Oval 147">
              <a:extLst>
                <a:ext uri="{FF2B5EF4-FFF2-40B4-BE49-F238E27FC236}">
                  <a16:creationId xmlns:a16="http://schemas.microsoft.com/office/drawing/2014/main" id="{53EBAAE9-635A-4914-AF1B-55165A538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1055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" name="Oval 148">
              <a:extLst>
                <a:ext uri="{FF2B5EF4-FFF2-40B4-BE49-F238E27FC236}">
                  <a16:creationId xmlns:a16="http://schemas.microsoft.com/office/drawing/2014/main" id="{CE4AD08F-DB87-4631-810D-C6AE66DB1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048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" name="Oval 149">
              <a:extLst>
                <a:ext uri="{FF2B5EF4-FFF2-40B4-BE49-F238E27FC236}">
                  <a16:creationId xmlns:a16="http://schemas.microsoft.com/office/drawing/2014/main" id="{CC67197E-4FA2-4359-9E46-0B3BE1B64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103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" name="Oval 150">
              <a:extLst>
                <a:ext uri="{FF2B5EF4-FFF2-40B4-BE49-F238E27FC236}">
                  <a16:creationId xmlns:a16="http://schemas.microsoft.com/office/drawing/2014/main" id="{14AE6B06-B018-46CC-B266-26BA71D7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103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" name="Oval 151">
              <a:extLst>
                <a:ext uri="{FF2B5EF4-FFF2-40B4-BE49-F238E27FC236}">
                  <a16:creationId xmlns:a16="http://schemas.microsoft.com/office/drawing/2014/main" id="{102A69BA-E9FD-4731-B36A-C4D3609A1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103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" name="Oval 152">
              <a:extLst>
                <a:ext uri="{FF2B5EF4-FFF2-40B4-BE49-F238E27FC236}">
                  <a16:creationId xmlns:a16="http://schemas.microsoft.com/office/drawing/2014/main" id="{7B17430F-4FCF-49B1-B100-7C614F94C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019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48" name="Oval 153">
              <a:extLst>
                <a:ext uri="{FF2B5EF4-FFF2-40B4-BE49-F238E27FC236}">
                  <a16:creationId xmlns:a16="http://schemas.microsoft.com/office/drawing/2014/main" id="{A794CC96-CB63-4EB0-A1B8-B838C6AD9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" y="1019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" name="Oval 154">
              <a:extLst>
                <a:ext uri="{FF2B5EF4-FFF2-40B4-BE49-F238E27FC236}">
                  <a16:creationId xmlns:a16="http://schemas.microsoft.com/office/drawing/2014/main" id="{DB9B20E0-B5BE-4CC4-BA6E-AAECA073F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1013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" name="Oval 155">
              <a:extLst>
                <a:ext uri="{FF2B5EF4-FFF2-40B4-BE49-F238E27FC236}">
                  <a16:creationId xmlns:a16="http://schemas.microsoft.com/office/drawing/2014/main" id="{18333775-C4C9-4FAC-8D55-BCE32A4E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99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" name="Oval 156">
              <a:extLst>
                <a:ext uri="{FF2B5EF4-FFF2-40B4-BE49-F238E27FC236}">
                  <a16:creationId xmlns:a16="http://schemas.microsoft.com/office/drawing/2014/main" id="{EC43543C-B4B1-4426-AA7B-1FC4BA026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99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" name="Oval 157">
              <a:extLst>
                <a:ext uri="{FF2B5EF4-FFF2-40B4-BE49-F238E27FC236}">
                  <a16:creationId xmlns:a16="http://schemas.microsoft.com/office/drawing/2014/main" id="{F698D93F-0DF2-4AC5-8214-459523776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99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" name="Oval 158">
              <a:extLst>
                <a:ext uri="{FF2B5EF4-FFF2-40B4-BE49-F238E27FC236}">
                  <a16:creationId xmlns:a16="http://schemas.microsoft.com/office/drawing/2014/main" id="{A8B26DBD-06D8-4803-83E4-52D619318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985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" name="Oval 159">
              <a:extLst>
                <a:ext uri="{FF2B5EF4-FFF2-40B4-BE49-F238E27FC236}">
                  <a16:creationId xmlns:a16="http://schemas.microsoft.com/office/drawing/2014/main" id="{084633A5-7E2C-4579-8E95-E77C9EC8C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985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" name="Oval 160">
              <a:extLst>
                <a:ext uri="{FF2B5EF4-FFF2-40B4-BE49-F238E27FC236}">
                  <a16:creationId xmlns:a16="http://schemas.microsoft.com/office/drawing/2014/main" id="{524CBA6B-FAA5-4A3B-8D5E-59186B957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979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" name="Oval 161">
              <a:extLst>
                <a:ext uri="{FF2B5EF4-FFF2-40B4-BE49-F238E27FC236}">
                  <a16:creationId xmlns:a16="http://schemas.microsoft.com/office/drawing/2014/main" id="{459DBB06-737A-4634-94CF-C241A9CE9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97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" name="Oval 162">
              <a:extLst>
                <a:ext uri="{FF2B5EF4-FFF2-40B4-BE49-F238E27FC236}">
                  <a16:creationId xmlns:a16="http://schemas.microsoft.com/office/drawing/2014/main" id="{C37844C6-DC17-44B7-8F98-71DBA717E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" y="97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" name="Freeform 163">
              <a:extLst>
                <a:ext uri="{FF2B5EF4-FFF2-40B4-BE49-F238E27FC236}">
                  <a16:creationId xmlns:a16="http://schemas.microsoft.com/office/drawing/2014/main" id="{CF201EC3-9820-4D95-B312-327C20C9D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3357"/>
              <a:ext cx="50" cy="63"/>
            </a:xfrm>
            <a:custGeom>
              <a:avLst/>
              <a:gdLst>
                <a:gd name="T0" fmla="*/ 56 w 95"/>
                <a:gd name="T1" fmla="*/ 14 h 122"/>
                <a:gd name="T2" fmla="*/ 95 w 95"/>
                <a:gd name="T3" fmla="*/ 14 h 122"/>
                <a:gd name="T4" fmla="*/ 95 w 95"/>
                <a:gd name="T5" fmla="*/ 0 h 122"/>
                <a:gd name="T6" fmla="*/ 0 w 95"/>
                <a:gd name="T7" fmla="*/ 0 h 122"/>
                <a:gd name="T8" fmla="*/ 0 w 95"/>
                <a:gd name="T9" fmla="*/ 14 h 122"/>
                <a:gd name="T10" fmla="*/ 40 w 95"/>
                <a:gd name="T11" fmla="*/ 14 h 122"/>
                <a:gd name="T12" fmla="*/ 40 w 95"/>
                <a:gd name="T13" fmla="*/ 122 h 122"/>
                <a:gd name="T14" fmla="*/ 56 w 95"/>
                <a:gd name="T15" fmla="*/ 122 h 122"/>
                <a:gd name="T16" fmla="*/ 56 w 95"/>
                <a:gd name="T17" fmla="*/ 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22">
                  <a:moveTo>
                    <a:pt x="56" y="14"/>
                  </a:moveTo>
                  <a:lnTo>
                    <a:pt x="95" y="14"/>
                  </a:lnTo>
                  <a:lnTo>
                    <a:pt x="95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40" y="14"/>
                  </a:lnTo>
                  <a:lnTo>
                    <a:pt x="40" y="122"/>
                  </a:lnTo>
                  <a:lnTo>
                    <a:pt x="56" y="122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" name="Freeform 164">
              <a:extLst>
                <a:ext uri="{FF2B5EF4-FFF2-40B4-BE49-F238E27FC236}">
                  <a16:creationId xmlns:a16="http://schemas.microsoft.com/office/drawing/2014/main" id="{116F9F19-E6C0-4E3F-97C7-F5C37D280A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9" y="3373"/>
              <a:ext cx="42" cy="49"/>
            </a:xfrm>
            <a:custGeom>
              <a:avLst/>
              <a:gdLst>
                <a:gd name="T0" fmla="*/ 40 w 79"/>
                <a:gd name="T1" fmla="*/ 0 h 93"/>
                <a:gd name="T2" fmla="*/ 0 w 79"/>
                <a:gd name="T3" fmla="*/ 47 h 93"/>
                <a:gd name="T4" fmla="*/ 40 w 79"/>
                <a:gd name="T5" fmla="*/ 93 h 93"/>
                <a:gd name="T6" fmla="*/ 79 w 79"/>
                <a:gd name="T7" fmla="*/ 47 h 93"/>
                <a:gd name="T8" fmla="*/ 40 w 79"/>
                <a:gd name="T9" fmla="*/ 0 h 93"/>
                <a:gd name="T10" fmla="*/ 40 w 79"/>
                <a:gd name="T11" fmla="*/ 13 h 93"/>
                <a:gd name="T12" fmla="*/ 65 w 79"/>
                <a:gd name="T13" fmla="*/ 47 h 93"/>
                <a:gd name="T14" fmla="*/ 40 w 79"/>
                <a:gd name="T15" fmla="*/ 81 h 93"/>
                <a:gd name="T16" fmla="*/ 15 w 79"/>
                <a:gd name="T17" fmla="*/ 47 h 93"/>
                <a:gd name="T18" fmla="*/ 40 w 79"/>
                <a:gd name="T19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93">
                  <a:moveTo>
                    <a:pt x="40" y="0"/>
                  </a:moveTo>
                  <a:cubicBezTo>
                    <a:pt x="15" y="0"/>
                    <a:pt x="0" y="17"/>
                    <a:pt x="0" y="47"/>
                  </a:cubicBezTo>
                  <a:cubicBezTo>
                    <a:pt x="0" y="76"/>
                    <a:pt x="15" y="93"/>
                    <a:pt x="40" y="93"/>
                  </a:cubicBezTo>
                  <a:cubicBezTo>
                    <a:pt x="64" y="93"/>
                    <a:pt x="79" y="76"/>
                    <a:pt x="79" y="47"/>
                  </a:cubicBezTo>
                  <a:cubicBezTo>
                    <a:pt x="79" y="17"/>
                    <a:pt x="65" y="0"/>
                    <a:pt x="40" y="0"/>
                  </a:cubicBezTo>
                  <a:close/>
                  <a:moveTo>
                    <a:pt x="40" y="13"/>
                  </a:moveTo>
                  <a:cubicBezTo>
                    <a:pt x="56" y="13"/>
                    <a:pt x="65" y="25"/>
                    <a:pt x="65" y="47"/>
                  </a:cubicBezTo>
                  <a:cubicBezTo>
                    <a:pt x="65" y="68"/>
                    <a:pt x="55" y="81"/>
                    <a:pt x="40" y="81"/>
                  </a:cubicBezTo>
                  <a:cubicBezTo>
                    <a:pt x="24" y="81"/>
                    <a:pt x="15" y="68"/>
                    <a:pt x="15" y="47"/>
                  </a:cubicBezTo>
                  <a:cubicBezTo>
                    <a:pt x="15" y="26"/>
                    <a:pt x="24" y="13"/>
                    <a:pt x="40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" name="Freeform 165">
              <a:extLst>
                <a:ext uri="{FF2B5EF4-FFF2-40B4-BE49-F238E27FC236}">
                  <a16:creationId xmlns:a16="http://schemas.microsoft.com/office/drawing/2014/main" id="{6E1DAECD-7F7E-4243-982A-CE6F6129F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" y="3362"/>
              <a:ext cx="22" cy="60"/>
            </a:xfrm>
            <a:custGeom>
              <a:avLst/>
              <a:gdLst>
                <a:gd name="T0" fmla="*/ 40 w 40"/>
                <a:gd name="T1" fmla="*/ 24 h 115"/>
                <a:gd name="T2" fmla="*/ 26 w 40"/>
                <a:gd name="T3" fmla="*/ 24 h 115"/>
                <a:gd name="T4" fmla="*/ 26 w 40"/>
                <a:gd name="T5" fmla="*/ 0 h 115"/>
                <a:gd name="T6" fmla="*/ 12 w 40"/>
                <a:gd name="T7" fmla="*/ 0 h 115"/>
                <a:gd name="T8" fmla="*/ 12 w 40"/>
                <a:gd name="T9" fmla="*/ 24 h 115"/>
                <a:gd name="T10" fmla="*/ 0 w 40"/>
                <a:gd name="T11" fmla="*/ 24 h 115"/>
                <a:gd name="T12" fmla="*/ 0 w 40"/>
                <a:gd name="T13" fmla="*/ 36 h 115"/>
                <a:gd name="T14" fmla="*/ 12 w 40"/>
                <a:gd name="T15" fmla="*/ 36 h 115"/>
                <a:gd name="T16" fmla="*/ 12 w 40"/>
                <a:gd name="T17" fmla="*/ 102 h 115"/>
                <a:gd name="T18" fmla="*/ 29 w 40"/>
                <a:gd name="T19" fmla="*/ 115 h 115"/>
                <a:gd name="T20" fmla="*/ 40 w 40"/>
                <a:gd name="T21" fmla="*/ 114 h 115"/>
                <a:gd name="T22" fmla="*/ 40 w 40"/>
                <a:gd name="T23" fmla="*/ 103 h 115"/>
                <a:gd name="T24" fmla="*/ 34 w 40"/>
                <a:gd name="T25" fmla="*/ 103 h 115"/>
                <a:gd name="T26" fmla="*/ 26 w 40"/>
                <a:gd name="T27" fmla="*/ 95 h 115"/>
                <a:gd name="T28" fmla="*/ 26 w 40"/>
                <a:gd name="T29" fmla="*/ 36 h 115"/>
                <a:gd name="T30" fmla="*/ 40 w 40"/>
                <a:gd name="T31" fmla="*/ 36 h 115"/>
                <a:gd name="T32" fmla="*/ 40 w 40"/>
                <a:gd name="T3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15">
                  <a:moveTo>
                    <a:pt x="40" y="24"/>
                  </a:moveTo>
                  <a:lnTo>
                    <a:pt x="26" y="24"/>
                  </a:lnTo>
                  <a:lnTo>
                    <a:pt x="26" y="0"/>
                  </a:lnTo>
                  <a:lnTo>
                    <a:pt x="12" y="0"/>
                  </a:ln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02"/>
                  </a:lnTo>
                  <a:cubicBezTo>
                    <a:pt x="12" y="110"/>
                    <a:pt x="18" y="115"/>
                    <a:pt x="29" y="115"/>
                  </a:cubicBezTo>
                  <a:cubicBezTo>
                    <a:pt x="32" y="115"/>
                    <a:pt x="36" y="115"/>
                    <a:pt x="40" y="114"/>
                  </a:cubicBezTo>
                  <a:lnTo>
                    <a:pt x="40" y="103"/>
                  </a:lnTo>
                  <a:cubicBezTo>
                    <a:pt x="39" y="103"/>
                    <a:pt x="36" y="103"/>
                    <a:pt x="34" y="103"/>
                  </a:cubicBezTo>
                  <a:cubicBezTo>
                    <a:pt x="28" y="103"/>
                    <a:pt x="26" y="102"/>
                    <a:pt x="26" y="95"/>
                  </a:cubicBezTo>
                  <a:lnTo>
                    <a:pt x="26" y="36"/>
                  </a:lnTo>
                  <a:lnTo>
                    <a:pt x="40" y="36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" name="Freeform 166">
              <a:extLst>
                <a:ext uri="{FF2B5EF4-FFF2-40B4-BE49-F238E27FC236}">
                  <a16:creationId xmlns:a16="http://schemas.microsoft.com/office/drawing/2014/main" id="{C5C0B082-076E-4578-A4BA-46F882705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4" y="3373"/>
              <a:ext cx="44" cy="49"/>
            </a:xfrm>
            <a:custGeom>
              <a:avLst/>
              <a:gdLst>
                <a:gd name="T0" fmla="*/ 83 w 83"/>
                <a:gd name="T1" fmla="*/ 81 h 93"/>
                <a:gd name="T2" fmla="*/ 80 w 83"/>
                <a:gd name="T3" fmla="*/ 82 h 93"/>
                <a:gd name="T4" fmla="*/ 72 w 83"/>
                <a:gd name="T5" fmla="*/ 75 h 93"/>
                <a:gd name="T6" fmla="*/ 72 w 83"/>
                <a:gd name="T7" fmla="*/ 24 h 93"/>
                <a:gd name="T8" fmla="*/ 39 w 83"/>
                <a:gd name="T9" fmla="*/ 0 h 93"/>
                <a:gd name="T10" fmla="*/ 10 w 83"/>
                <a:gd name="T11" fmla="*/ 10 h 93"/>
                <a:gd name="T12" fmla="*/ 4 w 83"/>
                <a:gd name="T13" fmla="*/ 28 h 93"/>
                <a:gd name="T14" fmla="*/ 18 w 83"/>
                <a:gd name="T15" fmla="*/ 28 h 93"/>
                <a:gd name="T16" fmla="*/ 39 w 83"/>
                <a:gd name="T17" fmla="*/ 13 h 93"/>
                <a:gd name="T18" fmla="*/ 58 w 83"/>
                <a:gd name="T19" fmla="*/ 26 h 93"/>
                <a:gd name="T20" fmla="*/ 58 w 83"/>
                <a:gd name="T21" fmla="*/ 29 h 93"/>
                <a:gd name="T22" fmla="*/ 44 w 83"/>
                <a:gd name="T23" fmla="*/ 39 h 93"/>
                <a:gd name="T24" fmla="*/ 16 w 83"/>
                <a:gd name="T25" fmla="*/ 44 h 93"/>
                <a:gd name="T26" fmla="*/ 0 w 83"/>
                <a:gd name="T27" fmla="*/ 68 h 93"/>
                <a:gd name="T28" fmla="*/ 29 w 83"/>
                <a:gd name="T29" fmla="*/ 93 h 93"/>
                <a:gd name="T30" fmla="*/ 59 w 83"/>
                <a:gd name="T31" fmla="*/ 81 h 93"/>
                <a:gd name="T32" fmla="*/ 73 w 83"/>
                <a:gd name="T33" fmla="*/ 93 h 93"/>
                <a:gd name="T34" fmla="*/ 83 w 83"/>
                <a:gd name="T35" fmla="*/ 92 h 93"/>
                <a:gd name="T36" fmla="*/ 83 w 83"/>
                <a:gd name="T37" fmla="*/ 81 h 93"/>
                <a:gd name="T38" fmla="*/ 58 w 83"/>
                <a:gd name="T39" fmla="*/ 62 h 93"/>
                <a:gd name="T40" fmla="*/ 53 w 83"/>
                <a:gd name="T41" fmla="*/ 73 h 93"/>
                <a:gd name="T42" fmla="*/ 32 w 83"/>
                <a:gd name="T43" fmla="*/ 81 h 93"/>
                <a:gd name="T44" fmla="*/ 15 w 83"/>
                <a:gd name="T45" fmla="*/ 67 h 93"/>
                <a:gd name="T46" fmla="*/ 36 w 83"/>
                <a:gd name="T47" fmla="*/ 51 h 93"/>
                <a:gd name="T48" fmla="*/ 58 w 83"/>
                <a:gd name="T49" fmla="*/ 46 h 93"/>
                <a:gd name="T50" fmla="*/ 58 w 83"/>
                <a:gd name="T51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93">
                  <a:moveTo>
                    <a:pt x="83" y="81"/>
                  </a:moveTo>
                  <a:cubicBezTo>
                    <a:pt x="81" y="82"/>
                    <a:pt x="80" y="82"/>
                    <a:pt x="80" y="82"/>
                  </a:cubicBezTo>
                  <a:cubicBezTo>
                    <a:pt x="75" y="82"/>
                    <a:pt x="72" y="79"/>
                    <a:pt x="72" y="75"/>
                  </a:cubicBezTo>
                  <a:lnTo>
                    <a:pt x="72" y="24"/>
                  </a:lnTo>
                  <a:cubicBezTo>
                    <a:pt x="72" y="8"/>
                    <a:pt x="61" y="0"/>
                    <a:pt x="39" y="0"/>
                  </a:cubicBezTo>
                  <a:cubicBezTo>
                    <a:pt x="27" y="0"/>
                    <a:pt x="16" y="3"/>
                    <a:pt x="10" y="10"/>
                  </a:cubicBezTo>
                  <a:cubicBezTo>
                    <a:pt x="6" y="14"/>
                    <a:pt x="5" y="19"/>
                    <a:pt x="4" y="28"/>
                  </a:cubicBezTo>
                  <a:lnTo>
                    <a:pt x="18" y="28"/>
                  </a:lnTo>
                  <a:cubicBezTo>
                    <a:pt x="19" y="17"/>
                    <a:pt x="26" y="13"/>
                    <a:pt x="39" y="13"/>
                  </a:cubicBezTo>
                  <a:cubicBezTo>
                    <a:pt x="51" y="13"/>
                    <a:pt x="58" y="17"/>
                    <a:pt x="58" y="26"/>
                  </a:cubicBezTo>
                  <a:lnTo>
                    <a:pt x="58" y="29"/>
                  </a:lnTo>
                  <a:cubicBezTo>
                    <a:pt x="58" y="35"/>
                    <a:pt x="55" y="38"/>
                    <a:pt x="44" y="39"/>
                  </a:cubicBezTo>
                  <a:cubicBezTo>
                    <a:pt x="24" y="41"/>
                    <a:pt x="21" y="42"/>
                    <a:pt x="16" y="44"/>
                  </a:cubicBezTo>
                  <a:cubicBezTo>
                    <a:pt x="6" y="48"/>
                    <a:pt x="0" y="56"/>
                    <a:pt x="0" y="68"/>
                  </a:cubicBezTo>
                  <a:cubicBezTo>
                    <a:pt x="0" y="83"/>
                    <a:pt x="11" y="93"/>
                    <a:pt x="29" y="93"/>
                  </a:cubicBezTo>
                  <a:cubicBezTo>
                    <a:pt x="40" y="93"/>
                    <a:pt x="49" y="90"/>
                    <a:pt x="59" y="81"/>
                  </a:cubicBezTo>
                  <a:cubicBezTo>
                    <a:pt x="60" y="89"/>
                    <a:pt x="64" y="93"/>
                    <a:pt x="73" y="93"/>
                  </a:cubicBezTo>
                  <a:cubicBezTo>
                    <a:pt x="76" y="93"/>
                    <a:pt x="78" y="93"/>
                    <a:pt x="83" y="92"/>
                  </a:cubicBezTo>
                  <a:lnTo>
                    <a:pt x="83" y="81"/>
                  </a:lnTo>
                  <a:close/>
                  <a:moveTo>
                    <a:pt x="58" y="62"/>
                  </a:moveTo>
                  <a:cubicBezTo>
                    <a:pt x="58" y="67"/>
                    <a:pt x="57" y="70"/>
                    <a:pt x="53" y="73"/>
                  </a:cubicBezTo>
                  <a:cubicBezTo>
                    <a:pt x="47" y="79"/>
                    <a:pt x="40" y="81"/>
                    <a:pt x="32" y="81"/>
                  </a:cubicBezTo>
                  <a:cubicBezTo>
                    <a:pt x="21" y="81"/>
                    <a:pt x="15" y="76"/>
                    <a:pt x="15" y="67"/>
                  </a:cubicBezTo>
                  <a:cubicBezTo>
                    <a:pt x="15" y="58"/>
                    <a:pt x="21" y="53"/>
                    <a:pt x="36" y="51"/>
                  </a:cubicBezTo>
                  <a:cubicBezTo>
                    <a:pt x="51" y="49"/>
                    <a:pt x="54" y="49"/>
                    <a:pt x="58" y="46"/>
                  </a:cubicBezTo>
                  <a:lnTo>
                    <a:pt x="5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" name="Rectangle 167">
              <a:extLst>
                <a:ext uri="{FF2B5EF4-FFF2-40B4-BE49-F238E27FC236}">
                  <a16:creationId xmlns:a16="http://schemas.microsoft.com/office/drawing/2014/main" id="{E83A4BA7-FE6F-4120-A586-580A084B4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3357"/>
              <a:ext cx="8" cy="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" name="Freeform 168">
              <a:extLst>
                <a:ext uri="{FF2B5EF4-FFF2-40B4-BE49-F238E27FC236}">
                  <a16:creationId xmlns:a16="http://schemas.microsoft.com/office/drawing/2014/main" id="{202608C9-ECC8-4855-B517-075CB72E39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" y="3357"/>
              <a:ext cx="42" cy="65"/>
            </a:xfrm>
            <a:custGeom>
              <a:avLst/>
              <a:gdLst>
                <a:gd name="T0" fmla="*/ 79 w 79"/>
                <a:gd name="T1" fmla="*/ 0 h 125"/>
                <a:gd name="T2" fmla="*/ 65 w 79"/>
                <a:gd name="T3" fmla="*/ 0 h 125"/>
                <a:gd name="T4" fmla="*/ 65 w 79"/>
                <a:gd name="T5" fmla="*/ 45 h 125"/>
                <a:gd name="T6" fmla="*/ 38 w 79"/>
                <a:gd name="T7" fmla="*/ 32 h 125"/>
                <a:gd name="T8" fmla="*/ 0 w 79"/>
                <a:gd name="T9" fmla="*/ 78 h 125"/>
                <a:gd name="T10" fmla="*/ 38 w 79"/>
                <a:gd name="T11" fmla="*/ 125 h 125"/>
                <a:gd name="T12" fmla="*/ 66 w 79"/>
                <a:gd name="T13" fmla="*/ 110 h 125"/>
                <a:gd name="T14" fmla="*/ 66 w 79"/>
                <a:gd name="T15" fmla="*/ 122 h 125"/>
                <a:gd name="T16" fmla="*/ 79 w 79"/>
                <a:gd name="T17" fmla="*/ 122 h 125"/>
                <a:gd name="T18" fmla="*/ 79 w 79"/>
                <a:gd name="T19" fmla="*/ 0 h 125"/>
                <a:gd name="T20" fmla="*/ 40 w 79"/>
                <a:gd name="T21" fmla="*/ 45 h 125"/>
                <a:gd name="T22" fmla="*/ 65 w 79"/>
                <a:gd name="T23" fmla="*/ 79 h 125"/>
                <a:gd name="T24" fmla="*/ 40 w 79"/>
                <a:gd name="T25" fmla="*/ 112 h 125"/>
                <a:gd name="T26" fmla="*/ 15 w 79"/>
                <a:gd name="T27" fmla="*/ 79 h 125"/>
                <a:gd name="T28" fmla="*/ 40 w 79"/>
                <a:gd name="T29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25">
                  <a:moveTo>
                    <a:pt x="79" y="0"/>
                  </a:moveTo>
                  <a:lnTo>
                    <a:pt x="65" y="0"/>
                  </a:lnTo>
                  <a:lnTo>
                    <a:pt x="65" y="45"/>
                  </a:lnTo>
                  <a:cubicBezTo>
                    <a:pt x="59" y="36"/>
                    <a:pt x="50" y="32"/>
                    <a:pt x="38" y="32"/>
                  </a:cubicBezTo>
                  <a:cubicBezTo>
                    <a:pt x="15" y="32"/>
                    <a:pt x="0" y="50"/>
                    <a:pt x="0" y="78"/>
                  </a:cubicBezTo>
                  <a:cubicBezTo>
                    <a:pt x="0" y="107"/>
                    <a:pt x="15" y="125"/>
                    <a:pt x="38" y="125"/>
                  </a:cubicBezTo>
                  <a:cubicBezTo>
                    <a:pt x="50" y="125"/>
                    <a:pt x="59" y="121"/>
                    <a:pt x="66" y="110"/>
                  </a:cubicBezTo>
                  <a:lnTo>
                    <a:pt x="66" y="122"/>
                  </a:lnTo>
                  <a:lnTo>
                    <a:pt x="79" y="122"/>
                  </a:lnTo>
                  <a:lnTo>
                    <a:pt x="79" y="0"/>
                  </a:lnTo>
                  <a:close/>
                  <a:moveTo>
                    <a:pt x="40" y="45"/>
                  </a:moveTo>
                  <a:cubicBezTo>
                    <a:pt x="55" y="45"/>
                    <a:pt x="65" y="58"/>
                    <a:pt x="65" y="79"/>
                  </a:cubicBezTo>
                  <a:cubicBezTo>
                    <a:pt x="65" y="99"/>
                    <a:pt x="55" y="112"/>
                    <a:pt x="40" y="112"/>
                  </a:cubicBezTo>
                  <a:cubicBezTo>
                    <a:pt x="25" y="112"/>
                    <a:pt x="15" y="99"/>
                    <a:pt x="15" y="79"/>
                  </a:cubicBezTo>
                  <a:cubicBezTo>
                    <a:pt x="15" y="58"/>
                    <a:pt x="25" y="45"/>
                    <a:pt x="40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" name="Freeform 169">
              <a:extLst>
                <a:ext uri="{FF2B5EF4-FFF2-40B4-BE49-F238E27FC236}">
                  <a16:creationId xmlns:a16="http://schemas.microsoft.com/office/drawing/2014/main" id="{A8E68B85-2131-4AA9-9444-C83B4C49B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3373"/>
              <a:ext cx="23" cy="47"/>
            </a:xfrm>
            <a:custGeom>
              <a:avLst/>
              <a:gdLst>
                <a:gd name="T0" fmla="*/ 0 w 42"/>
                <a:gd name="T1" fmla="*/ 2 h 90"/>
                <a:gd name="T2" fmla="*/ 0 w 42"/>
                <a:gd name="T3" fmla="*/ 90 h 90"/>
                <a:gd name="T4" fmla="*/ 14 w 42"/>
                <a:gd name="T5" fmla="*/ 90 h 90"/>
                <a:gd name="T6" fmla="*/ 14 w 42"/>
                <a:gd name="T7" fmla="*/ 44 h 90"/>
                <a:gd name="T8" fmla="*/ 24 w 42"/>
                <a:gd name="T9" fmla="*/ 19 h 90"/>
                <a:gd name="T10" fmla="*/ 42 w 42"/>
                <a:gd name="T11" fmla="*/ 14 h 90"/>
                <a:gd name="T12" fmla="*/ 42 w 42"/>
                <a:gd name="T13" fmla="*/ 0 h 90"/>
                <a:gd name="T14" fmla="*/ 37 w 42"/>
                <a:gd name="T15" fmla="*/ 0 h 90"/>
                <a:gd name="T16" fmla="*/ 13 w 42"/>
                <a:gd name="T17" fmla="*/ 18 h 90"/>
                <a:gd name="T18" fmla="*/ 13 w 42"/>
                <a:gd name="T19" fmla="*/ 2 h 90"/>
                <a:gd name="T20" fmla="*/ 0 w 42"/>
                <a:gd name="T21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90">
                  <a:moveTo>
                    <a:pt x="0" y="2"/>
                  </a:moveTo>
                  <a:lnTo>
                    <a:pt x="0" y="90"/>
                  </a:lnTo>
                  <a:lnTo>
                    <a:pt x="14" y="90"/>
                  </a:lnTo>
                  <a:lnTo>
                    <a:pt x="14" y="44"/>
                  </a:lnTo>
                  <a:cubicBezTo>
                    <a:pt x="14" y="32"/>
                    <a:pt x="17" y="24"/>
                    <a:pt x="24" y="19"/>
                  </a:cubicBezTo>
                  <a:cubicBezTo>
                    <a:pt x="28" y="16"/>
                    <a:pt x="33" y="15"/>
                    <a:pt x="42" y="14"/>
                  </a:cubicBezTo>
                  <a:lnTo>
                    <a:pt x="42" y="0"/>
                  </a:lnTo>
                  <a:cubicBezTo>
                    <a:pt x="40" y="0"/>
                    <a:pt x="39" y="0"/>
                    <a:pt x="37" y="0"/>
                  </a:cubicBezTo>
                  <a:cubicBezTo>
                    <a:pt x="28" y="0"/>
                    <a:pt x="21" y="5"/>
                    <a:pt x="13" y="18"/>
                  </a:cubicBezTo>
                  <a:lnTo>
                    <a:pt x="1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" name="Freeform 170">
              <a:extLst>
                <a:ext uri="{FF2B5EF4-FFF2-40B4-BE49-F238E27FC236}">
                  <a16:creationId xmlns:a16="http://schemas.microsoft.com/office/drawing/2014/main" id="{085CCF4A-BBD2-4C5D-AC72-CA23A3E81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" y="3374"/>
              <a:ext cx="37" cy="48"/>
            </a:xfrm>
            <a:custGeom>
              <a:avLst/>
              <a:gdLst>
                <a:gd name="T0" fmla="*/ 70 w 70"/>
                <a:gd name="T1" fmla="*/ 88 h 91"/>
                <a:gd name="T2" fmla="*/ 70 w 70"/>
                <a:gd name="T3" fmla="*/ 0 h 91"/>
                <a:gd name="T4" fmla="*/ 56 w 70"/>
                <a:gd name="T5" fmla="*/ 0 h 91"/>
                <a:gd name="T6" fmla="*/ 56 w 70"/>
                <a:gd name="T7" fmla="*/ 50 h 91"/>
                <a:gd name="T8" fmla="*/ 32 w 70"/>
                <a:gd name="T9" fmla="*/ 79 h 91"/>
                <a:gd name="T10" fmla="*/ 14 w 70"/>
                <a:gd name="T11" fmla="*/ 62 h 91"/>
                <a:gd name="T12" fmla="*/ 14 w 70"/>
                <a:gd name="T13" fmla="*/ 0 h 91"/>
                <a:gd name="T14" fmla="*/ 0 w 70"/>
                <a:gd name="T15" fmla="*/ 0 h 91"/>
                <a:gd name="T16" fmla="*/ 0 w 70"/>
                <a:gd name="T17" fmla="*/ 68 h 91"/>
                <a:gd name="T18" fmla="*/ 28 w 70"/>
                <a:gd name="T19" fmla="*/ 91 h 91"/>
                <a:gd name="T20" fmla="*/ 57 w 70"/>
                <a:gd name="T21" fmla="*/ 75 h 91"/>
                <a:gd name="T22" fmla="*/ 57 w 70"/>
                <a:gd name="T23" fmla="*/ 88 h 91"/>
                <a:gd name="T24" fmla="*/ 70 w 70"/>
                <a:gd name="T25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91">
                  <a:moveTo>
                    <a:pt x="70" y="88"/>
                  </a:moveTo>
                  <a:lnTo>
                    <a:pt x="70" y="0"/>
                  </a:lnTo>
                  <a:lnTo>
                    <a:pt x="56" y="0"/>
                  </a:lnTo>
                  <a:lnTo>
                    <a:pt x="56" y="50"/>
                  </a:lnTo>
                  <a:cubicBezTo>
                    <a:pt x="56" y="68"/>
                    <a:pt x="46" y="79"/>
                    <a:pt x="32" y="79"/>
                  </a:cubicBezTo>
                  <a:cubicBezTo>
                    <a:pt x="21" y="79"/>
                    <a:pt x="14" y="73"/>
                    <a:pt x="14" y="62"/>
                  </a:cubicBezTo>
                  <a:lnTo>
                    <a:pt x="14" y="0"/>
                  </a:lnTo>
                  <a:lnTo>
                    <a:pt x="0" y="0"/>
                  </a:lnTo>
                  <a:lnTo>
                    <a:pt x="0" y="68"/>
                  </a:lnTo>
                  <a:cubicBezTo>
                    <a:pt x="0" y="82"/>
                    <a:pt x="11" y="91"/>
                    <a:pt x="28" y="91"/>
                  </a:cubicBezTo>
                  <a:cubicBezTo>
                    <a:pt x="41" y="91"/>
                    <a:pt x="49" y="87"/>
                    <a:pt x="57" y="75"/>
                  </a:cubicBezTo>
                  <a:lnTo>
                    <a:pt x="57" y="88"/>
                  </a:lnTo>
                  <a:lnTo>
                    <a:pt x="7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" name="Freeform 171">
              <a:extLst>
                <a:ext uri="{FF2B5EF4-FFF2-40B4-BE49-F238E27FC236}">
                  <a16:creationId xmlns:a16="http://schemas.microsoft.com/office/drawing/2014/main" id="{5716E1D6-CD65-43AF-9776-259CEE306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" y="3373"/>
              <a:ext cx="39" cy="49"/>
            </a:xfrm>
            <a:custGeom>
              <a:avLst/>
              <a:gdLst>
                <a:gd name="T0" fmla="*/ 73 w 74"/>
                <a:gd name="T1" fmla="*/ 32 h 93"/>
                <a:gd name="T2" fmla="*/ 68 w 74"/>
                <a:gd name="T3" fmla="*/ 13 h 93"/>
                <a:gd name="T4" fmla="*/ 39 w 74"/>
                <a:gd name="T5" fmla="*/ 0 h 93"/>
                <a:gd name="T6" fmla="*/ 0 w 74"/>
                <a:gd name="T7" fmla="*/ 47 h 93"/>
                <a:gd name="T8" fmla="*/ 39 w 74"/>
                <a:gd name="T9" fmla="*/ 93 h 93"/>
                <a:gd name="T10" fmla="*/ 74 w 74"/>
                <a:gd name="T11" fmla="*/ 60 h 93"/>
                <a:gd name="T12" fmla="*/ 60 w 74"/>
                <a:gd name="T13" fmla="*/ 60 h 93"/>
                <a:gd name="T14" fmla="*/ 39 w 74"/>
                <a:gd name="T15" fmla="*/ 81 h 93"/>
                <a:gd name="T16" fmla="*/ 15 w 74"/>
                <a:gd name="T17" fmla="*/ 47 h 93"/>
                <a:gd name="T18" fmla="*/ 39 w 74"/>
                <a:gd name="T19" fmla="*/ 13 h 93"/>
                <a:gd name="T20" fmla="*/ 59 w 74"/>
                <a:gd name="T21" fmla="*/ 32 h 93"/>
                <a:gd name="T22" fmla="*/ 73 w 74"/>
                <a:gd name="T23" fmla="*/ 3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93">
                  <a:moveTo>
                    <a:pt x="73" y="32"/>
                  </a:moveTo>
                  <a:cubicBezTo>
                    <a:pt x="73" y="23"/>
                    <a:pt x="71" y="18"/>
                    <a:pt x="68" y="13"/>
                  </a:cubicBezTo>
                  <a:cubicBezTo>
                    <a:pt x="62" y="5"/>
                    <a:pt x="51" y="0"/>
                    <a:pt x="39" y="0"/>
                  </a:cubicBezTo>
                  <a:cubicBezTo>
                    <a:pt x="15" y="0"/>
                    <a:pt x="0" y="18"/>
                    <a:pt x="0" y="47"/>
                  </a:cubicBezTo>
                  <a:cubicBezTo>
                    <a:pt x="0" y="76"/>
                    <a:pt x="15" y="93"/>
                    <a:pt x="39" y="93"/>
                  </a:cubicBezTo>
                  <a:cubicBezTo>
                    <a:pt x="60" y="93"/>
                    <a:pt x="73" y="81"/>
                    <a:pt x="74" y="60"/>
                  </a:cubicBezTo>
                  <a:lnTo>
                    <a:pt x="60" y="60"/>
                  </a:lnTo>
                  <a:cubicBezTo>
                    <a:pt x="58" y="74"/>
                    <a:pt x="51" y="81"/>
                    <a:pt x="39" y="81"/>
                  </a:cubicBezTo>
                  <a:cubicBezTo>
                    <a:pt x="24" y="81"/>
                    <a:pt x="15" y="68"/>
                    <a:pt x="15" y="47"/>
                  </a:cubicBezTo>
                  <a:cubicBezTo>
                    <a:pt x="15" y="26"/>
                    <a:pt x="24" y="13"/>
                    <a:pt x="39" y="13"/>
                  </a:cubicBezTo>
                  <a:cubicBezTo>
                    <a:pt x="50" y="13"/>
                    <a:pt x="58" y="19"/>
                    <a:pt x="59" y="32"/>
                  </a:cubicBezTo>
                  <a:lnTo>
                    <a:pt x="7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" name="Freeform 172">
              <a:extLst>
                <a:ext uri="{FF2B5EF4-FFF2-40B4-BE49-F238E27FC236}">
                  <a16:creationId xmlns:a16="http://schemas.microsoft.com/office/drawing/2014/main" id="{A414323A-2427-4D5F-8ADE-6F7E6327F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7" y="3357"/>
              <a:ext cx="39" cy="63"/>
            </a:xfrm>
            <a:custGeom>
              <a:avLst/>
              <a:gdLst>
                <a:gd name="T0" fmla="*/ 14 w 74"/>
                <a:gd name="T1" fmla="*/ 0 h 122"/>
                <a:gd name="T2" fmla="*/ 0 w 74"/>
                <a:gd name="T3" fmla="*/ 0 h 122"/>
                <a:gd name="T4" fmla="*/ 0 w 74"/>
                <a:gd name="T5" fmla="*/ 122 h 122"/>
                <a:gd name="T6" fmla="*/ 14 w 74"/>
                <a:gd name="T7" fmla="*/ 122 h 122"/>
                <a:gd name="T8" fmla="*/ 14 w 74"/>
                <a:gd name="T9" fmla="*/ 88 h 122"/>
                <a:gd name="T10" fmla="*/ 27 w 74"/>
                <a:gd name="T11" fmla="*/ 74 h 122"/>
                <a:gd name="T12" fmla="*/ 57 w 74"/>
                <a:gd name="T13" fmla="*/ 122 h 122"/>
                <a:gd name="T14" fmla="*/ 74 w 74"/>
                <a:gd name="T15" fmla="*/ 122 h 122"/>
                <a:gd name="T16" fmla="*/ 38 w 74"/>
                <a:gd name="T17" fmla="*/ 64 h 122"/>
                <a:gd name="T18" fmla="*/ 69 w 74"/>
                <a:gd name="T19" fmla="*/ 34 h 122"/>
                <a:gd name="T20" fmla="*/ 51 w 74"/>
                <a:gd name="T21" fmla="*/ 34 h 122"/>
                <a:gd name="T22" fmla="*/ 14 w 74"/>
                <a:gd name="T23" fmla="*/ 71 h 122"/>
                <a:gd name="T24" fmla="*/ 14 w 74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22">
                  <a:moveTo>
                    <a:pt x="14" y="0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14" y="122"/>
                  </a:lnTo>
                  <a:lnTo>
                    <a:pt x="14" y="88"/>
                  </a:lnTo>
                  <a:lnTo>
                    <a:pt x="27" y="74"/>
                  </a:lnTo>
                  <a:lnTo>
                    <a:pt x="57" y="122"/>
                  </a:lnTo>
                  <a:lnTo>
                    <a:pt x="74" y="122"/>
                  </a:lnTo>
                  <a:lnTo>
                    <a:pt x="38" y="64"/>
                  </a:lnTo>
                  <a:lnTo>
                    <a:pt x="69" y="34"/>
                  </a:lnTo>
                  <a:lnTo>
                    <a:pt x="51" y="34"/>
                  </a:lnTo>
                  <a:lnTo>
                    <a:pt x="14" y="7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" name="Freeform 173">
              <a:extLst>
                <a:ext uri="{FF2B5EF4-FFF2-40B4-BE49-F238E27FC236}">
                  <a16:creationId xmlns:a16="http://schemas.microsoft.com/office/drawing/2014/main" id="{B0DE4BCA-1E3C-4954-9612-044B0211F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" y="3357"/>
              <a:ext cx="17" cy="81"/>
            </a:xfrm>
            <a:custGeom>
              <a:avLst/>
              <a:gdLst>
                <a:gd name="T0" fmla="*/ 31 w 31"/>
                <a:gd name="T1" fmla="*/ 0 h 157"/>
                <a:gd name="T2" fmla="*/ 0 w 31"/>
                <a:gd name="T3" fmla="*/ 0 h 157"/>
                <a:gd name="T4" fmla="*/ 0 w 31"/>
                <a:gd name="T5" fmla="*/ 157 h 157"/>
                <a:gd name="T6" fmla="*/ 31 w 31"/>
                <a:gd name="T7" fmla="*/ 157 h 157"/>
                <a:gd name="T8" fmla="*/ 31 w 31"/>
                <a:gd name="T9" fmla="*/ 145 h 157"/>
                <a:gd name="T10" fmla="*/ 13 w 31"/>
                <a:gd name="T11" fmla="*/ 145 h 157"/>
                <a:gd name="T12" fmla="*/ 13 w 31"/>
                <a:gd name="T13" fmla="*/ 12 h 157"/>
                <a:gd name="T14" fmla="*/ 31 w 31"/>
                <a:gd name="T15" fmla="*/ 12 h 157"/>
                <a:gd name="T16" fmla="*/ 31 w 31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57">
                  <a:moveTo>
                    <a:pt x="3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31" y="157"/>
                  </a:lnTo>
                  <a:lnTo>
                    <a:pt x="31" y="145"/>
                  </a:lnTo>
                  <a:lnTo>
                    <a:pt x="13" y="145"/>
                  </a:lnTo>
                  <a:lnTo>
                    <a:pt x="13" y="12"/>
                  </a:lnTo>
                  <a:lnTo>
                    <a:pt x="31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" name="Freeform 174">
              <a:extLst>
                <a:ext uri="{FF2B5EF4-FFF2-40B4-BE49-F238E27FC236}">
                  <a16:creationId xmlns:a16="http://schemas.microsoft.com/office/drawing/2014/main" id="{99E7DF85-DAAA-484A-A35D-0B440E513B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" y="3357"/>
              <a:ext cx="47" cy="63"/>
            </a:xfrm>
            <a:custGeom>
              <a:avLst/>
              <a:gdLst>
                <a:gd name="T0" fmla="*/ 16 w 88"/>
                <a:gd name="T1" fmla="*/ 70 h 122"/>
                <a:gd name="T2" fmla="*/ 54 w 88"/>
                <a:gd name="T3" fmla="*/ 70 h 122"/>
                <a:gd name="T4" fmla="*/ 78 w 88"/>
                <a:gd name="T5" fmla="*/ 61 h 122"/>
                <a:gd name="T6" fmla="*/ 88 w 88"/>
                <a:gd name="T7" fmla="*/ 36 h 122"/>
                <a:gd name="T8" fmla="*/ 51 w 88"/>
                <a:gd name="T9" fmla="*/ 0 h 122"/>
                <a:gd name="T10" fmla="*/ 0 w 88"/>
                <a:gd name="T11" fmla="*/ 0 h 122"/>
                <a:gd name="T12" fmla="*/ 0 w 88"/>
                <a:gd name="T13" fmla="*/ 122 h 122"/>
                <a:gd name="T14" fmla="*/ 16 w 88"/>
                <a:gd name="T15" fmla="*/ 122 h 122"/>
                <a:gd name="T16" fmla="*/ 16 w 88"/>
                <a:gd name="T17" fmla="*/ 70 h 122"/>
                <a:gd name="T18" fmla="*/ 16 w 88"/>
                <a:gd name="T19" fmla="*/ 56 h 122"/>
                <a:gd name="T20" fmla="*/ 16 w 88"/>
                <a:gd name="T21" fmla="*/ 14 h 122"/>
                <a:gd name="T22" fmla="*/ 48 w 88"/>
                <a:gd name="T23" fmla="*/ 14 h 122"/>
                <a:gd name="T24" fmla="*/ 72 w 88"/>
                <a:gd name="T25" fmla="*/ 35 h 122"/>
                <a:gd name="T26" fmla="*/ 48 w 88"/>
                <a:gd name="T27" fmla="*/ 56 h 122"/>
                <a:gd name="T28" fmla="*/ 16 w 88"/>
                <a:gd name="T29" fmla="*/ 5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22">
                  <a:moveTo>
                    <a:pt x="16" y="70"/>
                  </a:moveTo>
                  <a:lnTo>
                    <a:pt x="54" y="70"/>
                  </a:lnTo>
                  <a:cubicBezTo>
                    <a:pt x="64" y="70"/>
                    <a:pt x="71" y="67"/>
                    <a:pt x="78" y="61"/>
                  </a:cubicBezTo>
                  <a:cubicBezTo>
                    <a:pt x="85" y="55"/>
                    <a:pt x="88" y="47"/>
                    <a:pt x="88" y="36"/>
                  </a:cubicBezTo>
                  <a:cubicBezTo>
                    <a:pt x="88" y="13"/>
                    <a:pt x="75" y="0"/>
                    <a:pt x="51" y="0"/>
                  </a:cubicBezTo>
                  <a:lnTo>
                    <a:pt x="0" y="0"/>
                  </a:lnTo>
                  <a:lnTo>
                    <a:pt x="0" y="122"/>
                  </a:lnTo>
                  <a:lnTo>
                    <a:pt x="16" y="122"/>
                  </a:lnTo>
                  <a:lnTo>
                    <a:pt x="16" y="70"/>
                  </a:lnTo>
                  <a:close/>
                  <a:moveTo>
                    <a:pt x="16" y="56"/>
                  </a:moveTo>
                  <a:lnTo>
                    <a:pt x="16" y="14"/>
                  </a:lnTo>
                  <a:lnTo>
                    <a:pt x="48" y="14"/>
                  </a:lnTo>
                  <a:cubicBezTo>
                    <a:pt x="63" y="14"/>
                    <a:pt x="72" y="22"/>
                    <a:pt x="72" y="35"/>
                  </a:cubicBezTo>
                  <a:cubicBezTo>
                    <a:pt x="72" y="48"/>
                    <a:pt x="63" y="56"/>
                    <a:pt x="48" y="56"/>
                  </a:cubicBezTo>
                  <a:lnTo>
                    <a:pt x="1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" name="Freeform 175">
              <a:extLst>
                <a:ext uri="{FF2B5EF4-FFF2-40B4-BE49-F238E27FC236}">
                  <a16:creationId xmlns:a16="http://schemas.microsoft.com/office/drawing/2014/main" id="{B4DE0576-249E-48BD-B2F6-3E69933140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3373"/>
              <a:ext cx="44" cy="49"/>
            </a:xfrm>
            <a:custGeom>
              <a:avLst/>
              <a:gdLst>
                <a:gd name="T0" fmla="*/ 83 w 83"/>
                <a:gd name="T1" fmla="*/ 81 h 93"/>
                <a:gd name="T2" fmla="*/ 80 w 83"/>
                <a:gd name="T3" fmla="*/ 82 h 93"/>
                <a:gd name="T4" fmla="*/ 72 w 83"/>
                <a:gd name="T5" fmla="*/ 75 h 93"/>
                <a:gd name="T6" fmla="*/ 72 w 83"/>
                <a:gd name="T7" fmla="*/ 24 h 93"/>
                <a:gd name="T8" fmla="*/ 39 w 83"/>
                <a:gd name="T9" fmla="*/ 0 h 93"/>
                <a:gd name="T10" fmla="*/ 10 w 83"/>
                <a:gd name="T11" fmla="*/ 10 h 93"/>
                <a:gd name="T12" fmla="*/ 4 w 83"/>
                <a:gd name="T13" fmla="*/ 28 h 93"/>
                <a:gd name="T14" fmla="*/ 18 w 83"/>
                <a:gd name="T15" fmla="*/ 28 h 93"/>
                <a:gd name="T16" fmla="*/ 39 w 83"/>
                <a:gd name="T17" fmla="*/ 13 h 93"/>
                <a:gd name="T18" fmla="*/ 58 w 83"/>
                <a:gd name="T19" fmla="*/ 26 h 93"/>
                <a:gd name="T20" fmla="*/ 58 w 83"/>
                <a:gd name="T21" fmla="*/ 29 h 93"/>
                <a:gd name="T22" fmla="*/ 44 w 83"/>
                <a:gd name="T23" fmla="*/ 39 h 93"/>
                <a:gd name="T24" fmla="*/ 16 w 83"/>
                <a:gd name="T25" fmla="*/ 44 h 93"/>
                <a:gd name="T26" fmla="*/ 0 w 83"/>
                <a:gd name="T27" fmla="*/ 68 h 93"/>
                <a:gd name="T28" fmla="*/ 29 w 83"/>
                <a:gd name="T29" fmla="*/ 93 h 93"/>
                <a:gd name="T30" fmla="*/ 59 w 83"/>
                <a:gd name="T31" fmla="*/ 81 h 93"/>
                <a:gd name="T32" fmla="*/ 73 w 83"/>
                <a:gd name="T33" fmla="*/ 93 h 93"/>
                <a:gd name="T34" fmla="*/ 83 w 83"/>
                <a:gd name="T35" fmla="*/ 92 h 93"/>
                <a:gd name="T36" fmla="*/ 83 w 83"/>
                <a:gd name="T37" fmla="*/ 81 h 93"/>
                <a:gd name="T38" fmla="*/ 58 w 83"/>
                <a:gd name="T39" fmla="*/ 62 h 93"/>
                <a:gd name="T40" fmla="*/ 53 w 83"/>
                <a:gd name="T41" fmla="*/ 73 h 93"/>
                <a:gd name="T42" fmla="*/ 32 w 83"/>
                <a:gd name="T43" fmla="*/ 81 h 93"/>
                <a:gd name="T44" fmla="*/ 15 w 83"/>
                <a:gd name="T45" fmla="*/ 67 h 93"/>
                <a:gd name="T46" fmla="*/ 36 w 83"/>
                <a:gd name="T47" fmla="*/ 51 h 93"/>
                <a:gd name="T48" fmla="*/ 58 w 83"/>
                <a:gd name="T49" fmla="*/ 46 h 93"/>
                <a:gd name="T50" fmla="*/ 58 w 83"/>
                <a:gd name="T51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93">
                  <a:moveTo>
                    <a:pt x="83" y="81"/>
                  </a:moveTo>
                  <a:cubicBezTo>
                    <a:pt x="81" y="82"/>
                    <a:pt x="80" y="82"/>
                    <a:pt x="80" y="82"/>
                  </a:cubicBezTo>
                  <a:cubicBezTo>
                    <a:pt x="75" y="82"/>
                    <a:pt x="72" y="79"/>
                    <a:pt x="72" y="75"/>
                  </a:cubicBezTo>
                  <a:lnTo>
                    <a:pt x="72" y="24"/>
                  </a:lnTo>
                  <a:cubicBezTo>
                    <a:pt x="72" y="8"/>
                    <a:pt x="61" y="0"/>
                    <a:pt x="39" y="0"/>
                  </a:cubicBezTo>
                  <a:cubicBezTo>
                    <a:pt x="27" y="0"/>
                    <a:pt x="16" y="3"/>
                    <a:pt x="10" y="10"/>
                  </a:cubicBezTo>
                  <a:cubicBezTo>
                    <a:pt x="6" y="14"/>
                    <a:pt x="5" y="19"/>
                    <a:pt x="4" y="28"/>
                  </a:cubicBezTo>
                  <a:lnTo>
                    <a:pt x="18" y="28"/>
                  </a:lnTo>
                  <a:cubicBezTo>
                    <a:pt x="19" y="17"/>
                    <a:pt x="26" y="13"/>
                    <a:pt x="39" y="13"/>
                  </a:cubicBezTo>
                  <a:cubicBezTo>
                    <a:pt x="51" y="13"/>
                    <a:pt x="58" y="17"/>
                    <a:pt x="58" y="26"/>
                  </a:cubicBezTo>
                  <a:lnTo>
                    <a:pt x="58" y="29"/>
                  </a:lnTo>
                  <a:cubicBezTo>
                    <a:pt x="58" y="35"/>
                    <a:pt x="55" y="38"/>
                    <a:pt x="44" y="39"/>
                  </a:cubicBezTo>
                  <a:cubicBezTo>
                    <a:pt x="24" y="41"/>
                    <a:pt x="21" y="42"/>
                    <a:pt x="16" y="44"/>
                  </a:cubicBezTo>
                  <a:cubicBezTo>
                    <a:pt x="6" y="48"/>
                    <a:pt x="0" y="56"/>
                    <a:pt x="0" y="68"/>
                  </a:cubicBezTo>
                  <a:cubicBezTo>
                    <a:pt x="0" y="83"/>
                    <a:pt x="11" y="93"/>
                    <a:pt x="29" y="93"/>
                  </a:cubicBezTo>
                  <a:cubicBezTo>
                    <a:pt x="40" y="93"/>
                    <a:pt x="49" y="90"/>
                    <a:pt x="59" y="81"/>
                  </a:cubicBezTo>
                  <a:cubicBezTo>
                    <a:pt x="60" y="89"/>
                    <a:pt x="64" y="93"/>
                    <a:pt x="73" y="93"/>
                  </a:cubicBezTo>
                  <a:cubicBezTo>
                    <a:pt x="76" y="93"/>
                    <a:pt x="78" y="93"/>
                    <a:pt x="83" y="92"/>
                  </a:cubicBezTo>
                  <a:lnTo>
                    <a:pt x="83" y="81"/>
                  </a:lnTo>
                  <a:close/>
                  <a:moveTo>
                    <a:pt x="58" y="62"/>
                  </a:moveTo>
                  <a:cubicBezTo>
                    <a:pt x="58" y="67"/>
                    <a:pt x="57" y="70"/>
                    <a:pt x="53" y="73"/>
                  </a:cubicBezTo>
                  <a:cubicBezTo>
                    <a:pt x="47" y="79"/>
                    <a:pt x="40" y="81"/>
                    <a:pt x="32" y="81"/>
                  </a:cubicBezTo>
                  <a:cubicBezTo>
                    <a:pt x="21" y="81"/>
                    <a:pt x="15" y="76"/>
                    <a:pt x="15" y="67"/>
                  </a:cubicBezTo>
                  <a:cubicBezTo>
                    <a:pt x="15" y="58"/>
                    <a:pt x="21" y="53"/>
                    <a:pt x="36" y="51"/>
                  </a:cubicBezTo>
                  <a:cubicBezTo>
                    <a:pt x="51" y="49"/>
                    <a:pt x="54" y="49"/>
                    <a:pt x="58" y="46"/>
                  </a:cubicBezTo>
                  <a:lnTo>
                    <a:pt x="5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" name="Freeform 176">
              <a:extLst>
                <a:ext uri="{FF2B5EF4-FFF2-40B4-BE49-F238E27FC236}">
                  <a16:creationId xmlns:a16="http://schemas.microsoft.com/office/drawing/2014/main" id="{B8D88EE5-4FAD-4044-9B75-641BCABC4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357"/>
              <a:ext cx="16" cy="81"/>
            </a:xfrm>
            <a:custGeom>
              <a:avLst/>
              <a:gdLst>
                <a:gd name="T0" fmla="*/ 0 w 31"/>
                <a:gd name="T1" fmla="*/ 157 h 157"/>
                <a:gd name="T2" fmla="*/ 31 w 31"/>
                <a:gd name="T3" fmla="*/ 157 h 157"/>
                <a:gd name="T4" fmla="*/ 31 w 31"/>
                <a:gd name="T5" fmla="*/ 0 h 157"/>
                <a:gd name="T6" fmla="*/ 0 w 31"/>
                <a:gd name="T7" fmla="*/ 0 h 157"/>
                <a:gd name="T8" fmla="*/ 0 w 31"/>
                <a:gd name="T9" fmla="*/ 12 h 157"/>
                <a:gd name="T10" fmla="*/ 17 w 31"/>
                <a:gd name="T11" fmla="*/ 12 h 157"/>
                <a:gd name="T12" fmla="*/ 17 w 31"/>
                <a:gd name="T13" fmla="*/ 145 h 157"/>
                <a:gd name="T14" fmla="*/ 0 w 31"/>
                <a:gd name="T15" fmla="*/ 145 h 157"/>
                <a:gd name="T16" fmla="*/ 0 w 31"/>
                <a:gd name="T1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57">
                  <a:moveTo>
                    <a:pt x="0" y="157"/>
                  </a:moveTo>
                  <a:lnTo>
                    <a:pt x="31" y="157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7" y="12"/>
                  </a:lnTo>
                  <a:lnTo>
                    <a:pt x="17" y="145"/>
                  </a:lnTo>
                  <a:lnTo>
                    <a:pt x="0" y="145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" name="Freeform 177">
              <a:extLst>
                <a:ext uri="{FF2B5EF4-FFF2-40B4-BE49-F238E27FC236}">
                  <a16:creationId xmlns:a16="http://schemas.microsoft.com/office/drawing/2014/main" id="{9D07B38D-35D3-444C-BA1C-FB9804D4E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8" y="2254"/>
              <a:ext cx="64" cy="51"/>
            </a:xfrm>
            <a:custGeom>
              <a:avLst/>
              <a:gdLst>
                <a:gd name="T0" fmla="*/ 69 w 121"/>
                <a:gd name="T1" fmla="*/ 82 h 98"/>
                <a:gd name="T2" fmla="*/ 69 w 121"/>
                <a:gd name="T3" fmla="*/ 42 h 98"/>
                <a:gd name="T4" fmla="*/ 90 w 121"/>
                <a:gd name="T5" fmla="*/ 22 h 98"/>
                <a:gd name="T6" fmla="*/ 101 w 121"/>
                <a:gd name="T7" fmla="*/ 22 h 98"/>
                <a:gd name="T8" fmla="*/ 121 w 121"/>
                <a:gd name="T9" fmla="*/ 19 h 98"/>
                <a:gd name="T10" fmla="*/ 121 w 121"/>
                <a:gd name="T11" fmla="*/ 0 h 98"/>
                <a:gd name="T12" fmla="*/ 117 w 121"/>
                <a:gd name="T13" fmla="*/ 0 h 98"/>
                <a:gd name="T14" fmla="*/ 93 w 121"/>
                <a:gd name="T15" fmla="*/ 7 h 98"/>
                <a:gd name="T16" fmla="*/ 61 w 121"/>
                <a:gd name="T17" fmla="*/ 24 h 98"/>
                <a:gd name="T18" fmla="*/ 32 w 121"/>
                <a:gd name="T19" fmla="*/ 5 h 98"/>
                <a:gd name="T20" fmla="*/ 0 w 121"/>
                <a:gd name="T21" fmla="*/ 42 h 98"/>
                <a:gd name="T22" fmla="*/ 0 w 121"/>
                <a:gd name="T23" fmla="*/ 98 h 98"/>
                <a:gd name="T24" fmla="*/ 121 w 121"/>
                <a:gd name="T25" fmla="*/ 98 h 98"/>
                <a:gd name="T26" fmla="*/ 121 w 121"/>
                <a:gd name="T27" fmla="*/ 82 h 98"/>
                <a:gd name="T28" fmla="*/ 69 w 121"/>
                <a:gd name="T29" fmla="*/ 82 h 98"/>
                <a:gd name="T30" fmla="*/ 55 w 121"/>
                <a:gd name="T31" fmla="*/ 82 h 98"/>
                <a:gd name="T32" fmla="*/ 13 w 121"/>
                <a:gd name="T33" fmla="*/ 82 h 98"/>
                <a:gd name="T34" fmla="*/ 13 w 121"/>
                <a:gd name="T35" fmla="*/ 45 h 98"/>
                <a:gd name="T36" fmla="*/ 18 w 121"/>
                <a:gd name="T37" fmla="*/ 27 h 98"/>
                <a:gd name="T38" fmla="*/ 34 w 121"/>
                <a:gd name="T39" fmla="*/ 21 h 98"/>
                <a:gd name="T40" fmla="*/ 55 w 121"/>
                <a:gd name="T41" fmla="*/ 45 h 98"/>
                <a:gd name="T42" fmla="*/ 55 w 121"/>
                <a:gd name="T43" fmla="*/ 8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1" h="98">
                  <a:moveTo>
                    <a:pt x="69" y="82"/>
                  </a:moveTo>
                  <a:lnTo>
                    <a:pt x="69" y="42"/>
                  </a:lnTo>
                  <a:cubicBezTo>
                    <a:pt x="69" y="28"/>
                    <a:pt x="75" y="22"/>
                    <a:pt x="90" y="22"/>
                  </a:cubicBezTo>
                  <a:lnTo>
                    <a:pt x="101" y="22"/>
                  </a:lnTo>
                  <a:cubicBezTo>
                    <a:pt x="109" y="22"/>
                    <a:pt x="116" y="21"/>
                    <a:pt x="121" y="19"/>
                  </a:cubicBezTo>
                  <a:lnTo>
                    <a:pt x="121" y="0"/>
                  </a:lnTo>
                  <a:lnTo>
                    <a:pt x="117" y="0"/>
                  </a:lnTo>
                  <a:cubicBezTo>
                    <a:pt x="113" y="6"/>
                    <a:pt x="109" y="7"/>
                    <a:pt x="93" y="7"/>
                  </a:cubicBezTo>
                  <a:cubicBezTo>
                    <a:pt x="73" y="8"/>
                    <a:pt x="67" y="11"/>
                    <a:pt x="61" y="24"/>
                  </a:cubicBezTo>
                  <a:cubicBezTo>
                    <a:pt x="54" y="10"/>
                    <a:pt x="46" y="5"/>
                    <a:pt x="32" y="5"/>
                  </a:cubicBezTo>
                  <a:cubicBezTo>
                    <a:pt x="11" y="5"/>
                    <a:pt x="0" y="18"/>
                    <a:pt x="0" y="42"/>
                  </a:cubicBezTo>
                  <a:lnTo>
                    <a:pt x="0" y="98"/>
                  </a:lnTo>
                  <a:lnTo>
                    <a:pt x="121" y="98"/>
                  </a:lnTo>
                  <a:lnTo>
                    <a:pt x="121" y="82"/>
                  </a:lnTo>
                  <a:lnTo>
                    <a:pt x="69" y="82"/>
                  </a:lnTo>
                  <a:close/>
                  <a:moveTo>
                    <a:pt x="55" y="82"/>
                  </a:moveTo>
                  <a:lnTo>
                    <a:pt x="13" y="82"/>
                  </a:lnTo>
                  <a:lnTo>
                    <a:pt x="13" y="45"/>
                  </a:lnTo>
                  <a:cubicBezTo>
                    <a:pt x="13" y="36"/>
                    <a:pt x="15" y="31"/>
                    <a:pt x="18" y="27"/>
                  </a:cubicBezTo>
                  <a:cubicBezTo>
                    <a:pt x="21" y="23"/>
                    <a:pt x="27" y="21"/>
                    <a:pt x="34" y="21"/>
                  </a:cubicBezTo>
                  <a:cubicBezTo>
                    <a:pt x="49" y="21"/>
                    <a:pt x="55" y="28"/>
                    <a:pt x="55" y="45"/>
                  </a:cubicBezTo>
                  <a:lnTo>
                    <a:pt x="55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" name="Freeform 178">
              <a:extLst>
                <a:ext uri="{FF2B5EF4-FFF2-40B4-BE49-F238E27FC236}">
                  <a16:creationId xmlns:a16="http://schemas.microsoft.com/office/drawing/2014/main" id="{032E4FB1-A176-4ABF-B5BB-9DD7C5D05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5" y="2204"/>
              <a:ext cx="50" cy="43"/>
            </a:xfrm>
            <a:custGeom>
              <a:avLst/>
              <a:gdLst>
                <a:gd name="T0" fmla="*/ 82 w 94"/>
                <a:gd name="T1" fmla="*/ 0 h 82"/>
                <a:gd name="T2" fmla="*/ 82 w 94"/>
                <a:gd name="T3" fmla="*/ 3 h 82"/>
                <a:gd name="T4" fmla="*/ 75 w 94"/>
                <a:gd name="T5" fmla="*/ 10 h 82"/>
                <a:gd name="T6" fmla="*/ 24 w 94"/>
                <a:gd name="T7" fmla="*/ 10 h 82"/>
                <a:gd name="T8" fmla="*/ 0 w 94"/>
                <a:gd name="T9" fmla="*/ 43 h 82"/>
                <a:gd name="T10" fmla="*/ 10 w 94"/>
                <a:gd name="T11" fmla="*/ 72 h 82"/>
                <a:gd name="T12" fmla="*/ 29 w 94"/>
                <a:gd name="T13" fmla="*/ 78 h 82"/>
                <a:gd name="T14" fmla="*/ 29 w 94"/>
                <a:gd name="T15" fmla="*/ 64 h 82"/>
                <a:gd name="T16" fmla="*/ 13 w 94"/>
                <a:gd name="T17" fmla="*/ 44 h 82"/>
                <a:gd name="T18" fmla="*/ 26 w 94"/>
                <a:gd name="T19" fmla="*/ 24 h 82"/>
                <a:gd name="T20" fmla="*/ 30 w 94"/>
                <a:gd name="T21" fmla="*/ 24 h 82"/>
                <a:gd name="T22" fmla="*/ 39 w 94"/>
                <a:gd name="T23" fmla="*/ 39 h 82"/>
                <a:gd name="T24" fmla="*/ 45 w 94"/>
                <a:gd name="T25" fmla="*/ 67 h 82"/>
                <a:gd name="T26" fmla="*/ 68 w 94"/>
                <a:gd name="T27" fmla="*/ 82 h 82"/>
                <a:gd name="T28" fmla="*/ 94 w 94"/>
                <a:gd name="T29" fmla="*/ 53 h 82"/>
                <a:gd name="T30" fmla="*/ 81 w 94"/>
                <a:gd name="T31" fmla="*/ 24 h 82"/>
                <a:gd name="T32" fmla="*/ 94 w 94"/>
                <a:gd name="T33" fmla="*/ 9 h 82"/>
                <a:gd name="T34" fmla="*/ 92 w 94"/>
                <a:gd name="T35" fmla="*/ 0 h 82"/>
                <a:gd name="T36" fmla="*/ 82 w 94"/>
                <a:gd name="T37" fmla="*/ 0 h 82"/>
                <a:gd name="T38" fmla="*/ 63 w 94"/>
                <a:gd name="T39" fmla="*/ 24 h 82"/>
                <a:gd name="T40" fmla="*/ 74 w 94"/>
                <a:gd name="T41" fmla="*/ 30 h 82"/>
                <a:gd name="T42" fmla="*/ 82 w 94"/>
                <a:gd name="T43" fmla="*/ 50 h 82"/>
                <a:gd name="T44" fmla="*/ 68 w 94"/>
                <a:gd name="T45" fmla="*/ 67 h 82"/>
                <a:gd name="T46" fmla="*/ 52 w 94"/>
                <a:gd name="T47" fmla="*/ 46 h 82"/>
                <a:gd name="T48" fmla="*/ 47 w 94"/>
                <a:gd name="T49" fmla="*/ 24 h 82"/>
                <a:gd name="T50" fmla="*/ 63 w 94"/>
                <a:gd name="T51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82">
                  <a:moveTo>
                    <a:pt x="82" y="0"/>
                  </a:moveTo>
                  <a:cubicBezTo>
                    <a:pt x="82" y="1"/>
                    <a:pt x="82" y="2"/>
                    <a:pt x="82" y="3"/>
                  </a:cubicBezTo>
                  <a:cubicBezTo>
                    <a:pt x="82" y="8"/>
                    <a:pt x="80" y="10"/>
                    <a:pt x="75" y="10"/>
                  </a:cubicBezTo>
                  <a:lnTo>
                    <a:pt x="24" y="10"/>
                  </a:lnTo>
                  <a:cubicBezTo>
                    <a:pt x="9" y="10"/>
                    <a:pt x="0" y="22"/>
                    <a:pt x="0" y="43"/>
                  </a:cubicBezTo>
                  <a:cubicBezTo>
                    <a:pt x="0" y="56"/>
                    <a:pt x="4" y="66"/>
                    <a:pt x="10" y="72"/>
                  </a:cubicBezTo>
                  <a:cubicBezTo>
                    <a:pt x="15" y="76"/>
                    <a:pt x="20" y="78"/>
                    <a:pt x="29" y="78"/>
                  </a:cubicBezTo>
                  <a:lnTo>
                    <a:pt x="29" y="64"/>
                  </a:lnTo>
                  <a:cubicBezTo>
                    <a:pt x="18" y="63"/>
                    <a:pt x="13" y="57"/>
                    <a:pt x="13" y="44"/>
                  </a:cubicBezTo>
                  <a:cubicBezTo>
                    <a:pt x="13" y="31"/>
                    <a:pt x="18" y="24"/>
                    <a:pt x="26" y="24"/>
                  </a:cubicBezTo>
                  <a:lnTo>
                    <a:pt x="30" y="24"/>
                  </a:lnTo>
                  <a:cubicBezTo>
                    <a:pt x="36" y="24"/>
                    <a:pt x="38" y="28"/>
                    <a:pt x="39" y="39"/>
                  </a:cubicBezTo>
                  <a:cubicBezTo>
                    <a:pt x="42" y="58"/>
                    <a:pt x="43" y="61"/>
                    <a:pt x="45" y="67"/>
                  </a:cubicBezTo>
                  <a:cubicBezTo>
                    <a:pt x="49" y="77"/>
                    <a:pt x="57" y="82"/>
                    <a:pt x="68" y="82"/>
                  </a:cubicBezTo>
                  <a:cubicBezTo>
                    <a:pt x="84" y="82"/>
                    <a:pt x="94" y="71"/>
                    <a:pt x="94" y="53"/>
                  </a:cubicBezTo>
                  <a:cubicBezTo>
                    <a:pt x="94" y="42"/>
                    <a:pt x="90" y="33"/>
                    <a:pt x="81" y="24"/>
                  </a:cubicBezTo>
                  <a:cubicBezTo>
                    <a:pt x="90" y="23"/>
                    <a:pt x="94" y="18"/>
                    <a:pt x="94" y="9"/>
                  </a:cubicBezTo>
                  <a:cubicBezTo>
                    <a:pt x="94" y="6"/>
                    <a:pt x="94" y="4"/>
                    <a:pt x="92" y="0"/>
                  </a:cubicBezTo>
                  <a:lnTo>
                    <a:pt x="82" y="0"/>
                  </a:lnTo>
                  <a:close/>
                  <a:moveTo>
                    <a:pt x="63" y="24"/>
                  </a:moveTo>
                  <a:cubicBezTo>
                    <a:pt x="67" y="24"/>
                    <a:pt x="70" y="25"/>
                    <a:pt x="74" y="30"/>
                  </a:cubicBezTo>
                  <a:cubicBezTo>
                    <a:pt x="79" y="35"/>
                    <a:pt x="82" y="42"/>
                    <a:pt x="82" y="50"/>
                  </a:cubicBezTo>
                  <a:cubicBezTo>
                    <a:pt x="82" y="61"/>
                    <a:pt x="77" y="67"/>
                    <a:pt x="68" y="67"/>
                  </a:cubicBezTo>
                  <a:cubicBezTo>
                    <a:pt x="59" y="67"/>
                    <a:pt x="54" y="61"/>
                    <a:pt x="52" y="46"/>
                  </a:cubicBezTo>
                  <a:cubicBezTo>
                    <a:pt x="50" y="32"/>
                    <a:pt x="49" y="29"/>
                    <a:pt x="47" y="24"/>
                  </a:cubicBezTo>
                  <a:lnTo>
                    <a:pt x="63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" name="Freeform 179">
              <a:extLst>
                <a:ext uri="{FF2B5EF4-FFF2-40B4-BE49-F238E27FC236}">
                  <a16:creationId xmlns:a16="http://schemas.microsoft.com/office/drawing/2014/main" id="{00487D70-EF56-4EAC-8100-CAD8E8CAE7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8" y="2159"/>
              <a:ext cx="67" cy="41"/>
            </a:xfrm>
            <a:custGeom>
              <a:avLst/>
              <a:gdLst>
                <a:gd name="T0" fmla="*/ 0 w 125"/>
                <a:gd name="T1" fmla="*/ 0 h 78"/>
                <a:gd name="T2" fmla="*/ 0 w 125"/>
                <a:gd name="T3" fmla="*/ 14 h 78"/>
                <a:gd name="T4" fmla="*/ 45 w 125"/>
                <a:gd name="T5" fmla="*/ 14 h 78"/>
                <a:gd name="T6" fmla="*/ 31 w 125"/>
                <a:gd name="T7" fmla="*/ 40 h 78"/>
                <a:gd name="T8" fmla="*/ 77 w 125"/>
                <a:gd name="T9" fmla="*/ 78 h 78"/>
                <a:gd name="T10" fmla="*/ 125 w 125"/>
                <a:gd name="T11" fmla="*/ 40 h 78"/>
                <a:gd name="T12" fmla="*/ 110 w 125"/>
                <a:gd name="T13" fmla="*/ 12 h 78"/>
                <a:gd name="T14" fmla="*/ 121 w 125"/>
                <a:gd name="T15" fmla="*/ 12 h 78"/>
                <a:gd name="T16" fmla="*/ 121 w 125"/>
                <a:gd name="T17" fmla="*/ 0 h 78"/>
                <a:gd name="T18" fmla="*/ 0 w 125"/>
                <a:gd name="T19" fmla="*/ 0 h 78"/>
                <a:gd name="T20" fmla="*/ 44 w 125"/>
                <a:gd name="T21" fmla="*/ 38 h 78"/>
                <a:gd name="T22" fmla="*/ 78 w 125"/>
                <a:gd name="T23" fmla="*/ 14 h 78"/>
                <a:gd name="T24" fmla="*/ 112 w 125"/>
                <a:gd name="T25" fmla="*/ 38 h 78"/>
                <a:gd name="T26" fmla="*/ 78 w 125"/>
                <a:gd name="T27" fmla="*/ 63 h 78"/>
                <a:gd name="T28" fmla="*/ 44 w 125"/>
                <a:gd name="T29" fmla="*/ 3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78">
                  <a:moveTo>
                    <a:pt x="0" y="0"/>
                  </a:moveTo>
                  <a:lnTo>
                    <a:pt x="0" y="14"/>
                  </a:lnTo>
                  <a:lnTo>
                    <a:pt x="45" y="14"/>
                  </a:lnTo>
                  <a:cubicBezTo>
                    <a:pt x="36" y="19"/>
                    <a:pt x="31" y="29"/>
                    <a:pt x="31" y="40"/>
                  </a:cubicBezTo>
                  <a:cubicBezTo>
                    <a:pt x="31" y="63"/>
                    <a:pt x="49" y="78"/>
                    <a:pt x="77" y="78"/>
                  </a:cubicBezTo>
                  <a:cubicBezTo>
                    <a:pt x="107" y="78"/>
                    <a:pt x="125" y="63"/>
                    <a:pt x="125" y="40"/>
                  </a:cubicBezTo>
                  <a:cubicBezTo>
                    <a:pt x="125" y="28"/>
                    <a:pt x="120" y="20"/>
                    <a:pt x="110" y="12"/>
                  </a:cubicBezTo>
                  <a:lnTo>
                    <a:pt x="121" y="12"/>
                  </a:lnTo>
                  <a:lnTo>
                    <a:pt x="121" y="0"/>
                  </a:lnTo>
                  <a:lnTo>
                    <a:pt x="0" y="0"/>
                  </a:lnTo>
                  <a:close/>
                  <a:moveTo>
                    <a:pt x="44" y="38"/>
                  </a:moveTo>
                  <a:cubicBezTo>
                    <a:pt x="44" y="23"/>
                    <a:pt x="58" y="14"/>
                    <a:pt x="78" y="14"/>
                  </a:cubicBezTo>
                  <a:cubicBezTo>
                    <a:pt x="99" y="14"/>
                    <a:pt x="112" y="23"/>
                    <a:pt x="112" y="38"/>
                  </a:cubicBezTo>
                  <a:cubicBezTo>
                    <a:pt x="112" y="53"/>
                    <a:pt x="98" y="63"/>
                    <a:pt x="78" y="63"/>
                  </a:cubicBezTo>
                  <a:cubicBezTo>
                    <a:pt x="58" y="63"/>
                    <a:pt x="44" y="53"/>
                    <a:pt x="44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" name="Freeform 180">
              <a:extLst>
                <a:ext uri="{FF2B5EF4-FFF2-40B4-BE49-F238E27FC236}">
                  <a16:creationId xmlns:a16="http://schemas.microsoft.com/office/drawing/2014/main" id="{B93A8B5C-D9EF-490E-A77C-9149F4319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8" y="2141"/>
              <a:ext cx="64" cy="7"/>
            </a:xfrm>
            <a:custGeom>
              <a:avLst/>
              <a:gdLst>
                <a:gd name="T0" fmla="*/ 34 w 121"/>
                <a:gd name="T1" fmla="*/ 0 h 14"/>
                <a:gd name="T2" fmla="*/ 34 w 121"/>
                <a:gd name="T3" fmla="*/ 13 h 14"/>
                <a:gd name="T4" fmla="*/ 121 w 121"/>
                <a:gd name="T5" fmla="*/ 13 h 14"/>
                <a:gd name="T6" fmla="*/ 121 w 121"/>
                <a:gd name="T7" fmla="*/ 0 h 14"/>
                <a:gd name="T8" fmla="*/ 34 w 121"/>
                <a:gd name="T9" fmla="*/ 0 h 14"/>
                <a:gd name="T10" fmla="*/ 0 w 121"/>
                <a:gd name="T11" fmla="*/ 0 h 14"/>
                <a:gd name="T12" fmla="*/ 0 w 121"/>
                <a:gd name="T13" fmla="*/ 14 h 14"/>
                <a:gd name="T14" fmla="*/ 17 w 121"/>
                <a:gd name="T15" fmla="*/ 14 h 14"/>
                <a:gd name="T16" fmla="*/ 17 w 121"/>
                <a:gd name="T17" fmla="*/ 0 h 14"/>
                <a:gd name="T18" fmla="*/ 0 w 121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4">
                  <a:moveTo>
                    <a:pt x="34" y="0"/>
                  </a:moveTo>
                  <a:lnTo>
                    <a:pt x="34" y="13"/>
                  </a:lnTo>
                  <a:lnTo>
                    <a:pt x="121" y="13"/>
                  </a:lnTo>
                  <a:lnTo>
                    <a:pt x="121" y="0"/>
                  </a:lnTo>
                  <a:lnTo>
                    <a:pt x="34" y="0"/>
                  </a:lnTo>
                  <a:close/>
                  <a:moveTo>
                    <a:pt x="0" y="0"/>
                  </a:move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" name="Freeform 181">
              <a:extLst>
                <a:ext uri="{FF2B5EF4-FFF2-40B4-BE49-F238E27FC236}">
                  <a16:creationId xmlns:a16="http://schemas.microsoft.com/office/drawing/2014/main" id="{0DBC095A-71F2-433B-8CBF-FDB2FFC4B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2092"/>
              <a:ext cx="49" cy="37"/>
            </a:xfrm>
            <a:custGeom>
              <a:avLst/>
              <a:gdLst>
                <a:gd name="T0" fmla="*/ 87 w 91"/>
                <a:gd name="T1" fmla="*/ 0 h 70"/>
                <a:gd name="T2" fmla="*/ 0 w 91"/>
                <a:gd name="T3" fmla="*/ 0 h 70"/>
                <a:gd name="T4" fmla="*/ 0 w 91"/>
                <a:gd name="T5" fmla="*/ 14 h 70"/>
                <a:gd name="T6" fmla="*/ 49 w 91"/>
                <a:gd name="T7" fmla="*/ 14 h 70"/>
                <a:gd name="T8" fmla="*/ 79 w 91"/>
                <a:gd name="T9" fmla="*/ 38 h 70"/>
                <a:gd name="T10" fmla="*/ 62 w 91"/>
                <a:gd name="T11" fmla="*/ 56 h 70"/>
                <a:gd name="T12" fmla="*/ 0 w 91"/>
                <a:gd name="T13" fmla="*/ 56 h 70"/>
                <a:gd name="T14" fmla="*/ 0 w 91"/>
                <a:gd name="T15" fmla="*/ 70 h 70"/>
                <a:gd name="T16" fmla="*/ 67 w 91"/>
                <a:gd name="T17" fmla="*/ 70 h 70"/>
                <a:gd name="T18" fmla="*/ 91 w 91"/>
                <a:gd name="T19" fmla="*/ 42 h 70"/>
                <a:gd name="T20" fmla="*/ 75 w 91"/>
                <a:gd name="T21" fmla="*/ 13 h 70"/>
                <a:gd name="T22" fmla="*/ 87 w 91"/>
                <a:gd name="T23" fmla="*/ 13 h 70"/>
                <a:gd name="T24" fmla="*/ 87 w 91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70">
                  <a:moveTo>
                    <a:pt x="87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49" y="14"/>
                  </a:lnTo>
                  <a:cubicBezTo>
                    <a:pt x="67" y="14"/>
                    <a:pt x="79" y="23"/>
                    <a:pt x="79" y="38"/>
                  </a:cubicBezTo>
                  <a:cubicBezTo>
                    <a:pt x="79" y="49"/>
                    <a:pt x="72" y="56"/>
                    <a:pt x="62" y="56"/>
                  </a:cubicBezTo>
                  <a:lnTo>
                    <a:pt x="0" y="56"/>
                  </a:lnTo>
                  <a:lnTo>
                    <a:pt x="0" y="70"/>
                  </a:lnTo>
                  <a:lnTo>
                    <a:pt x="67" y="70"/>
                  </a:lnTo>
                  <a:cubicBezTo>
                    <a:pt x="82" y="70"/>
                    <a:pt x="91" y="59"/>
                    <a:pt x="91" y="42"/>
                  </a:cubicBezTo>
                  <a:cubicBezTo>
                    <a:pt x="91" y="29"/>
                    <a:pt x="86" y="21"/>
                    <a:pt x="75" y="13"/>
                  </a:cubicBezTo>
                  <a:lnTo>
                    <a:pt x="87" y="1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" name="Freeform 182">
              <a:extLst>
                <a:ext uri="{FF2B5EF4-FFF2-40B4-BE49-F238E27FC236}">
                  <a16:creationId xmlns:a16="http://schemas.microsoft.com/office/drawing/2014/main" id="{4AD054C6-F565-4DB7-B2ED-90C02C370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" y="2046"/>
              <a:ext cx="50" cy="37"/>
            </a:xfrm>
            <a:custGeom>
              <a:avLst/>
              <a:gdLst>
                <a:gd name="T0" fmla="*/ 27 w 94"/>
                <a:gd name="T1" fmla="*/ 4 h 71"/>
                <a:gd name="T2" fmla="*/ 0 w 94"/>
                <a:gd name="T3" fmla="*/ 36 h 71"/>
                <a:gd name="T4" fmla="*/ 27 w 94"/>
                <a:gd name="T5" fmla="*/ 69 h 71"/>
                <a:gd name="T6" fmla="*/ 52 w 94"/>
                <a:gd name="T7" fmla="*/ 41 h 71"/>
                <a:gd name="T8" fmla="*/ 55 w 94"/>
                <a:gd name="T9" fmla="*/ 28 h 71"/>
                <a:gd name="T10" fmla="*/ 67 w 94"/>
                <a:gd name="T11" fmla="*/ 15 h 71"/>
                <a:gd name="T12" fmla="*/ 81 w 94"/>
                <a:gd name="T13" fmla="*/ 35 h 71"/>
                <a:gd name="T14" fmla="*/ 75 w 94"/>
                <a:gd name="T15" fmla="*/ 53 h 71"/>
                <a:gd name="T16" fmla="*/ 64 w 94"/>
                <a:gd name="T17" fmla="*/ 57 h 71"/>
                <a:gd name="T18" fmla="*/ 64 w 94"/>
                <a:gd name="T19" fmla="*/ 71 h 71"/>
                <a:gd name="T20" fmla="*/ 94 w 94"/>
                <a:gd name="T21" fmla="*/ 36 h 71"/>
                <a:gd name="T22" fmla="*/ 66 w 94"/>
                <a:gd name="T23" fmla="*/ 0 h 71"/>
                <a:gd name="T24" fmla="*/ 42 w 94"/>
                <a:gd name="T25" fmla="*/ 25 h 71"/>
                <a:gd name="T26" fmla="*/ 39 w 94"/>
                <a:gd name="T27" fmla="*/ 38 h 71"/>
                <a:gd name="T28" fmla="*/ 26 w 94"/>
                <a:gd name="T29" fmla="*/ 55 h 71"/>
                <a:gd name="T30" fmla="*/ 13 w 94"/>
                <a:gd name="T31" fmla="*/ 36 h 71"/>
                <a:gd name="T32" fmla="*/ 27 w 94"/>
                <a:gd name="T33" fmla="*/ 19 h 71"/>
                <a:gd name="T34" fmla="*/ 27 w 94"/>
                <a:gd name="T35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71">
                  <a:moveTo>
                    <a:pt x="27" y="4"/>
                  </a:moveTo>
                  <a:cubicBezTo>
                    <a:pt x="10" y="4"/>
                    <a:pt x="0" y="15"/>
                    <a:pt x="0" y="36"/>
                  </a:cubicBezTo>
                  <a:cubicBezTo>
                    <a:pt x="0" y="56"/>
                    <a:pt x="11" y="69"/>
                    <a:pt x="27" y="69"/>
                  </a:cubicBezTo>
                  <a:cubicBezTo>
                    <a:pt x="41" y="69"/>
                    <a:pt x="47" y="62"/>
                    <a:pt x="52" y="41"/>
                  </a:cubicBezTo>
                  <a:lnTo>
                    <a:pt x="55" y="28"/>
                  </a:lnTo>
                  <a:cubicBezTo>
                    <a:pt x="58" y="19"/>
                    <a:pt x="61" y="15"/>
                    <a:pt x="67" y="15"/>
                  </a:cubicBezTo>
                  <a:cubicBezTo>
                    <a:pt x="76" y="15"/>
                    <a:pt x="81" y="23"/>
                    <a:pt x="81" y="35"/>
                  </a:cubicBezTo>
                  <a:cubicBezTo>
                    <a:pt x="81" y="43"/>
                    <a:pt x="79" y="49"/>
                    <a:pt x="75" y="53"/>
                  </a:cubicBezTo>
                  <a:cubicBezTo>
                    <a:pt x="73" y="55"/>
                    <a:pt x="70" y="56"/>
                    <a:pt x="64" y="57"/>
                  </a:cubicBezTo>
                  <a:lnTo>
                    <a:pt x="64" y="71"/>
                  </a:lnTo>
                  <a:cubicBezTo>
                    <a:pt x="84" y="71"/>
                    <a:pt x="94" y="59"/>
                    <a:pt x="94" y="36"/>
                  </a:cubicBezTo>
                  <a:cubicBezTo>
                    <a:pt x="94" y="14"/>
                    <a:pt x="83" y="0"/>
                    <a:pt x="66" y="0"/>
                  </a:cubicBezTo>
                  <a:cubicBezTo>
                    <a:pt x="53" y="0"/>
                    <a:pt x="46" y="8"/>
                    <a:pt x="42" y="25"/>
                  </a:cubicBezTo>
                  <a:lnTo>
                    <a:pt x="39" y="38"/>
                  </a:lnTo>
                  <a:cubicBezTo>
                    <a:pt x="36" y="50"/>
                    <a:pt x="32" y="55"/>
                    <a:pt x="26" y="55"/>
                  </a:cubicBezTo>
                  <a:cubicBezTo>
                    <a:pt x="18" y="55"/>
                    <a:pt x="13" y="47"/>
                    <a:pt x="13" y="36"/>
                  </a:cubicBezTo>
                  <a:cubicBezTo>
                    <a:pt x="13" y="25"/>
                    <a:pt x="18" y="19"/>
                    <a:pt x="27" y="19"/>
                  </a:cubicBezTo>
                  <a:lnTo>
                    <a:pt x="27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" name="Freeform 183">
              <a:extLst>
                <a:ext uri="{FF2B5EF4-FFF2-40B4-BE49-F238E27FC236}">
                  <a16:creationId xmlns:a16="http://schemas.microsoft.com/office/drawing/2014/main" id="{6C7020A6-C7B9-42FC-AB0C-8969B3819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" y="1997"/>
              <a:ext cx="83" cy="16"/>
            </a:xfrm>
            <a:custGeom>
              <a:avLst/>
              <a:gdLst>
                <a:gd name="T0" fmla="*/ 0 w 156"/>
                <a:gd name="T1" fmla="*/ 0 h 31"/>
                <a:gd name="T2" fmla="*/ 0 w 156"/>
                <a:gd name="T3" fmla="*/ 31 h 31"/>
                <a:gd name="T4" fmla="*/ 156 w 156"/>
                <a:gd name="T5" fmla="*/ 31 h 31"/>
                <a:gd name="T6" fmla="*/ 156 w 156"/>
                <a:gd name="T7" fmla="*/ 0 h 31"/>
                <a:gd name="T8" fmla="*/ 144 w 156"/>
                <a:gd name="T9" fmla="*/ 0 h 31"/>
                <a:gd name="T10" fmla="*/ 144 w 156"/>
                <a:gd name="T11" fmla="*/ 17 h 31"/>
                <a:gd name="T12" fmla="*/ 12 w 156"/>
                <a:gd name="T13" fmla="*/ 17 h 31"/>
                <a:gd name="T14" fmla="*/ 12 w 156"/>
                <a:gd name="T15" fmla="*/ 0 h 31"/>
                <a:gd name="T16" fmla="*/ 0 w 156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1">
                  <a:moveTo>
                    <a:pt x="0" y="0"/>
                  </a:moveTo>
                  <a:lnTo>
                    <a:pt x="0" y="31"/>
                  </a:lnTo>
                  <a:lnTo>
                    <a:pt x="156" y="31"/>
                  </a:lnTo>
                  <a:lnTo>
                    <a:pt x="156" y="0"/>
                  </a:lnTo>
                  <a:lnTo>
                    <a:pt x="144" y="0"/>
                  </a:lnTo>
                  <a:lnTo>
                    <a:pt x="144" y="17"/>
                  </a:lnTo>
                  <a:lnTo>
                    <a:pt x="12" y="17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" name="Freeform 184">
              <a:extLst>
                <a:ext uri="{FF2B5EF4-FFF2-40B4-BE49-F238E27FC236}">
                  <a16:creationId xmlns:a16="http://schemas.microsoft.com/office/drawing/2014/main" id="{41291280-DE21-459B-82ED-26E800477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" y="1928"/>
              <a:ext cx="47" cy="60"/>
            </a:xfrm>
            <a:custGeom>
              <a:avLst/>
              <a:gdLst>
                <a:gd name="T0" fmla="*/ 3 w 90"/>
                <a:gd name="T1" fmla="*/ 115 h 115"/>
                <a:gd name="T2" fmla="*/ 90 w 90"/>
                <a:gd name="T3" fmla="*/ 115 h 115"/>
                <a:gd name="T4" fmla="*/ 90 w 90"/>
                <a:gd name="T5" fmla="*/ 101 h 115"/>
                <a:gd name="T6" fmla="*/ 35 w 90"/>
                <a:gd name="T7" fmla="*/ 101 h 115"/>
                <a:gd name="T8" fmla="*/ 12 w 90"/>
                <a:gd name="T9" fmla="*/ 81 h 115"/>
                <a:gd name="T10" fmla="*/ 30 w 90"/>
                <a:gd name="T11" fmla="*/ 65 h 115"/>
                <a:gd name="T12" fmla="*/ 90 w 90"/>
                <a:gd name="T13" fmla="*/ 65 h 115"/>
                <a:gd name="T14" fmla="*/ 90 w 90"/>
                <a:gd name="T15" fmla="*/ 51 h 115"/>
                <a:gd name="T16" fmla="*/ 35 w 90"/>
                <a:gd name="T17" fmla="*/ 51 h 115"/>
                <a:gd name="T18" fmla="*/ 12 w 90"/>
                <a:gd name="T19" fmla="*/ 30 h 115"/>
                <a:gd name="T20" fmla="*/ 30 w 90"/>
                <a:gd name="T21" fmla="*/ 14 h 115"/>
                <a:gd name="T22" fmla="*/ 90 w 90"/>
                <a:gd name="T23" fmla="*/ 14 h 115"/>
                <a:gd name="T24" fmla="*/ 90 w 90"/>
                <a:gd name="T25" fmla="*/ 0 h 115"/>
                <a:gd name="T26" fmla="*/ 25 w 90"/>
                <a:gd name="T27" fmla="*/ 0 h 115"/>
                <a:gd name="T28" fmla="*/ 0 w 90"/>
                <a:gd name="T29" fmla="*/ 25 h 115"/>
                <a:gd name="T30" fmla="*/ 14 w 90"/>
                <a:gd name="T31" fmla="*/ 52 h 115"/>
                <a:gd name="T32" fmla="*/ 0 w 90"/>
                <a:gd name="T33" fmla="*/ 76 h 115"/>
                <a:gd name="T34" fmla="*/ 15 w 90"/>
                <a:gd name="T35" fmla="*/ 102 h 115"/>
                <a:gd name="T36" fmla="*/ 3 w 90"/>
                <a:gd name="T37" fmla="*/ 102 h 115"/>
                <a:gd name="T38" fmla="*/ 3 w 90"/>
                <a:gd name="T3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5">
                  <a:moveTo>
                    <a:pt x="3" y="115"/>
                  </a:moveTo>
                  <a:lnTo>
                    <a:pt x="90" y="115"/>
                  </a:lnTo>
                  <a:lnTo>
                    <a:pt x="90" y="101"/>
                  </a:lnTo>
                  <a:lnTo>
                    <a:pt x="35" y="101"/>
                  </a:lnTo>
                  <a:cubicBezTo>
                    <a:pt x="23" y="101"/>
                    <a:pt x="12" y="92"/>
                    <a:pt x="12" y="81"/>
                  </a:cubicBezTo>
                  <a:cubicBezTo>
                    <a:pt x="12" y="70"/>
                    <a:pt x="19" y="65"/>
                    <a:pt x="30" y="65"/>
                  </a:cubicBezTo>
                  <a:lnTo>
                    <a:pt x="90" y="65"/>
                  </a:lnTo>
                  <a:lnTo>
                    <a:pt x="90" y="51"/>
                  </a:lnTo>
                  <a:lnTo>
                    <a:pt x="35" y="51"/>
                  </a:lnTo>
                  <a:cubicBezTo>
                    <a:pt x="23" y="51"/>
                    <a:pt x="12" y="41"/>
                    <a:pt x="12" y="30"/>
                  </a:cubicBezTo>
                  <a:cubicBezTo>
                    <a:pt x="12" y="20"/>
                    <a:pt x="19" y="14"/>
                    <a:pt x="30" y="14"/>
                  </a:cubicBezTo>
                  <a:lnTo>
                    <a:pt x="90" y="14"/>
                  </a:lnTo>
                  <a:lnTo>
                    <a:pt x="90" y="0"/>
                  </a:lnTo>
                  <a:lnTo>
                    <a:pt x="25" y="0"/>
                  </a:lnTo>
                  <a:cubicBezTo>
                    <a:pt x="9" y="0"/>
                    <a:pt x="0" y="9"/>
                    <a:pt x="0" y="25"/>
                  </a:cubicBezTo>
                  <a:cubicBezTo>
                    <a:pt x="0" y="37"/>
                    <a:pt x="4" y="44"/>
                    <a:pt x="14" y="52"/>
                  </a:cubicBezTo>
                  <a:cubicBezTo>
                    <a:pt x="4" y="57"/>
                    <a:pt x="0" y="64"/>
                    <a:pt x="0" y="76"/>
                  </a:cubicBezTo>
                  <a:cubicBezTo>
                    <a:pt x="0" y="87"/>
                    <a:pt x="5" y="95"/>
                    <a:pt x="15" y="102"/>
                  </a:cubicBezTo>
                  <a:lnTo>
                    <a:pt x="3" y="102"/>
                  </a:lnTo>
                  <a:lnTo>
                    <a:pt x="3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" name="Freeform 185">
              <a:extLst>
                <a:ext uri="{FF2B5EF4-FFF2-40B4-BE49-F238E27FC236}">
                  <a16:creationId xmlns:a16="http://schemas.microsoft.com/office/drawing/2014/main" id="{9A170DFC-3C0B-4FD5-9485-0481FE519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" y="1904"/>
              <a:ext cx="83" cy="16"/>
            </a:xfrm>
            <a:custGeom>
              <a:avLst/>
              <a:gdLst>
                <a:gd name="T0" fmla="*/ 156 w 156"/>
                <a:gd name="T1" fmla="*/ 31 h 31"/>
                <a:gd name="T2" fmla="*/ 156 w 156"/>
                <a:gd name="T3" fmla="*/ 0 h 31"/>
                <a:gd name="T4" fmla="*/ 0 w 156"/>
                <a:gd name="T5" fmla="*/ 0 h 31"/>
                <a:gd name="T6" fmla="*/ 0 w 156"/>
                <a:gd name="T7" fmla="*/ 31 h 31"/>
                <a:gd name="T8" fmla="*/ 12 w 156"/>
                <a:gd name="T9" fmla="*/ 31 h 31"/>
                <a:gd name="T10" fmla="*/ 12 w 156"/>
                <a:gd name="T11" fmla="*/ 14 h 31"/>
                <a:gd name="T12" fmla="*/ 144 w 156"/>
                <a:gd name="T13" fmla="*/ 14 h 31"/>
                <a:gd name="T14" fmla="*/ 144 w 156"/>
                <a:gd name="T15" fmla="*/ 31 h 31"/>
                <a:gd name="T16" fmla="*/ 156 w 156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1">
                  <a:moveTo>
                    <a:pt x="156" y="31"/>
                  </a:moveTo>
                  <a:lnTo>
                    <a:pt x="156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12" y="31"/>
                  </a:lnTo>
                  <a:lnTo>
                    <a:pt x="12" y="14"/>
                  </a:lnTo>
                  <a:lnTo>
                    <a:pt x="144" y="14"/>
                  </a:lnTo>
                  <a:lnTo>
                    <a:pt x="144" y="31"/>
                  </a:lnTo>
                  <a:lnTo>
                    <a:pt x="15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mit CFX</a:t>
            </a:r>
          </a:p>
          <a:p>
            <a:r>
              <a:rPr lang="de-DE" dirty="0"/>
              <a:t>Betriebspunkt:</a:t>
            </a:r>
          </a:p>
          <a:p>
            <a:pPr lvl="2"/>
            <a:r>
              <a:rPr lang="de-DE" dirty="0"/>
              <a:t>Totaltemperatur (</a:t>
            </a:r>
            <a:r>
              <a:rPr lang="de-DE" dirty="0" err="1"/>
              <a:t>Inlet</a:t>
            </a:r>
            <a:r>
              <a:rPr lang="de-DE" dirty="0"/>
              <a:t>):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Massenaustrittsstrom: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Drehzahl Rotor: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Totaldruckprofil (</a:t>
            </a:r>
            <a:r>
              <a:rPr lang="de-DE" dirty="0" err="1"/>
              <a:t>Inlet</a:t>
            </a:r>
            <a:r>
              <a:rPr lang="de-DE" dirty="0"/>
              <a:t>):</a:t>
            </a:r>
          </a:p>
          <a:p>
            <a:pPr lvl="2"/>
            <a:endParaRPr lang="de-DE" dirty="0"/>
          </a:p>
          <a:p>
            <a:pPr marL="350838" lvl="2" indent="0">
              <a:buNone/>
            </a:pPr>
            <a:r>
              <a:rPr lang="de-DE" dirty="0" err="1"/>
              <a:t>WOher</a:t>
            </a:r>
            <a:endParaRPr lang="de-DE" dirty="0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453335DB-B34D-4753-B457-4AFC352DF6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17048"/>
            <a:ext cx="1505651" cy="241321"/>
          </a:xfrm>
          <a:prstGeom prst="rect">
            <a:avLst/>
          </a:prstGeom>
        </p:spPr>
      </p:pic>
      <p:pic>
        <p:nvPicPr>
          <p:cNvPr id="202" name="Grafik 201">
            <a:extLst>
              <a:ext uri="{FF2B5EF4-FFF2-40B4-BE49-F238E27FC236}">
                <a16:creationId xmlns:a16="http://schemas.microsoft.com/office/drawing/2014/main" id="{038C9405-FA15-4C3A-A7EB-DB1B8793A1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6" y="3824468"/>
            <a:ext cx="917448" cy="324612"/>
          </a:xfrm>
          <a:prstGeom prst="rect">
            <a:avLst/>
          </a:prstGeom>
        </p:spPr>
      </p:pic>
      <p:pic>
        <p:nvPicPr>
          <p:cNvPr id="213" name="Grafik 212">
            <a:extLst>
              <a:ext uri="{FF2B5EF4-FFF2-40B4-BE49-F238E27FC236}">
                <a16:creationId xmlns:a16="http://schemas.microsoft.com/office/drawing/2014/main" id="{398294B1-E74C-4E7C-9EDE-4C7AC61146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639743"/>
            <a:ext cx="1874520" cy="271281"/>
          </a:xfrm>
          <a:prstGeom prst="rect">
            <a:avLst/>
          </a:prstGeom>
        </p:spPr>
      </p:pic>
      <p:pic>
        <p:nvPicPr>
          <p:cNvPr id="208" name="Grafik 207">
            <a:extLst>
              <a:ext uri="{FF2B5EF4-FFF2-40B4-BE49-F238E27FC236}">
                <a16:creationId xmlns:a16="http://schemas.microsoft.com/office/drawing/2014/main" id="{7E30A47D-14C9-44EA-BC58-99D0131B6E0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415150"/>
            <a:ext cx="2050708" cy="237744"/>
          </a:xfrm>
          <a:prstGeom prst="rect">
            <a:avLst/>
          </a:prstGeom>
        </p:spPr>
      </p:pic>
      <p:sp>
        <p:nvSpPr>
          <p:cNvPr id="211" name="Textfeld 210">
            <a:extLst>
              <a:ext uri="{FF2B5EF4-FFF2-40B4-BE49-F238E27FC236}">
                <a16:creationId xmlns:a16="http://schemas.microsoft.com/office/drawing/2014/main" id="{12EB23B0-5FBE-42DB-9699-B1A47AB12CCA}"/>
              </a:ext>
            </a:extLst>
          </p:cNvPr>
          <p:cNvSpPr txBox="1"/>
          <p:nvPr/>
        </p:nvSpPr>
        <p:spPr>
          <a:xfrm>
            <a:off x="3107507" y="5795972"/>
            <a:ext cx="6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Vorgegebenes Totaldruckprofil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6823569" cy="4329280"/>
          </a:xfrm>
        </p:spPr>
        <p:txBody>
          <a:bodyPr/>
          <a:lstStyle/>
          <a:p>
            <a:r>
              <a:rPr lang="de-DE" dirty="0"/>
              <a:t>Erstellung eines Referenzgitters mit AutoGrid5</a:t>
            </a:r>
          </a:p>
          <a:p>
            <a:r>
              <a:rPr lang="de-DE" dirty="0"/>
              <a:t>Manuelle Optimierung für ausreichend gute Netzqualität:</a:t>
            </a:r>
          </a:p>
          <a:p>
            <a:pPr lvl="2"/>
            <a:r>
              <a:rPr lang="de-DE" dirty="0"/>
              <a:t>Keine negativen Kontrollvolumen</a:t>
            </a:r>
          </a:p>
          <a:p>
            <a:pPr lvl="2"/>
            <a:r>
              <a:rPr lang="de-DE" dirty="0"/>
              <a:t>Kleinster Winkel einer Zelle &gt; 20°</a:t>
            </a:r>
          </a:p>
          <a:p>
            <a:pPr lvl="2"/>
            <a:r>
              <a:rPr lang="de-DE" dirty="0"/>
              <a:t>Expansion </a:t>
            </a:r>
            <a:r>
              <a:rPr lang="de-DE" dirty="0" err="1"/>
              <a:t>ratio</a:t>
            </a:r>
            <a:r>
              <a:rPr lang="de-DE" dirty="0"/>
              <a:t> &lt; 3</a:t>
            </a:r>
          </a:p>
          <a:p>
            <a:pPr lvl="2"/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&lt; 1500</a:t>
            </a:r>
          </a:p>
          <a:p>
            <a:r>
              <a:rPr lang="de-DE" dirty="0"/>
              <a:t>Spaltverfeinerung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00A8661-918C-422A-9F12-1449593EB770}"/>
              </a:ext>
            </a:extLst>
          </p:cNvPr>
          <p:cNvSpPr/>
          <p:nvPr/>
        </p:nvSpPr>
        <p:spPr>
          <a:xfrm>
            <a:off x="3419872" y="5013176"/>
            <a:ext cx="2016224" cy="12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9319621-456B-4F9C-8AE3-990417BC162B}"/>
              </a:ext>
            </a:extLst>
          </p:cNvPr>
          <p:cNvCxnSpPr/>
          <p:nvPr/>
        </p:nvCxnSpPr>
        <p:spPr>
          <a:xfrm>
            <a:off x="3419872" y="5373216"/>
            <a:ext cx="2016224" cy="0"/>
          </a:xfrm>
          <a:prstGeom prst="line">
            <a:avLst/>
          </a:prstGeom>
          <a:ln>
            <a:solidFill>
              <a:srgbClr val="004E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8524B71A-AA14-47C0-A247-D8BE9E17ACA5}"/>
              </a:ext>
            </a:extLst>
          </p:cNvPr>
          <p:cNvSpPr/>
          <p:nvPr/>
        </p:nvSpPr>
        <p:spPr>
          <a:xfrm>
            <a:off x="5940152" y="5661248"/>
            <a:ext cx="2520280" cy="2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3415BAE-D7D5-4829-BF66-AFDCFFC74C89}"/>
              </a:ext>
            </a:extLst>
          </p:cNvPr>
          <p:cNvSpPr/>
          <p:nvPr/>
        </p:nvSpPr>
        <p:spPr>
          <a:xfrm flipH="1">
            <a:off x="5954547" y="3306688"/>
            <a:ext cx="2282552" cy="228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F6BBA9AE-BA91-4C42-9E5C-0256A3AD969E}"/>
              </a:ext>
            </a:extLst>
          </p:cNvPr>
          <p:cNvSpPr/>
          <p:nvPr/>
        </p:nvSpPr>
        <p:spPr>
          <a:xfrm>
            <a:off x="467544" y="5157192"/>
            <a:ext cx="2736304" cy="936104"/>
          </a:xfrm>
          <a:prstGeom prst="parallelogram">
            <a:avLst>
              <a:gd name="adj" fmla="val 214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DFCA95E-EBAF-4A26-9BAD-73C882BC9FBA}"/>
              </a:ext>
            </a:extLst>
          </p:cNvPr>
          <p:cNvSpPr txBox="1"/>
          <p:nvPr/>
        </p:nvSpPr>
        <p:spPr>
          <a:xfrm>
            <a:off x="5923429" y="5948409"/>
            <a:ext cx="2520280" cy="646331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&lt; 1500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25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3E671A-136E-4360-89A9-AD9DB1ED1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</p:spPr>
            <p:txBody>
              <a:bodyPr/>
              <a:lstStyle/>
              <a:p>
                <a:r>
                  <a:rPr lang="de-DE" dirty="0"/>
                  <a:t>Einstellen der Grenzschichtdicke</a:t>
                </a:r>
              </a:p>
              <a:p>
                <a:pPr lvl="2"/>
                <a:r>
                  <a:rPr lang="de-DE" dirty="0"/>
                  <a:t>Bestimmung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DE" dirty="0"/>
                  <a:t>durch iteratives Ausprobieren</a:t>
                </a:r>
              </a:p>
              <a:p>
                <a:pPr lvl="2"/>
                <a:r>
                  <a:rPr lang="de-DE" dirty="0"/>
                  <a:t>Ergebnis: im kompletten Simulationsgebiet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0.3 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≤3.0</m:t>
                    </m:r>
                    <m: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dirty="0"/>
                  <a:t>und in großen Teilen des Simulationsgebiets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0.</m:t>
                    </m:r>
                    <m:r>
                      <a:rPr lang="de-DE" b="0" i="1" smtClean="0">
                        <a:latin typeface="Cambria Math" charset="0"/>
                      </a:rPr>
                      <m:t>7</m:t>
                    </m:r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1.2</m:t>
                    </m:r>
                  </m:oMath>
                </a14:m>
                <a:endParaRPr lang="de-DE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de-DE" dirty="0">
                    <a:sym typeface="Wingdings"/>
                  </a:rPr>
                  <a:t>Referenzgitter mit guter Gitterqualität und korrekter Grenzschichtdicke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3E671A-136E-4360-89A9-AD9DB1ED1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  <a:blipFill>
                <a:blip r:embed="rId3"/>
                <a:stretch>
                  <a:fillRect l="-1775" r="-16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77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8244448" cy="4329280"/>
          </a:xfrm>
        </p:spPr>
        <p:txBody>
          <a:bodyPr/>
          <a:lstStyle/>
          <a:p>
            <a:r>
              <a:rPr lang="de-DE" dirty="0"/>
              <a:t>Gitterstudie (Ziel: netzunabhängige Ergebnisse)</a:t>
            </a:r>
          </a:p>
          <a:p>
            <a:pPr lvl="2"/>
            <a:r>
              <a:rPr lang="de-DE" dirty="0"/>
              <a:t>Variation der Verfeinerung des Gitters</a:t>
            </a:r>
          </a:p>
          <a:p>
            <a:pPr lvl="2"/>
            <a:r>
              <a:rPr lang="de-DE" dirty="0"/>
              <a:t>Berechnung verschiedener Größen (z.B. Wirkungsgrade) auf den Gittern</a:t>
            </a:r>
          </a:p>
          <a:p>
            <a:pPr lvl="2"/>
            <a:r>
              <a:rPr lang="de-DE" dirty="0"/>
              <a:t>Vergleich der Ergebnisse der verschiedenen Rechnungen</a:t>
            </a:r>
          </a:p>
          <a:p>
            <a:r>
              <a:rPr lang="de-DE" dirty="0"/>
              <a:t>Resultat: unabhängiges Gitter mit den Kenngrößen:</a:t>
            </a:r>
          </a:p>
          <a:p>
            <a:pPr lvl="2"/>
            <a:r>
              <a:rPr lang="de-DE" dirty="0"/>
              <a:t>Je ca. 2 Mio. Elemente in den Statoren und ca. 3 Mio. Elemente im Rotor</a:t>
            </a:r>
          </a:p>
          <a:p>
            <a:pPr lvl="2"/>
            <a:endParaRPr lang="de-DE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9BE0C4F1-2D7A-4179-9985-55CFEF4AB9E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61843" y="4353665"/>
          <a:ext cx="6840761" cy="1523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7470347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496">
                <a:tc>
                  <a:txBody>
                    <a:bodyPr/>
                    <a:lstStyle/>
                    <a:p>
                      <a:r>
                        <a:rPr lang="de-DE" dirty="0"/>
                        <a:t>Kenngröße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Stator1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Stator2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92">
                <a:tc>
                  <a:txBody>
                    <a:bodyPr/>
                    <a:lstStyle/>
                    <a:p>
                      <a:r>
                        <a:rPr lang="de-DE" dirty="0"/>
                        <a:t>Min. Winkel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dirty="0"/>
                        <a:t>Max. </a:t>
                      </a:r>
                      <a:r>
                        <a:rPr lang="de-DE" dirty="0" err="1"/>
                        <a:t>Aspect</a:t>
                      </a:r>
                      <a:r>
                        <a:rPr lang="de-DE" dirty="0"/>
                        <a:t>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714.51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888.64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933.67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de-DE" dirty="0"/>
                        <a:t>Max. Expansion</a:t>
                      </a:r>
                      <a:r>
                        <a:rPr lang="de-DE" baseline="0" dirty="0"/>
                        <a:t> Ratio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(4)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88840"/>
            <a:ext cx="5359400" cy="4038600"/>
          </a:xfrm>
        </p:spPr>
      </p:pic>
      <p:sp>
        <p:nvSpPr>
          <p:cNvPr id="9" name="Textfeld 8"/>
          <p:cNvSpPr txBox="1"/>
          <p:nvPr/>
        </p:nvSpPr>
        <p:spPr>
          <a:xfrm>
            <a:off x="2366283" y="161950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Wirkungsgrade auf verschiedenen Gittern</a:t>
            </a:r>
          </a:p>
        </p:txBody>
      </p:sp>
    </p:spTree>
    <p:extLst>
      <p:ext uri="{BB962C8B-B14F-4D97-AF65-F5344CB8AC3E}">
        <p14:creationId xmlns:p14="http://schemas.microsoft.com/office/powerpoint/2010/main" val="849022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5250"/>
            <a:ext cx="6419897" cy="3401778"/>
          </a:xfrm>
          <a:prstGeom prst="rect">
            <a:avLst/>
          </a:prstGeom>
        </p:spPr>
      </p:pic>
      <p:sp>
        <p:nvSpPr>
          <p:cNvPr id="9" name="Bogen 8"/>
          <p:cNvSpPr/>
          <p:nvPr/>
        </p:nvSpPr>
        <p:spPr>
          <a:xfrm rot="1163074">
            <a:off x="5478666" y="2842305"/>
            <a:ext cx="3280604" cy="2118538"/>
          </a:xfrm>
          <a:prstGeom prst="arc">
            <a:avLst>
              <a:gd name="adj1" fmla="val 11184062"/>
              <a:gd name="adj2" fmla="val 0"/>
            </a:avLst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402309" y="3742170"/>
            <a:ext cx="2495151" cy="1427988"/>
          </a:xfrm>
          <a:custGeom>
            <a:avLst/>
            <a:gdLst>
              <a:gd name="connsiteX0" fmla="*/ 15807 w 2540918"/>
              <a:gd name="connsiteY0" fmla="*/ 130234 h 1376899"/>
              <a:gd name="connsiteX1" fmla="*/ 854792 w 2540918"/>
              <a:gd name="connsiteY1" fmla="*/ 7685 h 1376899"/>
              <a:gd name="connsiteX2" fmla="*/ 1627790 w 2540918"/>
              <a:gd name="connsiteY2" fmla="*/ 167941 h 1376899"/>
              <a:gd name="connsiteX3" fmla="*/ 2504483 w 2540918"/>
              <a:gd name="connsiteY3" fmla="*/ 648708 h 1376899"/>
              <a:gd name="connsiteX4" fmla="*/ 2334800 w 2540918"/>
              <a:gd name="connsiteY4" fmla="*/ 1355718 h 1376899"/>
              <a:gd name="connsiteX5" fmla="*/ 1967155 w 2540918"/>
              <a:gd name="connsiteY5" fmla="*/ 1167182 h 1376899"/>
              <a:gd name="connsiteX6" fmla="*/ 1344986 w 2540918"/>
              <a:gd name="connsiteY6" fmla="*/ 912658 h 1376899"/>
              <a:gd name="connsiteX7" fmla="*/ 703963 w 2540918"/>
              <a:gd name="connsiteY7" fmla="*/ 865524 h 1376899"/>
              <a:gd name="connsiteX8" fmla="*/ 336318 w 2540918"/>
              <a:gd name="connsiteY8" fmla="*/ 997500 h 1376899"/>
              <a:gd name="connsiteX9" fmla="*/ 15807 w 2540918"/>
              <a:gd name="connsiteY9" fmla="*/ 130234 h 1376899"/>
              <a:gd name="connsiteX0" fmla="*/ 15807 w 2529585"/>
              <a:gd name="connsiteY0" fmla="*/ 130234 h 1375599"/>
              <a:gd name="connsiteX1" fmla="*/ 854792 w 2529585"/>
              <a:gd name="connsiteY1" fmla="*/ 7685 h 1375599"/>
              <a:gd name="connsiteX2" fmla="*/ 1627790 w 2529585"/>
              <a:gd name="connsiteY2" fmla="*/ 167941 h 1375599"/>
              <a:gd name="connsiteX3" fmla="*/ 2491783 w 2529585"/>
              <a:gd name="connsiteY3" fmla="*/ 670933 h 1375599"/>
              <a:gd name="connsiteX4" fmla="*/ 2334800 w 2529585"/>
              <a:gd name="connsiteY4" fmla="*/ 1355718 h 1375599"/>
              <a:gd name="connsiteX5" fmla="*/ 1967155 w 2529585"/>
              <a:gd name="connsiteY5" fmla="*/ 1167182 h 1375599"/>
              <a:gd name="connsiteX6" fmla="*/ 1344986 w 2529585"/>
              <a:gd name="connsiteY6" fmla="*/ 912658 h 1375599"/>
              <a:gd name="connsiteX7" fmla="*/ 703963 w 2529585"/>
              <a:gd name="connsiteY7" fmla="*/ 865524 h 1375599"/>
              <a:gd name="connsiteX8" fmla="*/ 336318 w 2529585"/>
              <a:gd name="connsiteY8" fmla="*/ 997500 h 1375599"/>
              <a:gd name="connsiteX9" fmla="*/ 15807 w 2529585"/>
              <a:gd name="connsiteY9" fmla="*/ 130234 h 1375599"/>
              <a:gd name="connsiteX0" fmla="*/ 15807 w 2529585"/>
              <a:gd name="connsiteY0" fmla="*/ 138699 h 1384064"/>
              <a:gd name="connsiteX1" fmla="*/ 854792 w 2529585"/>
              <a:gd name="connsiteY1" fmla="*/ 16150 h 1384064"/>
              <a:gd name="connsiteX2" fmla="*/ 1627790 w 2529585"/>
              <a:gd name="connsiteY2" fmla="*/ 176406 h 1384064"/>
              <a:gd name="connsiteX3" fmla="*/ 2491783 w 2529585"/>
              <a:gd name="connsiteY3" fmla="*/ 679398 h 1384064"/>
              <a:gd name="connsiteX4" fmla="*/ 2334800 w 2529585"/>
              <a:gd name="connsiteY4" fmla="*/ 1364183 h 1384064"/>
              <a:gd name="connsiteX5" fmla="*/ 1967155 w 2529585"/>
              <a:gd name="connsiteY5" fmla="*/ 1175647 h 1384064"/>
              <a:gd name="connsiteX6" fmla="*/ 1344986 w 2529585"/>
              <a:gd name="connsiteY6" fmla="*/ 921123 h 1384064"/>
              <a:gd name="connsiteX7" fmla="*/ 703963 w 2529585"/>
              <a:gd name="connsiteY7" fmla="*/ 873989 h 1384064"/>
              <a:gd name="connsiteX8" fmla="*/ 336318 w 2529585"/>
              <a:gd name="connsiteY8" fmla="*/ 1005965 h 1384064"/>
              <a:gd name="connsiteX9" fmla="*/ 15807 w 2529585"/>
              <a:gd name="connsiteY9" fmla="*/ 138699 h 1384064"/>
              <a:gd name="connsiteX0" fmla="*/ 15503 w 2529281"/>
              <a:gd name="connsiteY0" fmla="*/ 138699 h 1384064"/>
              <a:gd name="connsiteX1" fmla="*/ 848138 w 2529281"/>
              <a:gd name="connsiteY1" fmla="*/ 16150 h 1384064"/>
              <a:gd name="connsiteX2" fmla="*/ 1627486 w 2529281"/>
              <a:gd name="connsiteY2" fmla="*/ 176406 h 1384064"/>
              <a:gd name="connsiteX3" fmla="*/ 2491479 w 2529281"/>
              <a:gd name="connsiteY3" fmla="*/ 679398 h 1384064"/>
              <a:gd name="connsiteX4" fmla="*/ 2334496 w 2529281"/>
              <a:gd name="connsiteY4" fmla="*/ 1364183 h 1384064"/>
              <a:gd name="connsiteX5" fmla="*/ 1966851 w 2529281"/>
              <a:gd name="connsiteY5" fmla="*/ 1175647 h 1384064"/>
              <a:gd name="connsiteX6" fmla="*/ 1344682 w 2529281"/>
              <a:gd name="connsiteY6" fmla="*/ 921123 h 1384064"/>
              <a:gd name="connsiteX7" fmla="*/ 703659 w 2529281"/>
              <a:gd name="connsiteY7" fmla="*/ 873989 h 1384064"/>
              <a:gd name="connsiteX8" fmla="*/ 336014 w 2529281"/>
              <a:gd name="connsiteY8" fmla="*/ 1005965 h 1384064"/>
              <a:gd name="connsiteX9" fmla="*/ 15503 w 2529281"/>
              <a:gd name="connsiteY9" fmla="*/ 138699 h 1384064"/>
              <a:gd name="connsiteX0" fmla="*/ 46290 w 2560068"/>
              <a:gd name="connsiteY0" fmla="*/ 130188 h 1375553"/>
              <a:gd name="connsiteX1" fmla="*/ 878925 w 2560068"/>
              <a:gd name="connsiteY1" fmla="*/ 7639 h 1375553"/>
              <a:gd name="connsiteX2" fmla="*/ 1658273 w 2560068"/>
              <a:gd name="connsiteY2" fmla="*/ 167895 h 1375553"/>
              <a:gd name="connsiteX3" fmla="*/ 2522266 w 2560068"/>
              <a:gd name="connsiteY3" fmla="*/ 670887 h 1375553"/>
              <a:gd name="connsiteX4" fmla="*/ 2365283 w 2560068"/>
              <a:gd name="connsiteY4" fmla="*/ 1355672 h 1375553"/>
              <a:gd name="connsiteX5" fmla="*/ 1997638 w 2560068"/>
              <a:gd name="connsiteY5" fmla="*/ 1167136 h 1375553"/>
              <a:gd name="connsiteX6" fmla="*/ 1375469 w 2560068"/>
              <a:gd name="connsiteY6" fmla="*/ 912612 h 1375553"/>
              <a:gd name="connsiteX7" fmla="*/ 734446 w 2560068"/>
              <a:gd name="connsiteY7" fmla="*/ 865478 h 1375553"/>
              <a:gd name="connsiteX8" fmla="*/ 366801 w 2560068"/>
              <a:gd name="connsiteY8" fmla="*/ 997454 h 1375553"/>
              <a:gd name="connsiteX9" fmla="*/ 46290 w 2560068"/>
              <a:gd name="connsiteY9" fmla="*/ 130188 h 1375553"/>
              <a:gd name="connsiteX0" fmla="*/ 56962 w 2570740"/>
              <a:gd name="connsiteY0" fmla="*/ 128656 h 1374021"/>
              <a:gd name="connsiteX1" fmla="*/ 889597 w 2570740"/>
              <a:gd name="connsiteY1" fmla="*/ 6107 h 1374021"/>
              <a:gd name="connsiteX2" fmla="*/ 1668945 w 2570740"/>
              <a:gd name="connsiteY2" fmla="*/ 166363 h 1374021"/>
              <a:gd name="connsiteX3" fmla="*/ 2532938 w 2570740"/>
              <a:gd name="connsiteY3" fmla="*/ 669355 h 1374021"/>
              <a:gd name="connsiteX4" fmla="*/ 2375955 w 2570740"/>
              <a:gd name="connsiteY4" fmla="*/ 1354140 h 1374021"/>
              <a:gd name="connsiteX5" fmla="*/ 2008310 w 2570740"/>
              <a:gd name="connsiteY5" fmla="*/ 1165604 h 1374021"/>
              <a:gd name="connsiteX6" fmla="*/ 1386141 w 2570740"/>
              <a:gd name="connsiteY6" fmla="*/ 911080 h 1374021"/>
              <a:gd name="connsiteX7" fmla="*/ 745118 w 2570740"/>
              <a:gd name="connsiteY7" fmla="*/ 863946 h 1374021"/>
              <a:gd name="connsiteX8" fmla="*/ 377473 w 2570740"/>
              <a:gd name="connsiteY8" fmla="*/ 995922 h 1374021"/>
              <a:gd name="connsiteX9" fmla="*/ 56962 w 2570740"/>
              <a:gd name="connsiteY9" fmla="*/ 128656 h 1374021"/>
              <a:gd name="connsiteX0" fmla="*/ 2850 w 2516628"/>
              <a:gd name="connsiteY0" fmla="*/ 126300 h 1371665"/>
              <a:gd name="connsiteX1" fmla="*/ 835485 w 2516628"/>
              <a:gd name="connsiteY1" fmla="*/ 3751 h 1371665"/>
              <a:gd name="connsiteX2" fmla="*/ 1614833 w 2516628"/>
              <a:gd name="connsiteY2" fmla="*/ 164007 h 1371665"/>
              <a:gd name="connsiteX3" fmla="*/ 2478826 w 2516628"/>
              <a:gd name="connsiteY3" fmla="*/ 666999 h 1371665"/>
              <a:gd name="connsiteX4" fmla="*/ 2321843 w 2516628"/>
              <a:gd name="connsiteY4" fmla="*/ 1351784 h 1371665"/>
              <a:gd name="connsiteX5" fmla="*/ 1954198 w 2516628"/>
              <a:gd name="connsiteY5" fmla="*/ 1163248 h 1371665"/>
              <a:gd name="connsiteX6" fmla="*/ 1332029 w 2516628"/>
              <a:gd name="connsiteY6" fmla="*/ 908724 h 1371665"/>
              <a:gd name="connsiteX7" fmla="*/ 691006 w 2516628"/>
              <a:gd name="connsiteY7" fmla="*/ 861590 h 1371665"/>
              <a:gd name="connsiteX8" fmla="*/ 323361 w 2516628"/>
              <a:gd name="connsiteY8" fmla="*/ 993566 h 1371665"/>
              <a:gd name="connsiteX9" fmla="*/ 2850 w 2516628"/>
              <a:gd name="connsiteY9" fmla="*/ 126300 h 1371665"/>
              <a:gd name="connsiteX0" fmla="*/ 2850 w 2486828"/>
              <a:gd name="connsiteY0" fmla="*/ 126300 h 1371665"/>
              <a:gd name="connsiteX1" fmla="*/ 835485 w 2486828"/>
              <a:gd name="connsiteY1" fmla="*/ 3751 h 1371665"/>
              <a:gd name="connsiteX2" fmla="*/ 1614833 w 2486828"/>
              <a:gd name="connsiteY2" fmla="*/ 164007 h 1371665"/>
              <a:gd name="connsiteX3" fmla="*/ 2478826 w 2486828"/>
              <a:gd name="connsiteY3" fmla="*/ 666999 h 1371665"/>
              <a:gd name="connsiteX4" fmla="*/ 2321843 w 2486828"/>
              <a:gd name="connsiteY4" fmla="*/ 1351784 h 1371665"/>
              <a:gd name="connsiteX5" fmla="*/ 1954198 w 2486828"/>
              <a:gd name="connsiteY5" fmla="*/ 1163248 h 1371665"/>
              <a:gd name="connsiteX6" fmla="*/ 1332029 w 2486828"/>
              <a:gd name="connsiteY6" fmla="*/ 908724 h 1371665"/>
              <a:gd name="connsiteX7" fmla="*/ 691006 w 2486828"/>
              <a:gd name="connsiteY7" fmla="*/ 861590 h 1371665"/>
              <a:gd name="connsiteX8" fmla="*/ 323361 w 2486828"/>
              <a:gd name="connsiteY8" fmla="*/ 993566 h 1371665"/>
              <a:gd name="connsiteX9" fmla="*/ 2850 w 2486828"/>
              <a:gd name="connsiteY9" fmla="*/ 126300 h 1371665"/>
              <a:gd name="connsiteX0" fmla="*/ 2850 w 2479237"/>
              <a:gd name="connsiteY0" fmla="*/ 126300 h 1371665"/>
              <a:gd name="connsiteX1" fmla="*/ 835485 w 2479237"/>
              <a:gd name="connsiteY1" fmla="*/ 3751 h 1371665"/>
              <a:gd name="connsiteX2" fmla="*/ 1614833 w 2479237"/>
              <a:gd name="connsiteY2" fmla="*/ 164007 h 1371665"/>
              <a:gd name="connsiteX3" fmla="*/ 2478826 w 2479237"/>
              <a:gd name="connsiteY3" fmla="*/ 666999 h 1371665"/>
              <a:gd name="connsiteX4" fmla="*/ 2321843 w 2479237"/>
              <a:gd name="connsiteY4" fmla="*/ 1351784 h 1371665"/>
              <a:gd name="connsiteX5" fmla="*/ 1954198 w 2479237"/>
              <a:gd name="connsiteY5" fmla="*/ 1163248 h 1371665"/>
              <a:gd name="connsiteX6" fmla="*/ 1332029 w 2479237"/>
              <a:gd name="connsiteY6" fmla="*/ 908724 h 1371665"/>
              <a:gd name="connsiteX7" fmla="*/ 691006 w 2479237"/>
              <a:gd name="connsiteY7" fmla="*/ 861590 h 1371665"/>
              <a:gd name="connsiteX8" fmla="*/ 323361 w 2479237"/>
              <a:gd name="connsiteY8" fmla="*/ 993566 h 1371665"/>
              <a:gd name="connsiteX9" fmla="*/ 2850 w 2479237"/>
              <a:gd name="connsiteY9" fmla="*/ 126300 h 1371665"/>
              <a:gd name="connsiteX0" fmla="*/ 2850 w 2516628"/>
              <a:gd name="connsiteY0" fmla="*/ 126300 h 1422715"/>
              <a:gd name="connsiteX1" fmla="*/ 835485 w 2516628"/>
              <a:gd name="connsiteY1" fmla="*/ 3751 h 1422715"/>
              <a:gd name="connsiteX2" fmla="*/ 1614833 w 2516628"/>
              <a:gd name="connsiteY2" fmla="*/ 164007 h 1422715"/>
              <a:gd name="connsiteX3" fmla="*/ 2478826 w 2516628"/>
              <a:gd name="connsiteY3" fmla="*/ 666999 h 1422715"/>
              <a:gd name="connsiteX4" fmla="*/ 2321843 w 2516628"/>
              <a:gd name="connsiteY4" fmla="*/ 1405759 h 1422715"/>
              <a:gd name="connsiteX5" fmla="*/ 1954198 w 2516628"/>
              <a:gd name="connsiteY5" fmla="*/ 1163248 h 1422715"/>
              <a:gd name="connsiteX6" fmla="*/ 1332029 w 2516628"/>
              <a:gd name="connsiteY6" fmla="*/ 908724 h 1422715"/>
              <a:gd name="connsiteX7" fmla="*/ 691006 w 2516628"/>
              <a:gd name="connsiteY7" fmla="*/ 861590 h 1422715"/>
              <a:gd name="connsiteX8" fmla="*/ 323361 w 2516628"/>
              <a:gd name="connsiteY8" fmla="*/ 993566 h 1422715"/>
              <a:gd name="connsiteX9" fmla="*/ 2850 w 2516628"/>
              <a:gd name="connsiteY9" fmla="*/ 126300 h 1422715"/>
              <a:gd name="connsiteX0" fmla="*/ 2850 w 2509606"/>
              <a:gd name="connsiteY0" fmla="*/ 126300 h 1406786"/>
              <a:gd name="connsiteX1" fmla="*/ 835485 w 2509606"/>
              <a:gd name="connsiteY1" fmla="*/ 3751 h 1406786"/>
              <a:gd name="connsiteX2" fmla="*/ 1614833 w 2509606"/>
              <a:gd name="connsiteY2" fmla="*/ 164007 h 1406786"/>
              <a:gd name="connsiteX3" fmla="*/ 2478826 w 2509606"/>
              <a:gd name="connsiteY3" fmla="*/ 666999 h 1406786"/>
              <a:gd name="connsiteX4" fmla="*/ 2321843 w 2509606"/>
              <a:gd name="connsiteY4" fmla="*/ 1405759 h 1406786"/>
              <a:gd name="connsiteX5" fmla="*/ 1954198 w 2509606"/>
              <a:gd name="connsiteY5" fmla="*/ 1163248 h 1406786"/>
              <a:gd name="connsiteX6" fmla="*/ 1332029 w 2509606"/>
              <a:gd name="connsiteY6" fmla="*/ 908724 h 1406786"/>
              <a:gd name="connsiteX7" fmla="*/ 691006 w 2509606"/>
              <a:gd name="connsiteY7" fmla="*/ 861590 h 1406786"/>
              <a:gd name="connsiteX8" fmla="*/ 323361 w 2509606"/>
              <a:gd name="connsiteY8" fmla="*/ 993566 h 1406786"/>
              <a:gd name="connsiteX9" fmla="*/ 2850 w 2509606"/>
              <a:gd name="connsiteY9" fmla="*/ 126300 h 1406786"/>
              <a:gd name="connsiteX0" fmla="*/ 2850 w 2509082"/>
              <a:gd name="connsiteY0" fmla="*/ 126300 h 1408158"/>
              <a:gd name="connsiteX1" fmla="*/ 835485 w 2509082"/>
              <a:gd name="connsiteY1" fmla="*/ 3751 h 1408158"/>
              <a:gd name="connsiteX2" fmla="*/ 1614833 w 2509082"/>
              <a:gd name="connsiteY2" fmla="*/ 164007 h 1408158"/>
              <a:gd name="connsiteX3" fmla="*/ 2478826 w 2509082"/>
              <a:gd name="connsiteY3" fmla="*/ 666999 h 1408158"/>
              <a:gd name="connsiteX4" fmla="*/ 2321843 w 2509082"/>
              <a:gd name="connsiteY4" fmla="*/ 1405759 h 1408158"/>
              <a:gd name="connsiteX5" fmla="*/ 1954198 w 2509082"/>
              <a:gd name="connsiteY5" fmla="*/ 1163248 h 1408158"/>
              <a:gd name="connsiteX6" fmla="*/ 1332029 w 2509082"/>
              <a:gd name="connsiteY6" fmla="*/ 908724 h 1408158"/>
              <a:gd name="connsiteX7" fmla="*/ 691006 w 2509082"/>
              <a:gd name="connsiteY7" fmla="*/ 861590 h 1408158"/>
              <a:gd name="connsiteX8" fmla="*/ 323361 w 2509082"/>
              <a:gd name="connsiteY8" fmla="*/ 993566 h 1408158"/>
              <a:gd name="connsiteX9" fmla="*/ 2850 w 2509082"/>
              <a:gd name="connsiteY9" fmla="*/ 126300 h 1408158"/>
              <a:gd name="connsiteX0" fmla="*/ 2850 w 2533663"/>
              <a:gd name="connsiteY0" fmla="*/ 126300 h 1423719"/>
              <a:gd name="connsiteX1" fmla="*/ 835485 w 2533663"/>
              <a:gd name="connsiteY1" fmla="*/ 3751 h 1423719"/>
              <a:gd name="connsiteX2" fmla="*/ 1614833 w 2533663"/>
              <a:gd name="connsiteY2" fmla="*/ 164007 h 1423719"/>
              <a:gd name="connsiteX3" fmla="*/ 2497876 w 2533663"/>
              <a:gd name="connsiteY3" fmla="*/ 647949 h 1423719"/>
              <a:gd name="connsiteX4" fmla="*/ 2321843 w 2533663"/>
              <a:gd name="connsiteY4" fmla="*/ 1405759 h 1423719"/>
              <a:gd name="connsiteX5" fmla="*/ 1954198 w 2533663"/>
              <a:gd name="connsiteY5" fmla="*/ 1163248 h 1423719"/>
              <a:gd name="connsiteX6" fmla="*/ 1332029 w 2533663"/>
              <a:gd name="connsiteY6" fmla="*/ 908724 h 1423719"/>
              <a:gd name="connsiteX7" fmla="*/ 691006 w 2533663"/>
              <a:gd name="connsiteY7" fmla="*/ 861590 h 1423719"/>
              <a:gd name="connsiteX8" fmla="*/ 323361 w 2533663"/>
              <a:gd name="connsiteY8" fmla="*/ 993566 h 1423719"/>
              <a:gd name="connsiteX9" fmla="*/ 2850 w 2533663"/>
              <a:gd name="connsiteY9" fmla="*/ 126300 h 1423719"/>
              <a:gd name="connsiteX0" fmla="*/ 2850 w 2499597"/>
              <a:gd name="connsiteY0" fmla="*/ 126300 h 1423719"/>
              <a:gd name="connsiteX1" fmla="*/ 835485 w 2499597"/>
              <a:gd name="connsiteY1" fmla="*/ 3751 h 1423719"/>
              <a:gd name="connsiteX2" fmla="*/ 1614833 w 2499597"/>
              <a:gd name="connsiteY2" fmla="*/ 164007 h 1423719"/>
              <a:gd name="connsiteX3" fmla="*/ 2497876 w 2499597"/>
              <a:gd name="connsiteY3" fmla="*/ 647949 h 1423719"/>
              <a:gd name="connsiteX4" fmla="*/ 2321843 w 2499597"/>
              <a:gd name="connsiteY4" fmla="*/ 1405759 h 1423719"/>
              <a:gd name="connsiteX5" fmla="*/ 1954198 w 2499597"/>
              <a:gd name="connsiteY5" fmla="*/ 1163248 h 1423719"/>
              <a:gd name="connsiteX6" fmla="*/ 1332029 w 2499597"/>
              <a:gd name="connsiteY6" fmla="*/ 908724 h 1423719"/>
              <a:gd name="connsiteX7" fmla="*/ 691006 w 2499597"/>
              <a:gd name="connsiteY7" fmla="*/ 861590 h 1423719"/>
              <a:gd name="connsiteX8" fmla="*/ 323361 w 2499597"/>
              <a:gd name="connsiteY8" fmla="*/ 993566 h 1423719"/>
              <a:gd name="connsiteX9" fmla="*/ 2850 w 2499597"/>
              <a:gd name="connsiteY9" fmla="*/ 126300 h 1423719"/>
              <a:gd name="connsiteX0" fmla="*/ 2850 w 2499597"/>
              <a:gd name="connsiteY0" fmla="*/ 126300 h 1423216"/>
              <a:gd name="connsiteX1" fmla="*/ 835485 w 2499597"/>
              <a:gd name="connsiteY1" fmla="*/ 3751 h 1423216"/>
              <a:gd name="connsiteX2" fmla="*/ 1614833 w 2499597"/>
              <a:gd name="connsiteY2" fmla="*/ 164007 h 1423216"/>
              <a:gd name="connsiteX3" fmla="*/ 2497876 w 2499597"/>
              <a:gd name="connsiteY3" fmla="*/ 647949 h 1423216"/>
              <a:gd name="connsiteX4" fmla="*/ 2321843 w 2499597"/>
              <a:gd name="connsiteY4" fmla="*/ 1405759 h 1423216"/>
              <a:gd name="connsiteX5" fmla="*/ 1954198 w 2499597"/>
              <a:gd name="connsiteY5" fmla="*/ 1163248 h 1423216"/>
              <a:gd name="connsiteX6" fmla="*/ 1332029 w 2499597"/>
              <a:gd name="connsiteY6" fmla="*/ 908724 h 1423216"/>
              <a:gd name="connsiteX7" fmla="*/ 691006 w 2499597"/>
              <a:gd name="connsiteY7" fmla="*/ 861590 h 1423216"/>
              <a:gd name="connsiteX8" fmla="*/ 323361 w 2499597"/>
              <a:gd name="connsiteY8" fmla="*/ 993566 h 1423216"/>
              <a:gd name="connsiteX9" fmla="*/ 2850 w 2499597"/>
              <a:gd name="connsiteY9" fmla="*/ 126300 h 1423216"/>
              <a:gd name="connsiteX0" fmla="*/ 2850 w 2499497"/>
              <a:gd name="connsiteY0" fmla="*/ 126300 h 1427319"/>
              <a:gd name="connsiteX1" fmla="*/ 835485 w 2499497"/>
              <a:gd name="connsiteY1" fmla="*/ 3751 h 1427319"/>
              <a:gd name="connsiteX2" fmla="*/ 1614833 w 2499497"/>
              <a:gd name="connsiteY2" fmla="*/ 164007 h 1427319"/>
              <a:gd name="connsiteX3" fmla="*/ 2497876 w 2499497"/>
              <a:gd name="connsiteY3" fmla="*/ 647949 h 1427319"/>
              <a:gd name="connsiteX4" fmla="*/ 2321843 w 2499497"/>
              <a:gd name="connsiteY4" fmla="*/ 1405759 h 1427319"/>
              <a:gd name="connsiteX5" fmla="*/ 1998648 w 2499497"/>
              <a:gd name="connsiteY5" fmla="*/ 1198173 h 1427319"/>
              <a:gd name="connsiteX6" fmla="*/ 1332029 w 2499497"/>
              <a:gd name="connsiteY6" fmla="*/ 908724 h 1427319"/>
              <a:gd name="connsiteX7" fmla="*/ 691006 w 2499497"/>
              <a:gd name="connsiteY7" fmla="*/ 861590 h 1427319"/>
              <a:gd name="connsiteX8" fmla="*/ 323361 w 2499497"/>
              <a:gd name="connsiteY8" fmla="*/ 993566 h 1427319"/>
              <a:gd name="connsiteX9" fmla="*/ 2850 w 2499497"/>
              <a:gd name="connsiteY9" fmla="*/ 126300 h 1427319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01"/>
              <a:gd name="connsiteY0" fmla="*/ 126300 h 1431292"/>
              <a:gd name="connsiteX1" fmla="*/ 835485 w 2499401"/>
              <a:gd name="connsiteY1" fmla="*/ 3751 h 1431292"/>
              <a:gd name="connsiteX2" fmla="*/ 1614833 w 2499401"/>
              <a:gd name="connsiteY2" fmla="*/ 164007 h 1431292"/>
              <a:gd name="connsiteX3" fmla="*/ 2497876 w 2499401"/>
              <a:gd name="connsiteY3" fmla="*/ 647949 h 1431292"/>
              <a:gd name="connsiteX4" fmla="*/ 2321843 w 2499401"/>
              <a:gd name="connsiteY4" fmla="*/ 1405759 h 1431292"/>
              <a:gd name="connsiteX5" fmla="*/ 2046273 w 2499401"/>
              <a:gd name="connsiteY5" fmla="*/ 1229923 h 1431292"/>
              <a:gd name="connsiteX6" fmla="*/ 1332029 w 2499401"/>
              <a:gd name="connsiteY6" fmla="*/ 908724 h 1431292"/>
              <a:gd name="connsiteX7" fmla="*/ 691006 w 2499401"/>
              <a:gd name="connsiteY7" fmla="*/ 861590 h 1431292"/>
              <a:gd name="connsiteX8" fmla="*/ 323361 w 2499401"/>
              <a:gd name="connsiteY8" fmla="*/ 993566 h 1431292"/>
              <a:gd name="connsiteX9" fmla="*/ 2850 w 2499401"/>
              <a:gd name="connsiteY9" fmla="*/ 126300 h 1431292"/>
              <a:gd name="connsiteX0" fmla="*/ 2850 w 2499401"/>
              <a:gd name="connsiteY0" fmla="*/ 126300 h 1432206"/>
              <a:gd name="connsiteX1" fmla="*/ 835485 w 2499401"/>
              <a:gd name="connsiteY1" fmla="*/ 3751 h 1432206"/>
              <a:gd name="connsiteX2" fmla="*/ 1614833 w 2499401"/>
              <a:gd name="connsiteY2" fmla="*/ 164007 h 1432206"/>
              <a:gd name="connsiteX3" fmla="*/ 2497876 w 2499401"/>
              <a:gd name="connsiteY3" fmla="*/ 647949 h 1432206"/>
              <a:gd name="connsiteX4" fmla="*/ 2321843 w 2499401"/>
              <a:gd name="connsiteY4" fmla="*/ 1405759 h 1432206"/>
              <a:gd name="connsiteX5" fmla="*/ 2046273 w 2499401"/>
              <a:gd name="connsiteY5" fmla="*/ 1229923 h 1432206"/>
              <a:gd name="connsiteX6" fmla="*/ 1332029 w 2499401"/>
              <a:gd name="connsiteY6" fmla="*/ 940474 h 1432206"/>
              <a:gd name="connsiteX7" fmla="*/ 691006 w 2499401"/>
              <a:gd name="connsiteY7" fmla="*/ 861590 h 1432206"/>
              <a:gd name="connsiteX8" fmla="*/ 323361 w 2499401"/>
              <a:gd name="connsiteY8" fmla="*/ 993566 h 1432206"/>
              <a:gd name="connsiteX9" fmla="*/ 2850 w 2499401"/>
              <a:gd name="connsiteY9" fmla="*/ 126300 h 1432206"/>
              <a:gd name="connsiteX0" fmla="*/ 2839 w 2499390"/>
              <a:gd name="connsiteY0" fmla="*/ 126300 h 1432206"/>
              <a:gd name="connsiteX1" fmla="*/ 835474 w 2499390"/>
              <a:gd name="connsiteY1" fmla="*/ 3751 h 1432206"/>
              <a:gd name="connsiteX2" fmla="*/ 1614822 w 2499390"/>
              <a:gd name="connsiteY2" fmla="*/ 164007 h 1432206"/>
              <a:gd name="connsiteX3" fmla="*/ 2497865 w 2499390"/>
              <a:gd name="connsiteY3" fmla="*/ 647949 h 1432206"/>
              <a:gd name="connsiteX4" fmla="*/ 2321832 w 2499390"/>
              <a:gd name="connsiteY4" fmla="*/ 1405759 h 1432206"/>
              <a:gd name="connsiteX5" fmla="*/ 2046262 w 2499390"/>
              <a:gd name="connsiteY5" fmla="*/ 1229923 h 1432206"/>
              <a:gd name="connsiteX6" fmla="*/ 1332018 w 2499390"/>
              <a:gd name="connsiteY6" fmla="*/ 940474 h 1432206"/>
              <a:gd name="connsiteX7" fmla="*/ 694170 w 2499390"/>
              <a:gd name="connsiteY7" fmla="*/ 896515 h 1432206"/>
              <a:gd name="connsiteX8" fmla="*/ 323350 w 2499390"/>
              <a:gd name="connsiteY8" fmla="*/ 993566 h 1432206"/>
              <a:gd name="connsiteX9" fmla="*/ 2839 w 2499390"/>
              <a:gd name="connsiteY9" fmla="*/ 126300 h 1432206"/>
              <a:gd name="connsiteX0" fmla="*/ 2272 w 2498823"/>
              <a:gd name="connsiteY0" fmla="*/ 126300 h 1432206"/>
              <a:gd name="connsiteX1" fmla="*/ 834907 w 2498823"/>
              <a:gd name="connsiteY1" fmla="*/ 3751 h 1432206"/>
              <a:gd name="connsiteX2" fmla="*/ 1614255 w 2498823"/>
              <a:gd name="connsiteY2" fmla="*/ 164007 h 1432206"/>
              <a:gd name="connsiteX3" fmla="*/ 2497298 w 2498823"/>
              <a:gd name="connsiteY3" fmla="*/ 647949 h 1432206"/>
              <a:gd name="connsiteX4" fmla="*/ 2321265 w 2498823"/>
              <a:gd name="connsiteY4" fmla="*/ 1405759 h 1432206"/>
              <a:gd name="connsiteX5" fmla="*/ 2045695 w 2498823"/>
              <a:gd name="connsiteY5" fmla="*/ 1229923 h 1432206"/>
              <a:gd name="connsiteX6" fmla="*/ 1331451 w 2498823"/>
              <a:gd name="connsiteY6" fmla="*/ 940474 h 1432206"/>
              <a:gd name="connsiteX7" fmla="*/ 693603 w 2498823"/>
              <a:gd name="connsiteY7" fmla="*/ 896515 h 1432206"/>
              <a:gd name="connsiteX8" fmla="*/ 322783 w 2498823"/>
              <a:gd name="connsiteY8" fmla="*/ 993566 h 1432206"/>
              <a:gd name="connsiteX9" fmla="*/ 2272 w 2498823"/>
              <a:gd name="connsiteY9" fmla="*/ 126300 h 1432206"/>
              <a:gd name="connsiteX0" fmla="*/ 2272 w 2529868"/>
              <a:gd name="connsiteY0" fmla="*/ 126300 h 1455688"/>
              <a:gd name="connsiteX1" fmla="*/ 834907 w 2529868"/>
              <a:gd name="connsiteY1" fmla="*/ 3751 h 1455688"/>
              <a:gd name="connsiteX2" fmla="*/ 1614255 w 2529868"/>
              <a:gd name="connsiteY2" fmla="*/ 164007 h 1455688"/>
              <a:gd name="connsiteX3" fmla="*/ 2497298 w 2529868"/>
              <a:gd name="connsiteY3" fmla="*/ 647949 h 1455688"/>
              <a:gd name="connsiteX4" fmla="*/ 2311740 w 2529868"/>
              <a:gd name="connsiteY4" fmla="*/ 1431159 h 1455688"/>
              <a:gd name="connsiteX5" fmla="*/ 2045695 w 2529868"/>
              <a:gd name="connsiteY5" fmla="*/ 1229923 h 1455688"/>
              <a:gd name="connsiteX6" fmla="*/ 1331451 w 2529868"/>
              <a:gd name="connsiteY6" fmla="*/ 940474 h 1455688"/>
              <a:gd name="connsiteX7" fmla="*/ 693603 w 2529868"/>
              <a:gd name="connsiteY7" fmla="*/ 896515 h 1455688"/>
              <a:gd name="connsiteX8" fmla="*/ 322783 w 2529868"/>
              <a:gd name="connsiteY8" fmla="*/ 993566 h 1455688"/>
              <a:gd name="connsiteX9" fmla="*/ 2272 w 2529868"/>
              <a:gd name="connsiteY9" fmla="*/ 126300 h 1455688"/>
              <a:gd name="connsiteX0" fmla="*/ 2272 w 2527888"/>
              <a:gd name="connsiteY0" fmla="*/ 126300 h 1431526"/>
              <a:gd name="connsiteX1" fmla="*/ 834907 w 2527888"/>
              <a:gd name="connsiteY1" fmla="*/ 3751 h 1431526"/>
              <a:gd name="connsiteX2" fmla="*/ 1614255 w 2527888"/>
              <a:gd name="connsiteY2" fmla="*/ 164007 h 1431526"/>
              <a:gd name="connsiteX3" fmla="*/ 2497298 w 2527888"/>
              <a:gd name="connsiteY3" fmla="*/ 647949 h 1431526"/>
              <a:gd name="connsiteX4" fmla="*/ 2311740 w 2527888"/>
              <a:gd name="connsiteY4" fmla="*/ 1431159 h 1431526"/>
              <a:gd name="connsiteX5" fmla="*/ 2045695 w 2527888"/>
              <a:gd name="connsiteY5" fmla="*/ 1229923 h 1431526"/>
              <a:gd name="connsiteX6" fmla="*/ 1331451 w 2527888"/>
              <a:gd name="connsiteY6" fmla="*/ 940474 h 1431526"/>
              <a:gd name="connsiteX7" fmla="*/ 693603 w 2527888"/>
              <a:gd name="connsiteY7" fmla="*/ 896515 h 1431526"/>
              <a:gd name="connsiteX8" fmla="*/ 322783 w 2527888"/>
              <a:gd name="connsiteY8" fmla="*/ 993566 h 1431526"/>
              <a:gd name="connsiteX9" fmla="*/ 2272 w 2527888"/>
              <a:gd name="connsiteY9" fmla="*/ 126300 h 1431526"/>
              <a:gd name="connsiteX0" fmla="*/ 2272 w 2525639"/>
              <a:gd name="connsiteY0" fmla="*/ 126300 h 1431526"/>
              <a:gd name="connsiteX1" fmla="*/ 834907 w 2525639"/>
              <a:gd name="connsiteY1" fmla="*/ 3751 h 1431526"/>
              <a:gd name="connsiteX2" fmla="*/ 1614255 w 2525639"/>
              <a:gd name="connsiteY2" fmla="*/ 164007 h 1431526"/>
              <a:gd name="connsiteX3" fmla="*/ 2497298 w 2525639"/>
              <a:gd name="connsiteY3" fmla="*/ 647949 h 1431526"/>
              <a:gd name="connsiteX4" fmla="*/ 2311740 w 2525639"/>
              <a:gd name="connsiteY4" fmla="*/ 1431159 h 1431526"/>
              <a:gd name="connsiteX5" fmla="*/ 2045695 w 2525639"/>
              <a:gd name="connsiteY5" fmla="*/ 1229923 h 1431526"/>
              <a:gd name="connsiteX6" fmla="*/ 1331451 w 2525639"/>
              <a:gd name="connsiteY6" fmla="*/ 940474 h 1431526"/>
              <a:gd name="connsiteX7" fmla="*/ 693603 w 2525639"/>
              <a:gd name="connsiteY7" fmla="*/ 896515 h 1431526"/>
              <a:gd name="connsiteX8" fmla="*/ 322783 w 2525639"/>
              <a:gd name="connsiteY8" fmla="*/ 993566 h 1431526"/>
              <a:gd name="connsiteX9" fmla="*/ 2272 w 2525639"/>
              <a:gd name="connsiteY9" fmla="*/ 126300 h 1431526"/>
              <a:gd name="connsiteX0" fmla="*/ 2272 w 2497413"/>
              <a:gd name="connsiteY0" fmla="*/ 126300 h 1431526"/>
              <a:gd name="connsiteX1" fmla="*/ 834907 w 2497413"/>
              <a:gd name="connsiteY1" fmla="*/ 3751 h 1431526"/>
              <a:gd name="connsiteX2" fmla="*/ 1614255 w 2497413"/>
              <a:gd name="connsiteY2" fmla="*/ 164007 h 1431526"/>
              <a:gd name="connsiteX3" fmla="*/ 2497298 w 2497413"/>
              <a:gd name="connsiteY3" fmla="*/ 647949 h 1431526"/>
              <a:gd name="connsiteX4" fmla="*/ 2311740 w 2497413"/>
              <a:gd name="connsiteY4" fmla="*/ 1431159 h 1431526"/>
              <a:gd name="connsiteX5" fmla="*/ 2045695 w 2497413"/>
              <a:gd name="connsiteY5" fmla="*/ 1229923 h 1431526"/>
              <a:gd name="connsiteX6" fmla="*/ 1331451 w 2497413"/>
              <a:gd name="connsiteY6" fmla="*/ 940474 h 1431526"/>
              <a:gd name="connsiteX7" fmla="*/ 693603 w 2497413"/>
              <a:gd name="connsiteY7" fmla="*/ 896515 h 1431526"/>
              <a:gd name="connsiteX8" fmla="*/ 322783 w 2497413"/>
              <a:gd name="connsiteY8" fmla="*/ 993566 h 1431526"/>
              <a:gd name="connsiteX9" fmla="*/ 2272 w 2497413"/>
              <a:gd name="connsiteY9" fmla="*/ 126300 h 1431526"/>
              <a:gd name="connsiteX0" fmla="*/ 2110 w 2497251"/>
              <a:gd name="connsiteY0" fmla="*/ 126300 h 1431526"/>
              <a:gd name="connsiteX1" fmla="*/ 834745 w 2497251"/>
              <a:gd name="connsiteY1" fmla="*/ 3751 h 1431526"/>
              <a:gd name="connsiteX2" fmla="*/ 1614093 w 2497251"/>
              <a:gd name="connsiteY2" fmla="*/ 164007 h 1431526"/>
              <a:gd name="connsiteX3" fmla="*/ 2497136 w 2497251"/>
              <a:gd name="connsiteY3" fmla="*/ 647949 h 1431526"/>
              <a:gd name="connsiteX4" fmla="*/ 2311578 w 2497251"/>
              <a:gd name="connsiteY4" fmla="*/ 1431159 h 1431526"/>
              <a:gd name="connsiteX5" fmla="*/ 2045533 w 2497251"/>
              <a:gd name="connsiteY5" fmla="*/ 1229923 h 1431526"/>
              <a:gd name="connsiteX6" fmla="*/ 1331289 w 2497251"/>
              <a:gd name="connsiteY6" fmla="*/ 940474 h 1431526"/>
              <a:gd name="connsiteX7" fmla="*/ 693441 w 2497251"/>
              <a:gd name="connsiteY7" fmla="*/ 896515 h 1431526"/>
              <a:gd name="connsiteX8" fmla="*/ 322621 w 2497251"/>
              <a:gd name="connsiteY8" fmla="*/ 993566 h 1431526"/>
              <a:gd name="connsiteX9" fmla="*/ 2110 w 2497251"/>
              <a:gd name="connsiteY9" fmla="*/ 126300 h 1431526"/>
              <a:gd name="connsiteX0" fmla="*/ 2110 w 2497251"/>
              <a:gd name="connsiteY0" fmla="*/ 126300 h 1431462"/>
              <a:gd name="connsiteX1" fmla="*/ 834745 w 2497251"/>
              <a:gd name="connsiteY1" fmla="*/ 3751 h 1431462"/>
              <a:gd name="connsiteX2" fmla="*/ 1614093 w 2497251"/>
              <a:gd name="connsiteY2" fmla="*/ 164007 h 1431462"/>
              <a:gd name="connsiteX3" fmla="*/ 2497136 w 2497251"/>
              <a:gd name="connsiteY3" fmla="*/ 647949 h 1431462"/>
              <a:gd name="connsiteX4" fmla="*/ 2311578 w 2497251"/>
              <a:gd name="connsiteY4" fmla="*/ 1431159 h 1431462"/>
              <a:gd name="connsiteX5" fmla="*/ 2045533 w 2497251"/>
              <a:gd name="connsiteY5" fmla="*/ 1229923 h 1431462"/>
              <a:gd name="connsiteX6" fmla="*/ 1331289 w 2497251"/>
              <a:gd name="connsiteY6" fmla="*/ 940474 h 1431462"/>
              <a:gd name="connsiteX7" fmla="*/ 693441 w 2497251"/>
              <a:gd name="connsiteY7" fmla="*/ 896515 h 1431462"/>
              <a:gd name="connsiteX8" fmla="*/ 322621 w 2497251"/>
              <a:gd name="connsiteY8" fmla="*/ 993566 h 1431462"/>
              <a:gd name="connsiteX9" fmla="*/ 2110 w 2497251"/>
              <a:gd name="connsiteY9" fmla="*/ 126300 h 1431462"/>
              <a:gd name="connsiteX0" fmla="*/ 8750 w 2503891"/>
              <a:gd name="connsiteY0" fmla="*/ 134490 h 1439652"/>
              <a:gd name="connsiteX1" fmla="*/ 841385 w 2503891"/>
              <a:gd name="connsiteY1" fmla="*/ 11941 h 1439652"/>
              <a:gd name="connsiteX2" fmla="*/ 1620733 w 2503891"/>
              <a:gd name="connsiteY2" fmla="*/ 172197 h 1439652"/>
              <a:gd name="connsiteX3" fmla="*/ 2503776 w 2503891"/>
              <a:gd name="connsiteY3" fmla="*/ 656139 h 1439652"/>
              <a:gd name="connsiteX4" fmla="*/ 2318218 w 2503891"/>
              <a:gd name="connsiteY4" fmla="*/ 1439349 h 1439652"/>
              <a:gd name="connsiteX5" fmla="*/ 2052173 w 2503891"/>
              <a:gd name="connsiteY5" fmla="*/ 1238113 h 1439652"/>
              <a:gd name="connsiteX6" fmla="*/ 1337929 w 2503891"/>
              <a:gd name="connsiteY6" fmla="*/ 948664 h 1439652"/>
              <a:gd name="connsiteX7" fmla="*/ 700081 w 2503891"/>
              <a:gd name="connsiteY7" fmla="*/ 904705 h 1439652"/>
              <a:gd name="connsiteX8" fmla="*/ 390221 w 2503891"/>
              <a:gd name="connsiteY8" fmla="*/ 874756 h 1439652"/>
              <a:gd name="connsiteX9" fmla="*/ 8750 w 2503891"/>
              <a:gd name="connsiteY9" fmla="*/ 134490 h 1439652"/>
              <a:gd name="connsiteX0" fmla="*/ 12566 w 2507707"/>
              <a:gd name="connsiteY0" fmla="*/ 137856 h 1443018"/>
              <a:gd name="connsiteX1" fmla="*/ 845201 w 2507707"/>
              <a:gd name="connsiteY1" fmla="*/ 15307 h 1443018"/>
              <a:gd name="connsiteX2" fmla="*/ 1624549 w 2507707"/>
              <a:gd name="connsiteY2" fmla="*/ 175563 h 1443018"/>
              <a:gd name="connsiteX3" fmla="*/ 2507592 w 2507707"/>
              <a:gd name="connsiteY3" fmla="*/ 659505 h 1443018"/>
              <a:gd name="connsiteX4" fmla="*/ 2322034 w 2507707"/>
              <a:gd name="connsiteY4" fmla="*/ 1442715 h 1443018"/>
              <a:gd name="connsiteX5" fmla="*/ 2055989 w 2507707"/>
              <a:gd name="connsiteY5" fmla="*/ 1241479 h 1443018"/>
              <a:gd name="connsiteX6" fmla="*/ 1341745 w 2507707"/>
              <a:gd name="connsiteY6" fmla="*/ 952030 h 1443018"/>
              <a:gd name="connsiteX7" fmla="*/ 703897 w 2507707"/>
              <a:gd name="connsiteY7" fmla="*/ 908071 h 1443018"/>
              <a:gd name="connsiteX8" fmla="*/ 330537 w 2507707"/>
              <a:gd name="connsiteY8" fmla="*/ 982262 h 1443018"/>
              <a:gd name="connsiteX9" fmla="*/ 12566 w 2507707"/>
              <a:gd name="connsiteY9" fmla="*/ 137856 h 1443018"/>
              <a:gd name="connsiteX0" fmla="*/ 12566 w 2507707"/>
              <a:gd name="connsiteY0" fmla="*/ 137856 h 1443023"/>
              <a:gd name="connsiteX1" fmla="*/ 845201 w 2507707"/>
              <a:gd name="connsiteY1" fmla="*/ 15307 h 1443023"/>
              <a:gd name="connsiteX2" fmla="*/ 1624549 w 2507707"/>
              <a:gd name="connsiteY2" fmla="*/ 175563 h 1443023"/>
              <a:gd name="connsiteX3" fmla="*/ 2507592 w 2507707"/>
              <a:gd name="connsiteY3" fmla="*/ 659505 h 1443023"/>
              <a:gd name="connsiteX4" fmla="*/ 2322034 w 2507707"/>
              <a:gd name="connsiteY4" fmla="*/ 1442715 h 1443023"/>
              <a:gd name="connsiteX5" fmla="*/ 2055989 w 2507707"/>
              <a:gd name="connsiteY5" fmla="*/ 1241479 h 1443023"/>
              <a:gd name="connsiteX6" fmla="*/ 1341745 w 2507707"/>
              <a:gd name="connsiteY6" fmla="*/ 952030 h 1443023"/>
              <a:gd name="connsiteX7" fmla="*/ 703897 w 2507707"/>
              <a:gd name="connsiteY7" fmla="*/ 908071 h 1443023"/>
              <a:gd name="connsiteX8" fmla="*/ 330537 w 2507707"/>
              <a:gd name="connsiteY8" fmla="*/ 982262 h 1443023"/>
              <a:gd name="connsiteX9" fmla="*/ 12566 w 2507707"/>
              <a:gd name="connsiteY9" fmla="*/ 137856 h 1443023"/>
              <a:gd name="connsiteX0" fmla="*/ 4547 w 2499688"/>
              <a:gd name="connsiteY0" fmla="*/ 126730 h 1431897"/>
              <a:gd name="connsiteX1" fmla="*/ 837182 w 2499688"/>
              <a:gd name="connsiteY1" fmla="*/ 4181 h 1431897"/>
              <a:gd name="connsiteX2" fmla="*/ 1616530 w 2499688"/>
              <a:gd name="connsiteY2" fmla="*/ 164437 h 1431897"/>
              <a:gd name="connsiteX3" fmla="*/ 2499573 w 2499688"/>
              <a:gd name="connsiteY3" fmla="*/ 648379 h 1431897"/>
              <a:gd name="connsiteX4" fmla="*/ 2314015 w 2499688"/>
              <a:gd name="connsiteY4" fmla="*/ 1431589 h 1431897"/>
              <a:gd name="connsiteX5" fmla="*/ 2047970 w 2499688"/>
              <a:gd name="connsiteY5" fmla="*/ 1230353 h 1431897"/>
              <a:gd name="connsiteX6" fmla="*/ 1333726 w 2499688"/>
              <a:gd name="connsiteY6" fmla="*/ 940904 h 1431897"/>
              <a:gd name="connsiteX7" fmla="*/ 695878 w 2499688"/>
              <a:gd name="connsiteY7" fmla="*/ 896945 h 1431897"/>
              <a:gd name="connsiteX8" fmla="*/ 322518 w 2499688"/>
              <a:gd name="connsiteY8" fmla="*/ 971136 h 1431897"/>
              <a:gd name="connsiteX9" fmla="*/ 4547 w 2499688"/>
              <a:gd name="connsiteY9" fmla="*/ 126730 h 1431897"/>
              <a:gd name="connsiteX0" fmla="*/ 4430 w 2499571"/>
              <a:gd name="connsiteY0" fmla="*/ 126730 h 1431897"/>
              <a:gd name="connsiteX1" fmla="*/ 837065 w 2499571"/>
              <a:gd name="connsiteY1" fmla="*/ 4181 h 1431897"/>
              <a:gd name="connsiteX2" fmla="*/ 1616413 w 2499571"/>
              <a:gd name="connsiteY2" fmla="*/ 164437 h 1431897"/>
              <a:gd name="connsiteX3" fmla="*/ 2499456 w 2499571"/>
              <a:gd name="connsiteY3" fmla="*/ 648379 h 1431897"/>
              <a:gd name="connsiteX4" fmla="*/ 2313898 w 2499571"/>
              <a:gd name="connsiteY4" fmla="*/ 1431589 h 1431897"/>
              <a:gd name="connsiteX5" fmla="*/ 2047853 w 2499571"/>
              <a:gd name="connsiteY5" fmla="*/ 1230353 h 1431897"/>
              <a:gd name="connsiteX6" fmla="*/ 1333609 w 2499571"/>
              <a:gd name="connsiteY6" fmla="*/ 940904 h 1431897"/>
              <a:gd name="connsiteX7" fmla="*/ 695761 w 2499571"/>
              <a:gd name="connsiteY7" fmla="*/ 896945 h 1431897"/>
              <a:gd name="connsiteX8" fmla="*/ 322401 w 2499571"/>
              <a:gd name="connsiteY8" fmla="*/ 971136 h 1431897"/>
              <a:gd name="connsiteX9" fmla="*/ 4430 w 2499571"/>
              <a:gd name="connsiteY9" fmla="*/ 126730 h 1431897"/>
              <a:gd name="connsiteX0" fmla="*/ 5962 w 2501103"/>
              <a:gd name="connsiteY0" fmla="*/ 122912 h 1428079"/>
              <a:gd name="connsiteX1" fmla="*/ 838597 w 2501103"/>
              <a:gd name="connsiteY1" fmla="*/ 363 h 1428079"/>
              <a:gd name="connsiteX2" fmla="*/ 1617945 w 2501103"/>
              <a:gd name="connsiteY2" fmla="*/ 160619 h 1428079"/>
              <a:gd name="connsiteX3" fmla="*/ 2500988 w 2501103"/>
              <a:gd name="connsiteY3" fmla="*/ 644561 h 1428079"/>
              <a:gd name="connsiteX4" fmla="*/ 2315430 w 2501103"/>
              <a:gd name="connsiteY4" fmla="*/ 1427771 h 1428079"/>
              <a:gd name="connsiteX5" fmla="*/ 2049385 w 2501103"/>
              <a:gd name="connsiteY5" fmla="*/ 1226535 h 1428079"/>
              <a:gd name="connsiteX6" fmla="*/ 1335141 w 2501103"/>
              <a:gd name="connsiteY6" fmla="*/ 937086 h 1428079"/>
              <a:gd name="connsiteX7" fmla="*/ 697293 w 2501103"/>
              <a:gd name="connsiteY7" fmla="*/ 893127 h 1428079"/>
              <a:gd name="connsiteX8" fmla="*/ 323933 w 2501103"/>
              <a:gd name="connsiteY8" fmla="*/ 967318 h 1428079"/>
              <a:gd name="connsiteX9" fmla="*/ 5962 w 2501103"/>
              <a:gd name="connsiteY9" fmla="*/ 122912 h 1428079"/>
              <a:gd name="connsiteX0" fmla="*/ 492 w 2495633"/>
              <a:gd name="connsiteY0" fmla="*/ 122814 h 1427981"/>
              <a:gd name="connsiteX1" fmla="*/ 833127 w 2495633"/>
              <a:gd name="connsiteY1" fmla="*/ 265 h 1427981"/>
              <a:gd name="connsiteX2" fmla="*/ 1612475 w 2495633"/>
              <a:gd name="connsiteY2" fmla="*/ 160521 h 1427981"/>
              <a:gd name="connsiteX3" fmla="*/ 2495518 w 2495633"/>
              <a:gd name="connsiteY3" fmla="*/ 644463 h 1427981"/>
              <a:gd name="connsiteX4" fmla="*/ 2309960 w 2495633"/>
              <a:gd name="connsiteY4" fmla="*/ 1427673 h 1427981"/>
              <a:gd name="connsiteX5" fmla="*/ 2043915 w 2495633"/>
              <a:gd name="connsiteY5" fmla="*/ 1226437 h 1427981"/>
              <a:gd name="connsiteX6" fmla="*/ 1329671 w 2495633"/>
              <a:gd name="connsiteY6" fmla="*/ 936988 h 1427981"/>
              <a:gd name="connsiteX7" fmla="*/ 691823 w 2495633"/>
              <a:gd name="connsiteY7" fmla="*/ 893029 h 1427981"/>
              <a:gd name="connsiteX8" fmla="*/ 318463 w 2495633"/>
              <a:gd name="connsiteY8" fmla="*/ 967220 h 1427981"/>
              <a:gd name="connsiteX9" fmla="*/ 492 w 2495633"/>
              <a:gd name="connsiteY9" fmla="*/ 122814 h 1427981"/>
              <a:gd name="connsiteX0" fmla="*/ 15691 w 2510832"/>
              <a:gd name="connsiteY0" fmla="*/ 129392 h 1434559"/>
              <a:gd name="connsiteX1" fmla="*/ 848326 w 2510832"/>
              <a:gd name="connsiteY1" fmla="*/ 6843 h 1434559"/>
              <a:gd name="connsiteX2" fmla="*/ 1627674 w 2510832"/>
              <a:gd name="connsiteY2" fmla="*/ 167099 h 1434559"/>
              <a:gd name="connsiteX3" fmla="*/ 2510717 w 2510832"/>
              <a:gd name="connsiteY3" fmla="*/ 651041 h 1434559"/>
              <a:gd name="connsiteX4" fmla="*/ 2325159 w 2510832"/>
              <a:gd name="connsiteY4" fmla="*/ 1434251 h 1434559"/>
              <a:gd name="connsiteX5" fmla="*/ 2059114 w 2510832"/>
              <a:gd name="connsiteY5" fmla="*/ 1233015 h 1434559"/>
              <a:gd name="connsiteX6" fmla="*/ 1344870 w 2510832"/>
              <a:gd name="connsiteY6" fmla="*/ 943566 h 1434559"/>
              <a:gd name="connsiteX7" fmla="*/ 707022 w 2510832"/>
              <a:gd name="connsiteY7" fmla="*/ 899607 h 1434559"/>
              <a:gd name="connsiteX8" fmla="*/ 333662 w 2510832"/>
              <a:gd name="connsiteY8" fmla="*/ 973798 h 1434559"/>
              <a:gd name="connsiteX9" fmla="*/ 15691 w 2510832"/>
              <a:gd name="connsiteY9" fmla="*/ 129392 h 1434559"/>
              <a:gd name="connsiteX0" fmla="*/ 12178 w 2507319"/>
              <a:gd name="connsiteY0" fmla="*/ 129392 h 1434559"/>
              <a:gd name="connsiteX1" fmla="*/ 844813 w 2507319"/>
              <a:gd name="connsiteY1" fmla="*/ 6843 h 1434559"/>
              <a:gd name="connsiteX2" fmla="*/ 1624161 w 2507319"/>
              <a:gd name="connsiteY2" fmla="*/ 167099 h 1434559"/>
              <a:gd name="connsiteX3" fmla="*/ 2507204 w 2507319"/>
              <a:gd name="connsiteY3" fmla="*/ 651041 h 1434559"/>
              <a:gd name="connsiteX4" fmla="*/ 2321646 w 2507319"/>
              <a:gd name="connsiteY4" fmla="*/ 1434251 h 1434559"/>
              <a:gd name="connsiteX5" fmla="*/ 2055601 w 2507319"/>
              <a:gd name="connsiteY5" fmla="*/ 1233015 h 1434559"/>
              <a:gd name="connsiteX6" fmla="*/ 1341357 w 2507319"/>
              <a:gd name="connsiteY6" fmla="*/ 943566 h 1434559"/>
              <a:gd name="connsiteX7" fmla="*/ 703509 w 2507319"/>
              <a:gd name="connsiteY7" fmla="*/ 899607 h 1434559"/>
              <a:gd name="connsiteX8" fmla="*/ 330149 w 2507319"/>
              <a:gd name="connsiteY8" fmla="*/ 973798 h 1434559"/>
              <a:gd name="connsiteX9" fmla="*/ 12178 w 2507319"/>
              <a:gd name="connsiteY9" fmla="*/ 129392 h 1434559"/>
              <a:gd name="connsiteX0" fmla="*/ 10 w 2495151"/>
              <a:gd name="connsiteY0" fmla="*/ 122821 h 1427988"/>
              <a:gd name="connsiteX1" fmla="*/ 832645 w 2495151"/>
              <a:gd name="connsiteY1" fmla="*/ 272 h 1427988"/>
              <a:gd name="connsiteX2" fmla="*/ 1611993 w 2495151"/>
              <a:gd name="connsiteY2" fmla="*/ 160528 h 1427988"/>
              <a:gd name="connsiteX3" fmla="*/ 2495036 w 2495151"/>
              <a:gd name="connsiteY3" fmla="*/ 644470 h 1427988"/>
              <a:gd name="connsiteX4" fmla="*/ 2309478 w 2495151"/>
              <a:gd name="connsiteY4" fmla="*/ 1427680 h 1427988"/>
              <a:gd name="connsiteX5" fmla="*/ 2043433 w 2495151"/>
              <a:gd name="connsiteY5" fmla="*/ 1226444 h 1427988"/>
              <a:gd name="connsiteX6" fmla="*/ 1329189 w 2495151"/>
              <a:gd name="connsiteY6" fmla="*/ 936995 h 1427988"/>
              <a:gd name="connsiteX7" fmla="*/ 691341 w 2495151"/>
              <a:gd name="connsiteY7" fmla="*/ 893036 h 1427988"/>
              <a:gd name="connsiteX8" fmla="*/ 317981 w 2495151"/>
              <a:gd name="connsiteY8" fmla="*/ 967227 h 1427988"/>
              <a:gd name="connsiteX9" fmla="*/ 10 w 2495151"/>
              <a:gd name="connsiteY9" fmla="*/ 122821 h 142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5151" h="1427988">
                <a:moveTo>
                  <a:pt x="10" y="122821"/>
                </a:moveTo>
                <a:cubicBezTo>
                  <a:pt x="1967" y="98822"/>
                  <a:pt x="563981" y="-6012"/>
                  <a:pt x="832645" y="272"/>
                </a:cubicBezTo>
                <a:cubicBezTo>
                  <a:pt x="1101309" y="6556"/>
                  <a:pt x="1334928" y="53162"/>
                  <a:pt x="1611993" y="160528"/>
                </a:cubicBezTo>
                <a:cubicBezTo>
                  <a:pt x="1889058" y="267894"/>
                  <a:pt x="2489913" y="592028"/>
                  <a:pt x="2495036" y="644470"/>
                </a:cubicBezTo>
                <a:cubicBezTo>
                  <a:pt x="2500159" y="696912"/>
                  <a:pt x="2333945" y="1419584"/>
                  <a:pt x="2309478" y="1427680"/>
                </a:cubicBezTo>
                <a:cubicBezTo>
                  <a:pt x="2285011" y="1435776"/>
                  <a:pt x="2133155" y="1282190"/>
                  <a:pt x="2043433" y="1226444"/>
                </a:cubicBezTo>
                <a:cubicBezTo>
                  <a:pt x="1953711" y="1170698"/>
                  <a:pt x="1554538" y="992563"/>
                  <a:pt x="1329189" y="936995"/>
                </a:cubicBezTo>
                <a:cubicBezTo>
                  <a:pt x="1103840" y="881427"/>
                  <a:pt x="859452" y="878896"/>
                  <a:pt x="691341" y="893036"/>
                </a:cubicBezTo>
                <a:cubicBezTo>
                  <a:pt x="523230" y="907176"/>
                  <a:pt x="326523" y="978756"/>
                  <a:pt x="317981" y="967227"/>
                </a:cubicBezTo>
                <a:cubicBezTo>
                  <a:pt x="309439" y="955698"/>
                  <a:pt x="-1947" y="146820"/>
                  <a:pt x="10" y="122821"/>
                </a:cubicBezTo>
                <a:close/>
              </a:path>
            </a:pathLst>
          </a:custGeom>
          <a:solidFill>
            <a:srgbClr val="FFC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13" idx="3"/>
          </p:cNvCxnSpPr>
          <p:nvPr/>
        </p:nvCxnSpPr>
        <p:spPr>
          <a:xfrm>
            <a:off x="2411760" y="3627842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64056" y="3443176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Mixing Plane</a:t>
            </a:r>
          </a:p>
        </p:txBody>
      </p:sp>
    </p:spTree>
    <p:extLst>
      <p:ext uri="{BB962C8B-B14F-4D97-AF65-F5344CB8AC3E}">
        <p14:creationId xmlns:p14="http://schemas.microsoft.com/office/powerpoint/2010/main" val="175585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" name="Gerade Verbindung mit Pfeil 8"/>
          <p:cNvCxnSpPr>
            <a:stCxn id="10" idx="3"/>
          </p:cNvCxnSpPr>
          <p:nvPr/>
        </p:nvCxnSpPr>
        <p:spPr>
          <a:xfrm>
            <a:off x="3100024" y="3723545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52320" y="3538879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Mixing Plane</a:t>
            </a:r>
          </a:p>
        </p:txBody>
      </p:sp>
    </p:spTree>
    <p:extLst>
      <p:ext uri="{BB962C8B-B14F-4D97-AF65-F5344CB8AC3E}">
        <p14:creationId xmlns:p14="http://schemas.microsoft.com/office/powerpoint/2010/main" val="406487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Mixing Plane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 Stator – 1 Rotor – 1 Stator zur Berechnung notwendig</a:t>
            </a:r>
          </a:p>
          <a:p>
            <a:pPr lvl="2"/>
            <a:r>
              <a:rPr lang="de-DE" dirty="0"/>
              <a:t>Periodische Randbedingung</a:t>
            </a:r>
          </a:p>
          <a:p>
            <a:pPr lvl="2"/>
            <a:r>
              <a:rPr lang="de-DE" dirty="0"/>
              <a:t>Geringerer Rechenaufwand</a:t>
            </a:r>
          </a:p>
          <a:p>
            <a:r>
              <a:rPr lang="de-DE" dirty="0"/>
              <a:t>Bestimmen </a:t>
            </a:r>
            <a:r>
              <a:rPr lang="de-DE"/>
              <a:t>des Strömungsfeldes </a:t>
            </a: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/>
              <a:t> Mittelung </a:t>
            </a:r>
            <a:r>
              <a:rPr lang="de-DE" dirty="0"/>
              <a:t>der Strömungsgrößen in Umfangsrichtung auf beiden Seiten der Mixing Plane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86" y="5080725"/>
            <a:ext cx="3213507" cy="12241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3" y="5086710"/>
            <a:ext cx="3213507" cy="1137871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4139952" y="5531656"/>
            <a:ext cx="936104" cy="360040"/>
          </a:xfrm>
          <a:prstGeom prst="rightArrow">
            <a:avLst/>
          </a:prstGeom>
          <a:solidFill>
            <a:srgbClr val="004E8A"/>
          </a:solidFill>
          <a:ln>
            <a:solidFill>
              <a:srgbClr val="004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353105" y="47078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 Mixing Plane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818398" y="47078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 Mixing Plane</a:t>
            </a:r>
          </a:p>
        </p:txBody>
      </p:sp>
    </p:spTree>
    <p:extLst>
      <p:ext uri="{BB962C8B-B14F-4D97-AF65-F5344CB8AC3E}">
        <p14:creationId xmlns:p14="http://schemas.microsoft.com/office/powerpoint/2010/main" val="212346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Randbedingungen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Schräge Eintrittsströmung: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Drallbehaftete</a:t>
            </a:r>
            <a:r>
              <a:rPr lang="de-DE" dirty="0"/>
              <a:t> Strömung: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Inhomogener Temperaturverlauf:</a:t>
            </a:r>
          </a:p>
          <a:p>
            <a:pPr lvl="2"/>
            <a:r>
              <a:rPr lang="de-DE" dirty="0"/>
              <a:t>Hot-Spot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6" y="2939506"/>
            <a:ext cx="4083092" cy="15142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65" y="1459834"/>
            <a:ext cx="3963369" cy="15105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44815"/>
            <a:ext cx="4012436" cy="14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/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Einstromrandbedingung</a:t>
                          </a:r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𝒌𝒈</m:t>
                                    </m:r>
                                  </m:num>
                                  <m:den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𝑷𝒂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Normal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+1,252e-05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-40,04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Schräg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-35,45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Inhomogene</a:t>
                          </a:r>
                          <a:r>
                            <a:rPr lang="de-DE" baseline="0" dirty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+10,36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+0,794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Drall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+20.17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+0.012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Drall</a:t>
                          </a:r>
                          <a:r>
                            <a:rPr lang="de-DE" baseline="0" dirty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-38,59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+1,764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3202" t="-690" r="-18670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615" t="-690" r="-137692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847" t="-690" r="-1130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r>
              <a:rPr lang="de-DE" dirty="0"/>
              <a:t>Strömungsgrößen über die Mixing Plane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61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r>
              <a:rPr lang="de-DE" dirty="0"/>
              <a:t>Erstellung des Testfalls der Aachen-Turbine:</a:t>
            </a:r>
          </a:p>
          <a:p>
            <a:pPr lvl="2"/>
            <a:r>
              <a:rPr lang="de-DE" dirty="0"/>
              <a:t>Untersuchung von Wirkungsgraddefinitionen</a:t>
            </a:r>
          </a:p>
          <a:p>
            <a:pPr lvl="2"/>
            <a:r>
              <a:rPr lang="de-DE" dirty="0"/>
              <a:t>Einfluss der Mixing-Plane</a:t>
            </a:r>
          </a:p>
          <a:p>
            <a:pPr lvl="2"/>
            <a:r>
              <a:rPr lang="de-DE" dirty="0"/>
              <a:t>Unterschiede strukturierter und unstrukturierter Gitter</a:t>
            </a:r>
          </a:p>
          <a:p>
            <a:pPr lvl="2"/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Einfluss der Oberflächenauflösung auf Drehmoment-Wirkungsgrad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Vergleich verschiedener CFX-Versionen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Tiefergehende Untersuchungen zur Mixing Plane</a:t>
            </a:r>
          </a:p>
        </p:txBody>
      </p:sp>
    </p:spTree>
    <p:extLst>
      <p:ext uri="{BB962C8B-B14F-4D97-AF65-F5344CB8AC3E}">
        <p14:creationId xmlns:p14="http://schemas.microsoft.com/office/powerpoint/2010/main" val="3277315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EB5E112-2B2A-438A-8E75-75DB37328131}"/>
              </a:ext>
            </a:extLst>
          </p:cNvPr>
          <p:cNvGrpSpPr/>
          <p:nvPr/>
        </p:nvGrpSpPr>
        <p:grpSpPr>
          <a:xfrm>
            <a:off x="1888796" y="900344"/>
            <a:ext cx="5415951" cy="5048936"/>
            <a:chOff x="1888796" y="692696"/>
            <a:chExt cx="5415951" cy="5048936"/>
          </a:xfrm>
        </p:grpSpPr>
        <p:pic>
          <p:nvPicPr>
            <p:cNvPr id="3" name="Grafik 2" descr="Verwirrtes Gesicht ohne Füllung">
              <a:extLst>
                <a:ext uri="{FF2B5EF4-FFF2-40B4-BE49-F238E27FC236}">
                  <a16:creationId xmlns:a16="http://schemas.microsoft.com/office/drawing/2014/main" id="{99485050-3F8B-44D1-A455-FEE1F399E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15772" y="2601228"/>
              <a:ext cx="3140404" cy="3140404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46B7005D-DB34-45AE-A161-626AA9A68A55}"/>
                </a:ext>
              </a:extLst>
            </p:cNvPr>
            <p:cNvGrpSpPr/>
            <p:nvPr/>
          </p:nvGrpSpPr>
          <p:grpSpPr>
            <a:xfrm>
              <a:off x="1888796" y="692696"/>
              <a:ext cx="5415951" cy="3118712"/>
              <a:chOff x="1888796" y="0"/>
              <a:chExt cx="5415951" cy="3118712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480CAA-3DD2-4BC0-AADD-5CDD45E18B49}"/>
                  </a:ext>
                </a:extLst>
              </p:cNvPr>
              <p:cNvSpPr txBox="1"/>
              <p:nvPr/>
            </p:nvSpPr>
            <p:spPr>
              <a:xfrm>
                <a:off x="3948699" y="0"/>
                <a:ext cx="12961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400" dirty="0">
                    <a:solidFill>
                      <a:srgbClr val="004E8A"/>
                    </a:solidFill>
                  </a:rPr>
                  <a:t>?</a:t>
                </a:r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29A93DAC-5D6D-41D6-9938-61A737FBDE53}"/>
                  </a:ext>
                </a:extLst>
              </p:cNvPr>
              <p:cNvGrpSpPr/>
              <p:nvPr/>
            </p:nvGrpSpPr>
            <p:grpSpPr>
              <a:xfrm>
                <a:off x="1888796" y="764704"/>
                <a:ext cx="5415951" cy="2354008"/>
                <a:chOff x="1888796" y="764704"/>
                <a:chExt cx="5415951" cy="2354008"/>
              </a:xfrm>
            </p:grpSpPr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C900700B-B847-4154-8911-0860663AF955}"/>
                    </a:ext>
                  </a:extLst>
                </p:cNvPr>
                <p:cNvSpPr txBox="1"/>
                <p:nvPr/>
              </p:nvSpPr>
              <p:spPr>
                <a:xfrm>
                  <a:off x="6008603" y="810388"/>
                  <a:ext cx="129614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400" dirty="0">
                      <a:solidFill>
                        <a:srgbClr val="004E8A"/>
                      </a:solidFill>
                    </a:rPr>
                    <a:t>?</a:t>
                  </a:r>
                </a:p>
              </p:txBody>
            </p:sp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AF5AEADC-4F08-404E-AB56-A6A73CA34EFE}"/>
                    </a:ext>
                  </a:extLst>
                </p:cNvPr>
                <p:cNvSpPr txBox="1"/>
                <p:nvPr/>
              </p:nvSpPr>
              <p:spPr>
                <a:xfrm>
                  <a:off x="1888796" y="764704"/>
                  <a:ext cx="129614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400" dirty="0">
                      <a:solidFill>
                        <a:srgbClr val="004E8A"/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95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9598F0-1E7C-41F5-AC85-FE84123CF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</p:spPr>
            <p:txBody>
              <a:bodyPr/>
              <a:lstStyle/>
              <a:p>
                <a:r>
                  <a:rPr lang="de-DE" dirty="0"/>
                  <a:t>Idealer Vergleichsprozess: Joule-Prozess</a:t>
                </a:r>
              </a:p>
              <a:p>
                <a:r>
                  <a:rPr lang="de-DE" dirty="0"/>
                  <a:t>Adiabate ZÄ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dirty="0"/>
                  <a:t> = 0), KV Grenzen mit Gehäuse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e-DE" dirty="0"/>
                  <a:t>= 0): </a:t>
                </a:r>
              </a:p>
              <a:p>
                <a:r>
                  <a:rPr lang="de-DE" dirty="0"/>
                  <a:t>1.HS: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isentroper ZÄ als Vergleichsprozess: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de-DE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der isentropen </a:t>
                </a:r>
                <a:r>
                  <a:rPr lang="de-DE" dirty="0" err="1"/>
                  <a:t>Totalenthalpiedifferenz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</m:ba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mr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den>
                            </m:f>
                          </m:sup>
                        </m:sSup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9598F0-1E7C-41F5-AC85-FE84123CF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  <a:blipFill rotWithShape="0">
                <a:blip r:embed="rId3"/>
                <a:stretch>
                  <a:fillRect l="-20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38721"/>
            <a:ext cx="3388348" cy="31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Wirkungsgrad:</a:t>
            </a:r>
          </a:p>
          <a:p>
            <a:endParaRPr lang="de-DE" dirty="0"/>
          </a:p>
          <a:p>
            <a:r>
              <a:rPr lang="de-DE" dirty="0"/>
              <a:t>Isentrope Leistung: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Erzeugte Leistung:</a:t>
            </a:r>
          </a:p>
          <a:p>
            <a:pPr lvl="2"/>
            <a:r>
              <a:rPr lang="de-DE" dirty="0"/>
              <a:t>Enthalpie Berechnung: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Enthalpie aus CFX: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Drehmoment: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3" y="1710235"/>
            <a:ext cx="1078857" cy="3748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44" y="3995637"/>
            <a:ext cx="5147428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4806579"/>
            <a:ext cx="4321524" cy="254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5628531"/>
            <a:ext cx="3669333" cy="245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2482361"/>
            <a:ext cx="4731428" cy="6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1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Temperaturabhängigkeit der spezifischen </a:t>
            </a:r>
            <a:r>
              <a:rPr lang="de-DE" dirty="0" err="1"/>
              <a:t>Wärmekapaztität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Separat an </a:t>
            </a:r>
            <a:r>
              <a:rPr lang="de-DE" dirty="0" err="1"/>
              <a:t>Inlet</a:t>
            </a:r>
            <a:r>
              <a:rPr lang="de-DE" dirty="0"/>
              <a:t> / Outlet:</a:t>
            </a:r>
          </a:p>
          <a:p>
            <a:endParaRPr lang="de-DE" dirty="0"/>
          </a:p>
          <a:p>
            <a:r>
              <a:rPr lang="de-DE" dirty="0"/>
              <a:t>Isentrope Wärmekapazität:</a:t>
            </a:r>
          </a:p>
          <a:p>
            <a:endParaRPr lang="de-DE" dirty="0"/>
          </a:p>
          <a:p>
            <a:r>
              <a:rPr lang="de-DE" dirty="0"/>
              <a:t>Arithmetisches Mittel:</a:t>
            </a:r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20764"/>
            <a:ext cx="8399238" cy="399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61142"/>
            <a:ext cx="2855619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89485"/>
            <a:ext cx="1575619" cy="286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172496"/>
            <a:ext cx="2907428" cy="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1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Wirkungsgrad in CFX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Skalare Größen benötigt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/>
                  <a:t>Mittelung</a:t>
                </a:r>
              </a:p>
              <a:p>
                <a:pPr lvl="2"/>
                <a:r>
                  <a:rPr lang="de-DE" dirty="0"/>
                  <a:t>Massenstrom- / Flächen-Mittel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Zeitliches Mittel </a:t>
                </a:r>
                <a:r>
                  <a:rPr lang="de-DE" dirty="0">
                    <a:sym typeface="Wingdings" panose="05000000000000000000" pitchFamily="2" charset="2"/>
                  </a:rPr>
                  <a:t> bei </a:t>
                </a:r>
                <a:r>
                  <a:rPr lang="de-DE" dirty="0" err="1">
                    <a:sym typeface="Wingdings" panose="05000000000000000000" pitchFamily="2" charset="2"/>
                  </a:rPr>
                  <a:t>instationärer</a:t>
                </a:r>
                <a:r>
                  <a:rPr lang="de-DE" dirty="0">
                    <a:sym typeface="Wingdings" panose="05000000000000000000" pitchFamily="2" charset="2"/>
                  </a:rPr>
                  <a:t> Rechnung</a:t>
                </a:r>
                <a:endParaRPr lang="de-DE" dirty="0"/>
              </a:p>
              <a:p>
                <a:r>
                  <a:rPr lang="de-DE" dirty="0"/>
                  <a:t>Arithmetisches Mittel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de-DE" dirty="0"/>
              </a:p>
              <a:p>
                <a:r>
                  <a:rPr lang="de-DE" dirty="0"/>
                  <a:t>Berücksichtigung mehrerer </a:t>
                </a:r>
                <a:r>
                  <a:rPr lang="de-DE" dirty="0" err="1"/>
                  <a:t>Inlets</a:t>
                </a:r>
                <a:r>
                  <a:rPr lang="de-DE" dirty="0"/>
                  <a:t> (Kühlbohrung)</a:t>
                </a:r>
              </a:p>
              <a:p>
                <a:pPr lvl="2"/>
                <a:r>
                  <a:rPr lang="de-DE" dirty="0"/>
                  <a:t>Summation der </a:t>
                </a:r>
                <a:r>
                  <a:rPr lang="de-DE" dirty="0" err="1"/>
                  <a:t>Enthalpiedifferenzen</a:t>
                </a:r>
                <a:endParaRPr lang="de-DE" dirty="0"/>
              </a:p>
              <a:p>
                <a:pPr lvl="1"/>
                <a:endParaRPr lang="de-DE" dirty="0"/>
              </a:p>
              <a:p>
                <a:pPr lvl="2"/>
                <a:endParaRPr lang="de-DE" dirty="0"/>
              </a:p>
              <a:p>
                <a:pPr lvl="2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marL="350838" lvl="2" indent="0">
                  <a:buNone/>
                </a:pPr>
                <a:endParaRPr lang="de-DE" dirty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13E2E-13FC-40C4-ABBF-0A28FDAF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Gitterstrukturen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37C54-AB24-47FD-92C1-8A960E91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Strukturierte Gitter</a:t>
            </a:r>
          </a:p>
          <a:p>
            <a:pPr lvl="2"/>
            <a:r>
              <a:rPr lang="de-DE" dirty="0"/>
              <a:t>Regelmäßige Anordnung</a:t>
            </a:r>
          </a:p>
          <a:p>
            <a:pPr lvl="2"/>
            <a:r>
              <a:rPr lang="de-DE" dirty="0"/>
              <a:t>Einfache Nachbarschaftsbeziehungen</a:t>
            </a:r>
          </a:p>
          <a:p>
            <a:pPr lvl="2"/>
            <a:r>
              <a:rPr lang="de-DE" dirty="0"/>
              <a:t>Meist Rechtecke/Quader</a:t>
            </a:r>
          </a:p>
          <a:p>
            <a:pPr lvl="2"/>
            <a:endParaRPr lang="de-DE" dirty="0"/>
          </a:p>
          <a:p>
            <a:r>
              <a:rPr lang="de-DE" dirty="0"/>
              <a:t>Unstrukturierte Gitter</a:t>
            </a:r>
          </a:p>
          <a:p>
            <a:pPr lvl="2"/>
            <a:r>
              <a:rPr lang="de-DE" dirty="0"/>
              <a:t>Keine Regelmäßigkeiten</a:t>
            </a:r>
          </a:p>
          <a:p>
            <a:pPr lvl="2"/>
            <a:r>
              <a:rPr lang="de-DE" dirty="0"/>
              <a:t>Aufwändige Nachbarschaftsbeziehungen</a:t>
            </a:r>
          </a:p>
          <a:p>
            <a:pPr lvl="2"/>
            <a:r>
              <a:rPr lang="de-DE" dirty="0"/>
              <a:t>Flexible Anpassungsmöglichkeiten</a:t>
            </a:r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30ECA9F6-964D-4959-B5B7-A2C160DD6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1620001"/>
            <a:ext cx="2088232" cy="2124030"/>
          </a:xfrm>
          <a:prstGeom prst="rect">
            <a:avLst/>
          </a:prstGeom>
        </p:spPr>
      </p:pic>
      <p:graphicFrame>
        <p:nvGraphicFramePr>
          <p:cNvPr id="68" name="Objekt 67">
            <a:extLst>
              <a:ext uri="{FF2B5EF4-FFF2-40B4-BE49-F238E27FC236}">
                <a16:creationId xmlns:a16="http://schemas.microsoft.com/office/drawing/2014/main" id="{91C492BD-8AE9-47EE-AB48-E99094A3082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42799" y="3876907"/>
          <a:ext cx="2069561" cy="209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5" imgW="5104440" imgH="5155200" progId="Photoshop.Image.13">
                  <p:embed/>
                </p:oleObj>
              </mc:Choice>
              <mc:Fallback>
                <p:oleObj name="Image" r:id="rId5" imgW="5104440" imgH="5155200" progId="Photoshop.Image.13">
                  <p:embed/>
                  <p:pic>
                    <p:nvPicPr>
                      <p:cNvPr id="68" name="Objekt 67">
                        <a:extLst>
                          <a:ext uri="{FF2B5EF4-FFF2-40B4-BE49-F238E27FC236}">
                            <a16:creationId xmlns:a16="http://schemas.microsoft.com/office/drawing/2014/main" id="{91C492BD-8AE9-47EE-AB48-E99094A308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2799" y="3876907"/>
                        <a:ext cx="2069561" cy="209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feld 68">
            <a:extLst>
              <a:ext uri="{FF2B5EF4-FFF2-40B4-BE49-F238E27FC236}">
                <a16:creationId xmlns:a16="http://schemas.microsoft.com/office/drawing/2014/main" id="{400ED5A7-0EC4-46D3-8F7C-CCA682C627D3}"/>
              </a:ext>
            </a:extLst>
          </p:cNvPr>
          <p:cNvSpPr txBox="1"/>
          <p:nvPr/>
        </p:nvSpPr>
        <p:spPr>
          <a:xfrm>
            <a:off x="899593" y="6029037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Schäfer, Michael (1999): Numerik im Maschinenbau. Berlin, Heidelberg: Springer (Springer-Lehrbuch), S. 55.</a:t>
            </a:r>
          </a:p>
        </p:txBody>
      </p:sp>
    </p:spTree>
    <p:extLst>
      <p:ext uri="{BB962C8B-B14F-4D97-AF65-F5344CB8AC3E}">
        <p14:creationId xmlns:p14="http://schemas.microsoft.com/office/powerpoint/2010/main" val="256937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06899-8683-4799-8755-A9EA5ACD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Gitterstrukturen (2)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BE0C4F1-2D7A-4179-9985-55CFEF4AB9E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8294" y="1628800"/>
          <a:ext cx="8624187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97470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Eigenschaft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strukturiert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unstrukturiert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Modellierung komplexer Geometrien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Lokale (adaptive) Gitterverfeinerung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Automatisierung der Gittererzeugung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Rechenzeit zur Erzeugung des Gitters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Datenspeicherung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Lösung des Gleichungssystems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Parallelisierung des Lösers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8913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EC76313-16DF-4830-A38E-1C04208A56F5}"/>
              </a:ext>
            </a:extLst>
          </p:cNvPr>
          <p:cNvSpPr txBox="1"/>
          <p:nvPr/>
        </p:nvSpPr>
        <p:spPr>
          <a:xfrm>
            <a:off x="239346" y="4991011"/>
            <a:ext cx="862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Schäfer, Michael (1999): Numerik im Maschinenbau. Berlin, Heidelberg: Springer (Springer-Lehrbuch), S. 56.</a:t>
            </a:r>
          </a:p>
        </p:txBody>
      </p:sp>
    </p:spTree>
    <p:extLst>
      <p:ext uri="{BB962C8B-B14F-4D97-AF65-F5344CB8AC3E}">
        <p14:creationId xmlns:p14="http://schemas.microsoft.com/office/powerpoint/2010/main" val="127286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E4E9B3-7F91-4219-B8A2-4BDBC8524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40373"/>
            <a:ext cx="5904656" cy="2918393"/>
          </a:xfr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1C6101A0-6895-44BF-B3E0-501C78EA23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1520" y="4776963"/>
          <a:ext cx="252028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 Schaufeln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61245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3980986A-5020-4767-9949-08283F63D916}"/>
              </a:ext>
            </a:extLst>
          </p:cNvPr>
          <p:cNvSpPr txBox="1"/>
          <p:nvPr/>
        </p:nvSpPr>
        <p:spPr>
          <a:xfrm>
            <a:off x="3540448" y="5013176"/>
            <a:ext cx="4044228" cy="1200329"/>
          </a:xfrm>
          <a:prstGeom prst="rect">
            <a:avLst/>
          </a:prstGeom>
          <a:noFill/>
          <a:ln w="28575">
            <a:solidFill>
              <a:srgbClr val="004E8A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Einfacher Aufbau:</a:t>
            </a:r>
          </a:p>
          <a:p>
            <a:r>
              <a:rPr lang="de-DE" dirty="0"/>
              <a:t>Prismatische Schaufeln</a:t>
            </a:r>
            <a:br>
              <a:rPr lang="de-DE" dirty="0"/>
            </a:br>
            <a:r>
              <a:rPr lang="de-DE" dirty="0"/>
              <a:t>Keine </a:t>
            </a:r>
            <a:r>
              <a:rPr lang="de-DE" dirty="0" err="1"/>
              <a:t>Fillets</a:t>
            </a:r>
            <a:endParaRPr lang="de-DE" dirty="0"/>
          </a:p>
          <a:p>
            <a:pPr marL="285750" indent="-285750">
              <a:buClr>
                <a:srgbClr val="004E8A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Qualtitativ</a:t>
            </a:r>
            <a:r>
              <a:rPr lang="de-DE" dirty="0"/>
              <a:t> hochwertiges Gitter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E4FCA3-D1E6-4E0D-9F54-3A8556761962}"/>
              </a:ext>
            </a:extLst>
          </p:cNvPr>
          <p:cNvCxnSpPr>
            <a:cxnSpLocks/>
          </p:cNvCxnSpPr>
          <p:nvPr/>
        </p:nvCxnSpPr>
        <p:spPr>
          <a:xfrm flipV="1">
            <a:off x="2411760" y="6260323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57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,4769"/>
  <p:tag name="ORIGINALWIDTH" val="530,9336"/>
  <p:tag name="LATEXADDIN" val="\documentclass{article}&#10;\usepackage{amsmath}&#10;\pagestyle{empty}&#10;\begin{document}&#10;&#10;$\eta =\frac{P}{\Delta H_{t_{is}}}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,75"/>
  <p:tag name="ORIGINALWIDTH" val="740,25"/>
  <p:tag name="LATEXADDIN" val="\documentclass{article}&#10;\usepackage{amsmath}&#10;\pagestyle{empty}&#10;\begin{document}&#10;&#10;&#10;$T_{t_{\text{Inlet}}} = 305 \text{K}$&#10;&#10;\end{document}"/>
  <p:tag name="IGUANATEXSIZE" val="20"/>
  <p:tag name="IGUANATEXCURSOR" val="101"/>
  <p:tag name="TRANSPARENCY" val="Wahr"/>
  <p:tag name="FILENAME" val=""/>
  <p:tag name="INPUTTYPE" val="0"/>
  <p:tag name="LATEXENGINEID" val="0"/>
  <p:tag name="TEMPFOLDER" val="C:\Programme_Simon\Iguana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5"/>
  <p:tag name="ORIGINALWIDTH" val="451,5"/>
  <p:tag name="LATEXADDIN" val="\documentclass{article}&#10;\usepackage{amsmath}&#10;\pagestyle{empty}&#10;\begin{document}&#10;&#10;$\dot{m} = 7 \frac{\text{kg}}{\text{s}}$&#10;&#10;&#10;\end{document}"/>
  <p:tag name="IGUANATEXSIZE" val="20"/>
  <p:tag name="IGUANATEXCURSOR" val="119"/>
  <p:tag name="TRANSPARENCY" val="Wahr"/>
  <p:tag name="FILENAME" val=""/>
  <p:tag name="INPUTTYPE" val="0"/>
  <p:tag name="LATEXENGINEID" val="0"/>
  <p:tag name="TEMPFOLDER" val="C:\Programme_Simon\Iguana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922,5"/>
  <p:tag name="LATEXADDIN" val="\documentclass{article}&#10;\usepackage{amsmath}&#10;\pagestyle{empty}&#10;\begin{document}&#10;&#10;$n_{\text{Rotor}} = 3500 \frac{\text{rev}}{\text{min}}$&#10;&#10;&#10;\end{document}"/>
  <p:tag name="IGUANATEXSIZE" val="20"/>
  <p:tag name="IGUANATEXCURSOR" val="97"/>
  <p:tag name="TRANSPARENCY" val="Wahr"/>
  <p:tag name="FILENAME" val=""/>
  <p:tag name="INPUTTYPE" val="0"/>
  <p:tag name="LATEXENGINEID" val="0"/>
  <p:tag name="TEMPFOLDER" val="C:\Programme_Simon\Iguana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"/>
  <p:tag name="ORIGINALWIDTH" val="1008,75"/>
  <p:tag name="LATEXADDIN" val="\documentclass{article}&#10;\usepackage{amsmath}&#10;\pagestyle{empty}&#10;\begin{document}&#10;&#10;&#10;$p_{t_{\text{Inlet}}} \approx152.000 \text{Pa}$&#10;&#10;\end{document}"/>
  <p:tag name="IGUANATEXSIZE" val="20"/>
  <p:tag name="IGUANATEXCURSOR" val="104"/>
  <p:tag name="TRANSPARENCY" val="Wahr"/>
  <p:tag name="FILENAME" val=""/>
  <p:tag name="INPUTTYPE" val="0"/>
  <p:tag name="LATEXENGINEID" val="0"/>
  <p:tag name="TEMPFOLDER" val="C:\Programme_Simon\Iguana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33,183"/>
  <p:tag name="LATEXADDIN" val="\documentclass{article}&#10;\usepackage{amsmath}&#10;\pagestyle{empty}&#10;\begin{document}&#10;&#10;$P_{\Delta T_t} = \dot m \cdot c_p \cdot \Delta T_t = \dot m \cdot c_p \cdot \left( T_{t_{inlet}}-T_{t_{outlet}} \right)$&#10;&#10;&#10;\end{document}"/>
  <p:tag name="IGUANATEXSIZE" val="20"/>
  <p:tag name="IGUANATEXCURSOR" val="2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26,734"/>
  <p:tag name="LATEXADDIN" val="\documentclass{article}&#10;\usepackage{amsmath}&#10;\pagestyle{empty}&#10;\begin{document}&#10;&#10;&#10;$P_{\Delta h_t} = \dot m \cdot \Delta h_t = \dot m \cdot \left( h_{t_{inlet}}-h_{t_{outlet}} \right)$&#10;&#10;\end{document}"/>
  <p:tag name="IGUANATEXSIZE" val="20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1805,774"/>
  <p:tag name="LATEXADDIN" val="\documentclass{article}&#10;\usepackage{amsmath}&#10;\pagestyle{empty}&#10;\begin{document}&#10;&#10;$P_{torque} = M_{Rotor} \cdot N_{Rotor} \cdot \omega_{Rotor}$&#10;&#10;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,7109"/>
  <p:tag name="ORIGINALWIDTH" val="2328,459"/>
  <p:tag name="LATEXADDIN" val="\documentclass{article}&#10;\usepackage{amsmath}&#10;\pagestyle{empty}&#10;\begin{document}&#10;&#10;$\Delta H_{t_{is}} = \dot m \cdot c_p \cdot T_{t_{inlet}} \cdot \left[ \left( \frac{p_{t_{outlet}}}{p_{t_{inlet}}}\right)^\frac{\gamma-1}{\gamma}-1\right]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,4754"/>
  <p:tag name="ORIGINALWIDTH" val="4133,483"/>
  <p:tag name="LATEXADDIN" val="\documentclass{article}&#10;\usepackage{amsmath}&#10;\pagestyle{empty}&#10;\begin{document}&#10;&#10;&#10;$c_p = \frac{0.12934K^{-4}\cdot T^4-596.633K^{-3}\cdot T^3+933833K^{-2}\cdot T^2-373,61\cdot10^6K^{-1}\cdot T+105,01\cdot10^{10}}{10^9}\frac{J} {kg \cdot K}$&#10;&#10;\end{document}"/>
  <p:tag name="IGUANATEXSIZE" val="20"/>
  <p:tag name="IGUANATEXCURSOR" val="2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1405,324"/>
  <p:tag name="LATEXADDIN" val="\documentclass{article}&#10;\usepackage{amsmath}&#10;\pagestyle{empty}&#10;\begin{document}&#10;&#10;$c_{p_1} = c_p(T_1)\, ;\, c_{p_3} = c_p(T_3)$&#10;&#10;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775,4031"/>
  <p:tag name="LATEXADDIN" val="\documentclass{article}&#10;\usepackage{amsmath}&#10;\pagestyle{empty}&#10;\begin{document}&#10;$c_{p_3}^* = c_{p_3}(T_{3_{is}})$&#10;&#10;&#10;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,2254"/>
  <p:tag name="ORIGINALWIDTH" val="1430,821"/>
  <p:tag name="LATEXADDIN" val="\documentclass{article}&#10;\usepackage{amsmath}&#10;\pagestyle{empty}&#10;\begin{document}&#10;&#10;&#10;$\overline{c_p} = \frac{c_{p_1} + c_{p_3}}{2}\, ;\, \overline{c_p^*} = \frac{c_{p_1} + c_{p_3}^*}{2}$&#10;&#10;\end{document}"/>
  <p:tag name="IGUANATEXSIZE" val="20"/>
  <p:tag name="IGUANATEXCURSOR" val="1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841</Words>
  <Application>Microsoft Office PowerPoint</Application>
  <PresentationFormat>Bildschirmpräsentation (4:3)</PresentationFormat>
  <Paragraphs>293</Paragraphs>
  <Slides>22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Image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Wirkungsgrad in CFX</vt:lpstr>
      <vt:lpstr>Verschiedene Gitterstrukturen (1)</vt:lpstr>
      <vt:lpstr>Verschiedene Gitterstrukturen (2)</vt:lpstr>
      <vt:lpstr>Aachen-Turbine: Geometrie</vt:lpstr>
      <vt:lpstr>Aachen-Turbine: Setup</vt:lpstr>
      <vt:lpstr>Aachen-Turbine: Vorgehen (1)</vt:lpstr>
      <vt:lpstr>Aachen-Turbine: Vorgehen (2)</vt:lpstr>
      <vt:lpstr>Aachen-Turbine: Vorgehen (3)</vt:lpstr>
      <vt:lpstr>Aachen-Turbine: Vorgehen (4)</vt:lpstr>
      <vt:lpstr>Aachen-Turbine: Wirkungsgrade -vllt</vt:lpstr>
      <vt:lpstr>Kanalströmung: Geometrie </vt:lpstr>
      <vt:lpstr>Kanalströmung: Geometrie </vt:lpstr>
      <vt:lpstr>Mixing Plane</vt:lpstr>
      <vt:lpstr>Randbedingungen</vt:lpstr>
      <vt:lpstr>Kanalströmung: Mixing Plane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78</cp:revision>
  <dcterms:created xsi:type="dcterms:W3CDTF">2009-12-23T09:42:49Z</dcterms:created>
  <dcterms:modified xsi:type="dcterms:W3CDTF">2017-07-07T06:59:07Z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