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86" r:id="rId10"/>
    <p:sldId id="283" r:id="rId11"/>
    <p:sldId id="284" r:id="rId12"/>
    <p:sldId id="28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26"/>
    <a:srgbClr val="064E8A"/>
    <a:srgbClr val="005088"/>
    <a:srgbClr val="FFFFFF"/>
    <a:srgbClr val="004E8A"/>
    <a:srgbClr val="F5A300"/>
    <a:srgbClr val="FDCA00"/>
    <a:srgbClr val="9C1C2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8328" autoAdjust="0"/>
  </p:normalViewPr>
  <p:slideViewPr>
    <p:cSldViewPr snapToObjects="1">
      <p:cViewPr>
        <p:scale>
          <a:sx n="92" d="100"/>
          <a:sy n="92" d="100"/>
        </p:scale>
        <p:origin x="47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6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2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P_T: Leistung</a:t>
            </a:r>
            <a:r>
              <a:rPr lang="de-DE" baseline="0" dirty="0" smtClean="0"/>
              <a:t> von Strömung an Turbine abgegeben</a:t>
            </a:r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todo</a:t>
            </a:r>
            <a:r>
              <a:rPr lang="de-DE" dirty="0" smtClean="0"/>
              <a:t> h-s </a:t>
            </a:r>
            <a:r>
              <a:rPr lang="de-DE" dirty="0" err="1" smtClean="0"/>
              <a:t>diagramm</a:t>
            </a:r>
            <a:r>
              <a:rPr lang="de-DE" dirty="0" smtClean="0"/>
              <a:t>, </a:t>
            </a:r>
            <a:r>
              <a:rPr lang="de-DE" dirty="0" err="1" smtClean="0"/>
              <a:t>turbine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2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(3)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 smtClean="0"/>
              <a:t>Gitterstudie (</a:t>
            </a:r>
            <a:r>
              <a:rPr lang="de-DE" dirty="0"/>
              <a:t>Ziel: netzunabhängige E</a:t>
            </a:r>
            <a:r>
              <a:rPr lang="de-DE" dirty="0" smtClean="0"/>
              <a:t>rgebnisse)</a:t>
            </a:r>
          </a:p>
          <a:p>
            <a:pPr lvl="2"/>
            <a:r>
              <a:rPr lang="de-DE" dirty="0" smtClean="0"/>
              <a:t>Variation der Verfeinerung des Gitters</a:t>
            </a:r>
          </a:p>
          <a:p>
            <a:pPr lvl="2"/>
            <a:r>
              <a:rPr lang="de-DE" dirty="0" smtClean="0"/>
              <a:t>Berechnung verschiedener Größen (z.B. Wirkungsgrade) auf den Gittern</a:t>
            </a:r>
          </a:p>
          <a:p>
            <a:pPr lvl="2"/>
            <a:r>
              <a:rPr lang="de-DE" dirty="0" smtClean="0"/>
              <a:t>Vergleich der Ergebnisse der verschiedenen Rechnungen</a:t>
            </a:r>
          </a:p>
          <a:p>
            <a:r>
              <a:rPr lang="de-DE" dirty="0" smtClean="0"/>
              <a:t>Resultat: unabhängiges Gitter mit den Kenngrößen:</a:t>
            </a:r>
          </a:p>
          <a:p>
            <a:pPr lvl="2"/>
            <a:r>
              <a:rPr lang="de-DE" dirty="0" smtClean="0"/>
              <a:t>Je ca. 2 Mio. Elemente in den Statoren und ca. 3 Mio. Elemente im Rotor</a:t>
            </a:r>
          </a:p>
          <a:p>
            <a:pPr lvl="2"/>
            <a:endParaRPr lang="de-DE" dirty="0" smtClean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=""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3581"/>
              </p:ext>
            </p:extLst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974703479"/>
                    </a:ext>
                  </a:extLst>
                </a:gridCol>
                <a:gridCol w="1440160"/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 smtClean="0"/>
                        <a:t>Kenngröße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Stator1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Rotor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Stator2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 smtClean="0"/>
                        <a:t>Min. Winkel [°]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25.75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 smtClean="0"/>
                        <a:t>Max. </a:t>
                      </a:r>
                      <a:r>
                        <a:rPr lang="de-DE" dirty="0" err="1" smtClean="0"/>
                        <a:t>Aspect</a:t>
                      </a:r>
                      <a:r>
                        <a:rPr lang="de-DE" dirty="0" smtClean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888.64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933.67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 smtClean="0"/>
                        <a:t>Max. Expansion</a:t>
                      </a:r>
                      <a:r>
                        <a:rPr lang="de-DE" baseline="0" dirty="0" smtClean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1.80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(4)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Wirkungsgrade auf verschiedenen Gittern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 smtClean="0"/>
                  <a:t>Idealer Vergleichsprozess: Joule-Prozess</a:t>
                </a:r>
              </a:p>
              <a:p>
                <a:r>
                  <a:rPr lang="de-DE" dirty="0" smtClean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 smtClean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 smtClean="0"/>
                  <a:t>= 0): </a:t>
                </a:r>
              </a:p>
              <a:p>
                <a:r>
                  <a:rPr lang="de-DE" dirty="0" smtClean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der isentropen Totalenthalpiedifferenz: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3107756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100A8661-918C-422A-9F12-1449593EB770}"/>
              </a:ext>
            </a:extLst>
          </p:cNvPr>
          <p:cNvSpPr/>
          <p:nvPr/>
        </p:nvSpPr>
        <p:spPr>
          <a:xfrm>
            <a:off x="2159732" y="4753477"/>
            <a:ext cx="2160240" cy="1228956"/>
          </a:xfrm>
          <a:prstGeom prst="rect">
            <a:avLst/>
          </a:prstGeom>
          <a:solidFill>
            <a:srgbClr val="064E8A"/>
          </a:solidFill>
          <a:ln>
            <a:solidFill>
              <a:srgbClr val="001C26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Expansion </a:t>
            </a:r>
            <a:r>
              <a:rPr lang="de-DE" dirty="0" err="1" smtClean="0"/>
              <a:t>ratio</a:t>
            </a:r>
            <a:r>
              <a:rPr lang="de-DE" dirty="0" smtClean="0"/>
              <a:t> &lt; 3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xmlns="" id="{99319621-456B-4F9C-8AE3-990417BC162B}"/>
              </a:ext>
            </a:extLst>
          </p:cNvPr>
          <p:cNvCxnSpPr/>
          <p:nvPr/>
        </p:nvCxnSpPr>
        <p:spPr>
          <a:xfrm>
            <a:off x="2159732" y="5157192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524B71A-AA14-47C0-A247-D8BE9E17ACA5}"/>
              </a:ext>
            </a:extLst>
          </p:cNvPr>
          <p:cNvSpPr/>
          <p:nvPr/>
        </p:nvSpPr>
        <p:spPr>
          <a:xfrm>
            <a:off x="5220072" y="5373216"/>
            <a:ext cx="3600400" cy="659484"/>
          </a:xfrm>
          <a:prstGeom prst="rect">
            <a:avLst/>
          </a:prstGeom>
          <a:solidFill>
            <a:srgbClr val="064E8A"/>
          </a:solidFill>
          <a:ln>
            <a:solidFill>
              <a:srgbClr val="001C26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Aspect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</a:t>
            </a:r>
            <a:r>
              <a:rPr lang="de-DE" dirty="0" smtClean="0"/>
              <a:t>&lt; 1500</a:t>
            </a:r>
            <a:endParaRPr lang="de-DE" dirty="0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xmlns="" id="{F6BBA9AE-BA91-4C42-9E5C-0256A3AD969E}"/>
              </a:ext>
            </a:extLst>
          </p:cNvPr>
          <p:cNvSpPr/>
          <p:nvPr/>
        </p:nvSpPr>
        <p:spPr>
          <a:xfrm>
            <a:off x="4788024" y="2924944"/>
            <a:ext cx="3729073" cy="1152128"/>
          </a:xfrm>
          <a:prstGeom prst="parallelogram">
            <a:avLst>
              <a:gd name="adj" fmla="val 214936"/>
            </a:avLst>
          </a:prstGeom>
          <a:solidFill>
            <a:srgbClr val="064E8A"/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>
            <a:off x="5364088" y="3715726"/>
            <a:ext cx="432048" cy="576064"/>
          </a:xfrm>
          <a:prstGeom prst="arc">
            <a:avLst>
              <a:gd name="adj1" fmla="val 16200000"/>
              <a:gd name="adj2" fmla="val 90313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7" idx="1"/>
          </p:cNvCxnSpPr>
          <p:nvPr/>
        </p:nvCxnSpPr>
        <p:spPr>
          <a:xfrm flipH="1" flipV="1">
            <a:off x="5580112" y="3882029"/>
            <a:ext cx="317382" cy="652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897494" y="435012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Winkel &gt; 20°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2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 smtClean="0"/>
                  <a:t>Einstellen der Grenzschichtdicke</a:t>
                </a:r>
              </a:p>
              <a:p>
                <a:pPr lvl="2"/>
                <a:r>
                  <a:rPr lang="de-DE" dirty="0" smtClean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 smtClean="0"/>
                  <a:t>durch iteratives Ausprobieren</a:t>
                </a:r>
              </a:p>
              <a:p>
                <a:pPr lvl="2"/>
                <a:r>
                  <a:rPr lang="de-DE" dirty="0" smtClean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 smtClean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r>
                  <a:rPr lang="de-DE" dirty="0" smtClean="0">
                    <a:sym typeface="Wingdings"/>
                  </a:rPr>
                  <a:t> Referenzgitter mit guter Gitterqualität und korrekter Grenzschichtdicke vorhanden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 rotWithShape="0">
                <a:blip r:embed="rId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681</Words>
  <Application>Microsoft Macintosh PowerPoint</Application>
  <PresentationFormat>Bildschirmpräsentation (4:3)</PresentationFormat>
  <Paragraphs>187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Bitstream Charter</vt:lpstr>
      <vt:lpstr>Cambria Math</vt:lpstr>
      <vt:lpstr>Stafford</vt:lpstr>
      <vt:lpstr>Tahoma</vt:lpstr>
      <vt:lpstr>Wingdings</vt:lpstr>
      <vt:lpstr>Arial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Office-Anwender</cp:lastModifiedBy>
  <cp:revision>94</cp:revision>
  <dcterms:created xsi:type="dcterms:W3CDTF">2009-12-23T09:42:49Z</dcterms:created>
  <dcterms:modified xsi:type="dcterms:W3CDTF">2017-07-07T08:59:45Z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