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81" r:id="rId3"/>
    <p:sldId id="282" r:id="rId4"/>
    <p:sldId id="294" r:id="rId5"/>
    <p:sldId id="283" r:id="rId6"/>
    <p:sldId id="284" r:id="rId7"/>
    <p:sldId id="285" r:id="rId8"/>
    <p:sldId id="295" r:id="rId9"/>
    <p:sldId id="290" r:id="rId10"/>
    <p:sldId id="291" r:id="rId11"/>
    <p:sldId id="272" r:id="rId12"/>
    <p:sldId id="273" r:id="rId13"/>
    <p:sldId id="286" r:id="rId14"/>
    <p:sldId id="287" r:id="rId15"/>
    <p:sldId id="288" r:id="rId16"/>
    <p:sldId id="289" r:id="rId17"/>
    <p:sldId id="292" r:id="rId18"/>
    <p:sldId id="293" r:id="rId1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8A"/>
    <a:srgbClr val="005088"/>
    <a:srgbClr val="FFFFFF"/>
    <a:srgbClr val="001C26"/>
    <a:srgbClr val="F5A300"/>
    <a:srgbClr val="FDCA00"/>
    <a:srgbClr val="9C1C26"/>
    <a:srgbClr val="312C8C"/>
    <a:srgbClr val="00000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83" d="100"/>
          <a:sy n="83" d="100"/>
        </p:scale>
        <p:origin x="108" y="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6.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6.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0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275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Drall</a:t>
            </a:r>
            <a:r>
              <a:rPr lang="de-DE" baseline="0" dirty="0"/>
              <a:t> + </a:t>
            </a:r>
            <a:r>
              <a:rPr lang="de-DE" baseline="0" dirty="0" err="1"/>
              <a:t>Temp</a:t>
            </a:r>
            <a:r>
              <a:rPr lang="de-DE" baseline="0" dirty="0"/>
              <a:t>.: </a:t>
            </a:r>
            <a:r>
              <a:rPr lang="de-DE" baseline="0" dirty="0" err="1"/>
              <a:t>pt</a:t>
            </a:r>
            <a:r>
              <a:rPr lang="de-DE" baseline="0" dirty="0"/>
              <a:t>-max.: </a:t>
            </a:r>
            <a:r>
              <a:rPr lang="de-DE" baseline="0"/>
              <a:t>-93,0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780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621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Design: Simon</a:t>
            </a:r>
          </a:p>
          <a:p>
            <a:r>
              <a:rPr lang="de-DE" dirty="0"/>
              <a:t>Vortrag: 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912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1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Markus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P_T: Leistung</a:t>
            </a:r>
            <a:r>
              <a:rPr lang="de-DE" baseline="0" dirty="0"/>
              <a:t> von Strömung an Turbine abgegeben</a:t>
            </a:r>
            <a:endParaRPr lang="de-DE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todo</a:t>
            </a:r>
            <a:r>
              <a:rPr lang="de-DE" dirty="0"/>
              <a:t> h-s </a:t>
            </a:r>
            <a:r>
              <a:rPr lang="de-DE" dirty="0" err="1"/>
              <a:t>diagramm</a:t>
            </a:r>
            <a:r>
              <a:rPr lang="de-DE" dirty="0"/>
              <a:t>, </a:t>
            </a:r>
            <a:r>
              <a:rPr lang="de-DE" dirty="0" err="1"/>
              <a:t>turbine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807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63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78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14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527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813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4E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tud_logo">
            <a:extLst>
              <a:ext uri="{FF2B5EF4-FFF2-40B4-BE49-F238E27FC236}">
                <a16:creationId xmlns:a16="http://schemas.microsoft.com/office/drawing/2014/main" id="{97BD6C20-17F7-4576-925D-B6D7AA1D4E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6">
            <a:extLst>
              <a:ext uri="{FF2B5EF4-FFF2-40B4-BE49-F238E27FC236}">
                <a16:creationId xmlns:a16="http://schemas.microsoft.com/office/drawing/2014/main" id="{397B7ABA-4342-4C08-9DF6-A2D70EC171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9" name="Line 15">
            <a:extLst>
              <a:ext uri="{FF2B5EF4-FFF2-40B4-BE49-F238E27FC236}">
                <a16:creationId xmlns:a16="http://schemas.microsoft.com/office/drawing/2014/main" id="{D4BC9738-9868-46D2-A72F-694C04454C9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>
            <a:lvl1pPr marL="342900" indent="-342900">
              <a:buClr>
                <a:srgbClr val="004E8A"/>
              </a:buClr>
              <a:buFont typeface="Wingdings" panose="05000000000000000000" pitchFamily="2" charset="2"/>
              <a:buChar char="§"/>
              <a:defRPr i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687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2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Dominik Henzel, Markus Degenhardt, Simon Lippert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4E8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10.png"/><Relationship Id="rId5" Type="http://schemas.openxmlformats.org/officeDocument/2006/relationships/tags" Target="../tags/tag5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8.xml"/><Relationship Id="rId7" Type="http://schemas.openxmlformats.org/officeDocument/2006/relationships/image" Target="../media/image1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15.png"/><Relationship Id="rId4" Type="http://schemas.openxmlformats.org/officeDocument/2006/relationships/tags" Target="../tags/tag9.xm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2.xml"/><Relationship Id="rId7" Type="http://schemas.openxmlformats.org/officeDocument/2006/relationships/image" Target="../media/image17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20.png"/><Relationship Id="rId4" Type="http://schemas.openxmlformats.org/officeDocument/2006/relationships/tags" Target="../tags/tag13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ADP: </a:t>
            </a:r>
            <a:r>
              <a:rPr lang="de-DE" dirty="0" err="1"/>
              <a:t>Keijo</a:t>
            </a:r>
            <a:r>
              <a:rPr lang="de-DE" dirty="0"/>
              <a:t> </a:t>
            </a:r>
            <a:r>
              <a:rPr lang="de-DE" dirty="0" err="1"/>
              <a:t>Buss</a:t>
            </a:r>
            <a:r>
              <a:rPr lang="de-DE" dirty="0"/>
              <a:t>, Dominik Henzel, Markus Degenhardt, Simon Lippert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 numerischer Vorhersagen des Wirkungsgrads von Hochdruckturbinen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A4F8C9-BC47-4597-A341-7BD061B6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708920"/>
            <a:ext cx="5810250" cy="328612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AEE5332-9F2B-40A4-B03C-0CA4C32B5711}"/>
              </a:ext>
            </a:extLst>
          </p:cNvPr>
          <p:cNvCxnSpPr>
            <a:cxnSpLocks/>
          </p:cNvCxnSpPr>
          <p:nvPr/>
        </p:nvCxnSpPr>
        <p:spPr>
          <a:xfrm flipV="1">
            <a:off x="5796137" y="4626893"/>
            <a:ext cx="0" cy="818331"/>
          </a:xfrm>
          <a:prstGeom prst="straightConnector1">
            <a:avLst/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3778A54C-BCC7-4667-8D22-D645A2858F58}"/>
              </a:ext>
            </a:extLst>
          </p:cNvPr>
          <p:cNvSpPr/>
          <p:nvPr/>
        </p:nvSpPr>
        <p:spPr>
          <a:xfrm>
            <a:off x="4788024" y="5441465"/>
            <a:ext cx="3096344" cy="795847"/>
          </a:xfrm>
          <a:prstGeom prst="rect">
            <a:avLst/>
          </a:prstGeom>
          <a:noFill/>
          <a:ln>
            <a:solidFill>
              <a:srgbClr val="00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4E8A"/>
                </a:solidFill>
              </a:rPr>
              <a:t>Hochdruckturbine nach der Brennkammer</a:t>
            </a:r>
          </a:p>
        </p:txBody>
      </p:sp>
    </p:spTree>
    <p:extLst>
      <p:ext uri="{BB962C8B-B14F-4D97-AF65-F5344CB8AC3E}">
        <p14:creationId xmlns:p14="http://schemas.microsoft.com/office/powerpoint/2010/main" val="265557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Spaltverfeinerungen</a:t>
            </a:r>
          </a:p>
          <a:p>
            <a:r>
              <a:rPr lang="de-DE" dirty="0"/>
              <a:t>Y+</a:t>
            </a:r>
          </a:p>
          <a:p>
            <a:r>
              <a:rPr lang="de-DE" dirty="0"/>
              <a:t>Gitterstudie + </a:t>
            </a:r>
            <a:r>
              <a:rPr lang="de-DE" dirty="0" err="1"/>
              <a:t>abbildung</a:t>
            </a:r>
            <a:endParaRPr lang="de-DE" dirty="0"/>
          </a:p>
          <a:p>
            <a:r>
              <a:rPr lang="de-DE" dirty="0"/>
              <a:t>Ziel: netzunabhängige </a:t>
            </a:r>
            <a:r>
              <a:rPr lang="de-DE" dirty="0" err="1"/>
              <a:t>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87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AB448-E08C-4FC1-AAC0-98431019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Wirkungsgrade -</a:t>
            </a:r>
            <a:r>
              <a:rPr lang="de-DE" dirty="0" err="1"/>
              <a:t>vllt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05004-B708-4F44-A14B-50934B89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strukturiert, unstrukturiert</a:t>
            </a:r>
          </a:p>
          <a:p>
            <a:r>
              <a:rPr lang="de-DE" dirty="0"/>
              <a:t>Hinweis auf Oberflächennetz</a:t>
            </a:r>
          </a:p>
          <a:p>
            <a:r>
              <a:rPr lang="de-DE" dirty="0"/>
              <a:t>Überleitung zu Kanal mit Sprung in der </a:t>
            </a:r>
            <a:r>
              <a:rPr lang="de-DE" dirty="0" err="1"/>
              <a:t>cfx</a:t>
            </a:r>
            <a:r>
              <a:rPr lang="de-DE" dirty="0"/>
              <a:t> </a:t>
            </a:r>
            <a:r>
              <a:rPr lang="de-DE" dirty="0" err="1"/>
              <a:t>cp</a:t>
            </a:r>
            <a:r>
              <a:rPr lang="de-DE" dirty="0"/>
              <a:t> </a:t>
            </a:r>
            <a:r>
              <a:rPr lang="de-DE" dirty="0" err="1"/>
              <a:t>tt</a:t>
            </a:r>
            <a:r>
              <a:rPr lang="de-DE" dirty="0"/>
              <a:t> </a:t>
            </a:r>
            <a:r>
              <a:rPr lang="de-DE" dirty="0" err="1"/>
              <a:t>wirkunsgrad</a:t>
            </a:r>
            <a:r>
              <a:rPr lang="de-DE" dirty="0"/>
              <a:t> -&gt; </a:t>
            </a:r>
            <a:r>
              <a:rPr lang="de-DE" dirty="0" err="1"/>
              <a:t>einfluss</a:t>
            </a:r>
            <a:r>
              <a:rPr lang="de-DE" dirty="0"/>
              <a:t> </a:t>
            </a:r>
            <a:r>
              <a:rPr lang="de-DE" dirty="0" err="1"/>
              <a:t>mixing</a:t>
            </a:r>
            <a:r>
              <a:rPr lang="de-DE" dirty="0"/>
              <a:t> plane</a:t>
            </a:r>
          </a:p>
        </p:txBody>
      </p:sp>
    </p:spTree>
    <p:extLst>
      <p:ext uri="{BB962C8B-B14F-4D97-AF65-F5344CB8AC3E}">
        <p14:creationId xmlns:p14="http://schemas.microsoft.com/office/powerpoint/2010/main" val="415284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30EB0-62A0-4D55-AF97-782AB84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73134-BC2B-467B-B2FE-58257A8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Kreisring-Rohrströmung</a:t>
            </a:r>
          </a:p>
          <a:p>
            <a:r>
              <a:rPr lang="de-DE" dirty="0"/>
              <a:t>1. Teil stationär</a:t>
            </a:r>
          </a:p>
          <a:p>
            <a:r>
              <a:rPr lang="de-DE" dirty="0"/>
              <a:t>2. Teil rotiert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945250"/>
            <a:ext cx="6419897" cy="3401778"/>
          </a:xfrm>
          <a:prstGeom prst="rect">
            <a:avLst/>
          </a:prstGeom>
        </p:spPr>
      </p:pic>
      <p:sp>
        <p:nvSpPr>
          <p:cNvPr id="9" name="Bogen 8"/>
          <p:cNvSpPr/>
          <p:nvPr/>
        </p:nvSpPr>
        <p:spPr>
          <a:xfrm rot="1163074">
            <a:off x="5478666" y="2842305"/>
            <a:ext cx="3280604" cy="2118538"/>
          </a:xfrm>
          <a:prstGeom prst="arc">
            <a:avLst>
              <a:gd name="adj1" fmla="val 11184062"/>
              <a:gd name="adj2" fmla="val 0"/>
            </a:avLst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402309" y="3742170"/>
            <a:ext cx="2495151" cy="1427988"/>
          </a:xfrm>
          <a:custGeom>
            <a:avLst/>
            <a:gdLst>
              <a:gd name="connsiteX0" fmla="*/ 15807 w 2540918"/>
              <a:gd name="connsiteY0" fmla="*/ 130234 h 1376899"/>
              <a:gd name="connsiteX1" fmla="*/ 854792 w 2540918"/>
              <a:gd name="connsiteY1" fmla="*/ 7685 h 1376899"/>
              <a:gd name="connsiteX2" fmla="*/ 1627790 w 2540918"/>
              <a:gd name="connsiteY2" fmla="*/ 167941 h 1376899"/>
              <a:gd name="connsiteX3" fmla="*/ 2504483 w 2540918"/>
              <a:gd name="connsiteY3" fmla="*/ 648708 h 1376899"/>
              <a:gd name="connsiteX4" fmla="*/ 2334800 w 2540918"/>
              <a:gd name="connsiteY4" fmla="*/ 1355718 h 1376899"/>
              <a:gd name="connsiteX5" fmla="*/ 1967155 w 2540918"/>
              <a:gd name="connsiteY5" fmla="*/ 1167182 h 1376899"/>
              <a:gd name="connsiteX6" fmla="*/ 1344986 w 2540918"/>
              <a:gd name="connsiteY6" fmla="*/ 912658 h 1376899"/>
              <a:gd name="connsiteX7" fmla="*/ 703963 w 2540918"/>
              <a:gd name="connsiteY7" fmla="*/ 865524 h 1376899"/>
              <a:gd name="connsiteX8" fmla="*/ 336318 w 2540918"/>
              <a:gd name="connsiteY8" fmla="*/ 997500 h 1376899"/>
              <a:gd name="connsiteX9" fmla="*/ 15807 w 2540918"/>
              <a:gd name="connsiteY9" fmla="*/ 130234 h 1376899"/>
              <a:gd name="connsiteX0" fmla="*/ 15807 w 2529585"/>
              <a:gd name="connsiteY0" fmla="*/ 130234 h 1375599"/>
              <a:gd name="connsiteX1" fmla="*/ 854792 w 2529585"/>
              <a:gd name="connsiteY1" fmla="*/ 7685 h 1375599"/>
              <a:gd name="connsiteX2" fmla="*/ 1627790 w 2529585"/>
              <a:gd name="connsiteY2" fmla="*/ 167941 h 1375599"/>
              <a:gd name="connsiteX3" fmla="*/ 2491783 w 2529585"/>
              <a:gd name="connsiteY3" fmla="*/ 670933 h 1375599"/>
              <a:gd name="connsiteX4" fmla="*/ 2334800 w 2529585"/>
              <a:gd name="connsiteY4" fmla="*/ 1355718 h 1375599"/>
              <a:gd name="connsiteX5" fmla="*/ 1967155 w 2529585"/>
              <a:gd name="connsiteY5" fmla="*/ 1167182 h 1375599"/>
              <a:gd name="connsiteX6" fmla="*/ 1344986 w 2529585"/>
              <a:gd name="connsiteY6" fmla="*/ 912658 h 1375599"/>
              <a:gd name="connsiteX7" fmla="*/ 703963 w 2529585"/>
              <a:gd name="connsiteY7" fmla="*/ 865524 h 1375599"/>
              <a:gd name="connsiteX8" fmla="*/ 336318 w 2529585"/>
              <a:gd name="connsiteY8" fmla="*/ 997500 h 1375599"/>
              <a:gd name="connsiteX9" fmla="*/ 15807 w 2529585"/>
              <a:gd name="connsiteY9" fmla="*/ 130234 h 1375599"/>
              <a:gd name="connsiteX0" fmla="*/ 15807 w 2529585"/>
              <a:gd name="connsiteY0" fmla="*/ 138699 h 1384064"/>
              <a:gd name="connsiteX1" fmla="*/ 854792 w 2529585"/>
              <a:gd name="connsiteY1" fmla="*/ 16150 h 1384064"/>
              <a:gd name="connsiteX2" fmla="*/ 1627790 w 2529585"/>
              <a:gd name="connsiteY2" fmla="*/ 176406 h 1384064"/>
              <a:gd name="connsiteX3" fmla="*/ 2491783 w 2529585"/>
              <a:gd name="connsiteY3" fmla="*/ 679398 h 1384064"/>
              <a:gd name="connsiteX4" fmla="*/ 2334800 w 2529585"/>
              <a:gd name="connsiteY4" fmla="*/ 1364183 h 1384064"/>
              <a:gd name="connsiteX5" fmla="*/ 1967155 w 2529585"/>
              <a:gd name="connsiteY5" fmla="*/ 1175647 h 1384064"/>
              <a:gd name="connsiteX6" fmla="*/ 1344986 w 2529585"/>
              <a:gd name="connsiteY6" fmla="*/ 921123 h 1384064"/>
              <a:gd name="connsiteX7" fmla="*/ 703963 w 2529585"/>
              <a:gd name="connsiteY7" fmla="*/ 873989 h 1384064"/>
              <a:gd name="connsiteX8" fmla="*/ 336318 w 2529585"/>
              <a:gd name="connsiteY8" fmla="*/ 1005965 h 1384064"/>
              <a:gd name="connsiteX9" fmla="*/ 15807 w 2529585"/>
              <a:gd name="connsiteY9" fmla="*/ 138699 h 1384064"/>
              <a:gd name="connsiteX0" fmla="*/ 15503 w 2529281"/>
              <a:gd name="connsiteY0" fmla="*/ 138699 h 1384064"/>
              <a:gd name="connsiteX1" fmla="*/ 848138 w 2529281"/>
              <a:gd name="connsiteY1" fmla="*/ 16150 h 1384064"/>
              <a:gd name="connsiteX2" fmla="*/ 1627486 w 2529281"/>
              <a:gd name="connsiteY2" fmla="*/ 176406 h 1384064"/>
              <a:gd name="connsiteX3" fmla="*/ 2491479 w 2529281"/>
              <a:gd name="connsiteY3" fmla="*/ 679398 h 1384064"/>
              <a:gd name="connsiteX4" fmla="*/ 2334496 w 2529281"/>
              <a:gd name="connsiteY4" fmla="*/ 1364183 h 1384064"/>
              <a:gd name="connsiteX5" fmla="*/ 1966851 w 2529281"/>
              <a:gd name="connsiteY5" fmla="*/ 1175647 h 1384064"/>
              <a:gd name="connsiteX6" fmla="*/ 1344682 w 2529281"/>
              <a:gd name="connsiteY6" fmla="*/ 921123 h 1384064"/>
              <a:gd name="connsiteX7" fmla="*/ 703659 w 2529281"/>
              <a:gd name="connsiteY7" fmla="*/ 873989 h 1384064"/>
              <a:gd name="connsiteX8" fmla="*/ 336014 w 2529281"/>
              <a:gd name="connsiteY8" fmla="*/ 1005965 h 1384064"/>
              <a:gd name="connsiteX9" fmla="*/ 15503 w 2529281"/>
              <a:gd name="connsiteY9" fmla="*/ 138699 h 1384064"/>
              <a:gd name="connsiteX0" fmla="*/ 46290 w 2560068"/>
              <a:gd name="connsiteY0" fmla="*/ 130188 h 1375553"/>
              <a:gd name="connsiteX1" fmla="*/ 878925 w 2560068"/>
              <a:gd name="connsiteY1" fmla="*/ 7639 h 1375553"/>
              <a:gd name="connsiteX2" fmla="*/ 1658273 w 2560068"/>
              <a:gd name="connsiteY2" fmla="*/ 167895 h 1375553"/>
              <a:gd name="connsiteX3" fmla="*/ 2522266 w 2560068"/>
              <a:gd name="connsiteY3" fmla="*/ 670887 h 1375553"/>
              <a:gd name="connsiteX4" fmla="*/ 2365283 w 2560068"/>
              <a:gd name="connsiteY4" fmla="*/ 1355672 h 1375553"/>
              <a:gd name="connsiteX5" fmla="*/ 1997638 w 2560068"/>
              <a:gd name="connsiteY5" fmla="*/ 1167136 h 1375553"/>
              <a:gd name="connsiteX6" fmla="*/ 1375469 w 2560068"/>
              <a:gd name="connsiteY6" fmla="*/ 912612 h 1375553"/>
              <a:gd name="connsiteX7" fmla="*/ 734446 w 2560068"/>
              <a:gd name="connsiteY7" fmla="*/ 865478 h 1375553"/>
              <a:gd name="connsiteX8" fmla="*/ 366801 w 2560068"/>
              <a:gd name="connsiteY8" fmla="*/ 997454 h 1375553"/>
              <a:gd name="connsiteX9" fmla="*/ 46290 w 2560068"/>
              <a:gd name="connsiteY9" fmla="*/ 130188 h 1375553"/>
              <a:gd name="connsiteX0" fmla="*/ 56962 w 2570740"/>
              <a:gd name="connsiteY0" fmla="*/ 128656 h 1374021"/>
              <a:gd name="connsiteX1" fmla="*/ 889597 w 2570740"/>
              <a:gd name="connsiteY1" fmla="*/ 6107 h 1374021"/>
              <a:gd name="connsiteX2" fmla="*/ 1668945 w 2570740"/>
              <a:gd name="connsiteY2" fmla="*/ 166363 h 1374021"/>
              <a:gd name="connsiteX3" fmla="*/ 2532938 w 2570740"/>
              <a:gd name="connsiteY3" fmla="*/ 669355 h 1374021"/>
              <a:gd name="connsiteX4" fmla="*/ 2375955 w 2570740"/>
              <a:gd name="connsiteY4" fmla="*/ 1354140 h 1374021"/>
              <a:gd name="connsiteX5" fmla="*/ 2008310 w 2570740"/>
              <a:gd name="connsiteY5" fmla="*/ 1165604 h 1374021"/>
              <a:gd name="connsiteX6" fmla="*/ 1386141 w 2570740"/>
              <a:gd name="connsiteY6" fmla="*/ 911080 h 1374021"/>
              <a:gd name="connsiteX7" fmla="*/ 745118 w 2570740"/>
              <a:gd name="connsiteY7" fmla="*/ 863946 h 1374021"/>
              <a:gd name="connsiteX8" fmla="*/ 377473 w 2570740"/>
              <a:gd name="connsiteY8" fmla="*/ 995922 h 1374021"/>
              <a:gd name="connsiteX9" fmla="*/ 56962 w 2570740"/>
              <a:gd name="connsiteY9" fmla="*/ 128656 h 1374021"/>
              <a:gd name="connsiteX0" fmla="*/ 2850 w 2516628"/>
              <a:gd name="connsiteY0" fmla="*/ 126300 h 1371665"/>
              <a:gd name="connsiteX1" fmla="*/ 835485 w 2516628"/>
              <a:gd name="connsiteY1" fmla="*/ 3751 h 1371665"/>
              <a:gd name="connsiteX2" fmla="*/ 1614833 w 2516628"/>
              <a:gd name="connsiteY2" fmla="*/ 164007 h 1371665"/>
              <a:gd name="connsiteX3" fmla="*/ 2478826 w 2516628"/>
              <a:gd name="connsiteY3" fmla="*/ 666999 h 1371665"/>
              <a:gd name="connsiteX4" fmla="*/ 2321843 w 2516628"/>
              <a:gd name="connsiteY4" fmla="*/ 1351784 h 1371665"/>
              <a:gd name="connsiteX5" fmla="*/ 1954198 w 2516628"/>
              <a:gd name="connsiteY5" fmla="*/ 1163248 h 1371665"/>
              <a:gd name="connsiteX6" fmla="*/ 1332029 w 2516628"/>
              <a:gd name="connsiteY6" fmla="*/ 908724 h 1371665"/>
              <a:gd name="connsiteX7" fmla="*/ 691006 w 2516628"/>
              <a:gd name="connsiteY7" fmla="*/ 861590 h 1371665"/>
              <a:gd name="connsiteX8" fmla="*/ 323361 w 2516628"/>
              <a:gd name="connsiteY8" fmla="*/ 993566 h 1371665"/>
              <a:gd name="connsiteX9" fmla="*/ 2850 w 2516628"/>
              <a:gd name="connsiteY9" fmla="*/ 126300 h 1371665"/>
              <a:gd name="connsiteX0" fmla="*/ 2850 w 2486828"/>
              <a:gd name="connsiteY0" fmla="*/ 126300 h 1371665"/>
              <a:gd name="connsiteX1" fmla="*/ 835485 w 2486828"/>
              <a:gd name="connsiteY1" fmla="*/ 3751 h 1371665"/>
              <a:gd name="connsiteX2" fmla="*/ 1614833 w 2486828"/>
              <a:gd name="connsiteY2" fmla="*/ 164007 h 1371665"/>
              <a:gd name="connsiteX3" fmla="*/ 2478826 w 2486828"/>
              <a:gd name="connsiteY3" fmla="*/ 666999 h 1371665"/>
              <a:gd name="connsiteX4" fmla="*/ 2321843 w 2486828"/>
              <a:gd name="connsiteY4" fmla="*/ 1351784 h 1371665"/>
              <a:gd name="connsiteX5" fmla="*/ 1954198 w 2486828"/>
              <a:gd name="connsiteY5" fmla="*/ 1163248 h 1371665"/>
              <a:gd name="connsiteX6" fmla="*/ 1332029 w 2486828"/>
              <a:gd name="connsiteY6" fmla="*/ 908724 h 1371665"/>
              <a:gd name="connsiteX7" fmla="*/ 691006 w 2486828"/>
              <a:gd name="connsiteY7" fmla="*/ 861590 h 1371665"/>
              <a:gd name="connsiteX8" fmla="*/ 323361 w 2486828"/>
              <a:gd name="connsiteY8" fmla="*/ 993566 h 1371665"/>
              <a:gd name="connsiteX9" fmla="*/ 2850 w 2486828"/>
              <a:gd name="connsiteY9" fmla="*/ 126300 h 1371665"/>
              <a:gd name="connsiteX0" fmla="*/ 2850 w 2479237"/>
              <a:gd name="connsiteY0" fmla="*/ 126300 h 1371665"/>
              <a:gd name="connsiteX1" fmla="*/ 835485 w 2479237"/>
              <a:gd name="connsiteY1" fmla="*/ 3751 h 1371665"/>
              <a:gd name="connsiteX2" fmla="*/ 1614833 w 2479237"/>
              <a:gd name="connsiteY2" fmla="*/ 164007 h 1371665"/>
              <a:gd name="connsiteX3" fmla="*/ 2478826 w 2479237"/>
              <a:gd name="connsiteY3" fmla="*/ 666999 h 1371665"/>
              <a:gd name="connsiteX4" fmla="*/ 2321843 w 2479237"/>
              <a:gd name="connsiteY4" fmla="*/ 1351784 h 1371665"/>
              <a:gd name="connsiteX5" fmla="*/ 1954198 w 2479237"/>
              <a:gd name="connsiteY5" fmla="*/ 1163248 h 1371665"/>
              <a:gd name="connsiteX6" fmla="*/ 1332029 w 2479237"/>
              <a:gd name="connsiteY6" fmla="*/ 908724 h 1371665"/>
              <a:gd name="connsiteX7" fmla="*/ 691006 w 2479237"/>
              <a:gd name="connsiteY7" fmla="*/ 861590 h 1371665"/>
              <a:gd name="connsiteX8" fmla="*/ 323361 w 2479237"/>
              <a:gd name="connsiteY8" fmla="*/ 993566 h 1371665"/>
              <a:gd name="connsiteX9" fmla="*/ 2850 w 2479237"/>
              <a:gd name="connsiteY9" fmla="*/ 126300 h 1371665"/>
              <a:gd name="connsiteX0" fmla="*/ 2850 w 2516628"/>
              <a:gd name="connsiteY0" fmla="*/ 126300 h 1422715"/>
              <a:gd name="connsiteX1" fmla="*/ 835485 w 2516628"/>
              <a:gd name="connsiteY1" fmla="*/ 3751 h 1422715"/>
              <a:gd name="connsiteX2" fmla="*/ 1614833 w 2516628"/>
              <a:gd name="connsiteY2" fmla="*/ 164007 h 1422715"/>
              <a:gd name="connsiteX3" fmla="*/ 2478826 w 2516628"/>
              <a:gd name="connsiteY3" fmla="*/ 666999 h 1422715"/>
              <a:gd name="connsiteX4" fmla="*/ 2321843 w 2516628"/>
              <a:gd name="connsiteY4" fmla="*/ 1405759 h 1422715"/>
              <a:gd name="connsiteX5" fmla="*/ 1954198 w 2516628"/>
              <a:gd name="connsiteY5" fmla="*/ 1163248 h 1422715"/>
              <a:gd name="connsiteX6" fmla="*/ 1332029 w 2516628"/>
              <a:gd name="connsiteY6" fmla="*/ 908724 h 1422715"/>
              <a:gd name="connsiteX7" fmla="*/ 691006 w 2516628"/>
              <a:gd name="connsiteY7" fmla="*/ 861590 h 1422715"/>
              <a:gd name="connsiteX8" fmla="*/ 323361 w 2516628"/>
              <a:gd name="connsiteY8" fmla="*/ 993566 h 1422715"/>
              <a:gd name="connsiteX9" fmla="*/ 2850 w 2516628"/>
              <a:gd name="connsiteY9" fmla="*/ 126300 h 1422715"/>
              <a:gd name="connsiteX0" fmla="*/ 2850 w 2509606"/>
              <a:gd name="connsiteY0" fmla="*/ 126300 h 1406786"/>
              <a:gd name="connsiteX1" fmla="*/ 835485 w 2509606"/>
              <a:gd name="connsiteY1" fmla="*/ 3751 h 1406786"/>
              <a:gd name="connsiteX2" fmla="*/ 1614833 w 2509606"/>
              <a:gd name="connsiteY2" fmla="*/ 164007 h 1406786"/>
              <a:gd name="connsiteX3" fmla="*/ 2478826 w 2509606"/>
              <a:gd name="connsiteY3" fmla="*/ 666999 h 1406786"/>
              <a:gd name="connsiteX4" fmla="*/ 2321843 w 2509606"/>
              <a:gd name="connsiteY4" fmla="*/ 1405759 h 1406786"/>
              <a:gd name="connsiteX5" fmla="*/ 1954198 w 2509606"/>
              <a:gd name="connsiteY5" fmla="*/ 1163248 h 1406786"/>
              <a:gd name="connsiteX6" fmla="*/ 1332029 w 2509606"/>
              <a:gd name="connsiteY6" fmla="*/ 908724 h 1406786"/>
              <a:gd name="connsiteX7" fmla="*/ 691006 w 2509606"/>
              <a:gd name="connsiteY7" fmla="*/ 861590 h 1406786"/>
              <a:gd name="connsiteX8" fmla="*/ 323361 w 2509606"/>
              <a:gd name="connsiteY8" fmla="*/ 993566 h 1406786"/>
              <a:gd name="connsiteX9" fmla="*/ 2850 w 2509606"/>
              <a:gd name="connsiteY9" fmla="*/ 126300 h 1406786"/>
              <a:gd name="connsiteX0" fmla="*/ 2850 w 2509082"/>
              <a:gd name="connsiteY0" fmla="*/ 126300 h 1408158"/>
              <a:gd name="connsiteX1" fmla="*/ 835485 w 2509082"/>
              <a:gd name="connsiteY1" fmla="*/ 3751 h 1408158"/>
              <a:gd name="connsiteX2" fmla="*/ 1614833 w 2509082"/>
              <a:gd name="connsiteY2" fmla="*/ 164007 h 1408158"/>
              <a:gd name="connsiteX3" fmla="*/ 2478826 w 2509082"/>
              <a:gd name="connsiteY3" fmla="*/ 666999 h 1408158"/>
              <a:gd name="connsiteX4" fmla="*/ 2321843 w 2509082"/>
              <a:gd name="connsiteY4" fmla="*/ 1405759 h 1408158"/>
              <a:gd name="connsiteX5" fmla="*/ 1954198 w 2509082"/>
              <a:gd name="connsiteY5" fmla="*/ 1163248 h 1408158"/>
              <a:gd name="connsiteX6" fmla="*/ 1332029 w 2509082"/>
              <a:gd name="connsiteY6" fmla="*/ 908724 h 1408158"/>
              <a:gd name="connsiteX7" fmla="*/ 691006 w 2509082"/>
              <a:gd name="connsiteY7" fmla="*/ 861590 h 1408158"/>
              <a:gd name="connsiteX8" fmla="*/ 323361 w 2509082"/>
              <a:gd name="connsiteY8" fmla="*/ 993566 h 1408158"/>
              <a:gd name="connsiteX9" fmla="*/ 2850 w 2509082"/>
              <a:gd name="connsiteY9" fmla="*/ 126300 h 1408158"/>
              <a:gd name="connsiteX0" fmla="*/ 2850 w 2533663"/>
              <a:gd name="connsiteY0" fmla="*/ 126300 h 1423719"/>
              <a:gd name="connsiteX1" fmla="*/ 835485 w 2533663"/>
              <a:gd name="connsiteY1" fmla="*/ 3751 h 1423719"/>
              <a:gd name="connsiteX2" fmla="*/ 1614833 w 2533663"/>
              <a:gd name="connsiteY2" fmla="*/ 164007 h 1423719"/>
              <a:gd name="connsiteX3" fmla="*/ 2497876 w 2533663"/>
              <a:gd name="connsiteY3" fmla="*/ 647949 h 1423719"/>
              <a:gd name="connsiteX4" fmla="*/ 2321843 w 2533663"/>
              <a:gd name="connsiteY4" fmla="*/ 1405759 h 1423719"/>
              <a:gd name="connsiteX5" fmla="*/ 1954198 w 2533663"/>
              <a:gd name="connsiteY5" fmla="*/ 1163248 h 1423719"/>
              <a:gd name="connsiteX6" fmla="*/ 1332029 w 2533663"/>
              <a:gd name="connsiteY6" fmla="*/ 908724 h 1423719"/>
              <a:gd name="connsiteX7" fmla="*/ 691006 w 2533663"/>
              <a:gd name="connsiteY7" fmla="*/ 861590 h 1423719"/>
              <a:gd name="connsiteX8" fmla="*/ 323361 w 2533663"/>
              <a:gd name="connsiteY8" fmla="*/ 993566 h 1423719"/>
              <a:gd name="connsiteX9" fmla="*/ 2850 w 2533663"/>
              <a:gd name="connsiteY9" fmla="*/ 126300 h 1423719"/>
              <a:gd name="connsiteX0" fmla="*/ 2850 w 2499597"/>
              <a:gd name="connsiteY0" fmla="*/ 126300 h 1423719"/>
              <a:gd name="connsiteX1" fmla="*/ 835485 w 2499597"/>
              <a:gd name="connsiteY1" fmla="*/ 3751 h 1423719"/>
              <a:gd name="connsiteX2" fmla="*/ 1614833 w 2499597"/>
              <a:gd name="connsiteY2" fmla="*/ 164007 h 1423719"/>
              <a:gd name="connsiteX3" fmla="*/ 2497876 w 2499597"/>
              <a:gd name="connsiteY3" fmla="*/ 647949 h 1423719"/>
              <a:gd name="connsiteX4" fmla="*/ 2321843 w 2499597"/>
              <a:gd name="connsiteY4" fmla="*/ 1405759 h 1423719"/>
              <a:gd name="connsiteX5" fmla="*/ 1954198 w 2499597"/>
              <a:gd name="connsiteY5" fmla="*/ 1163248 h 1423719"/>
              <a:gd name="connsiteX6" fmla="*/ 1332029 w 2499597"/>
              <a:gd name="connsiteY6" fmla="*/ 908724 h 1423719"/>
              <a:gd name="connsiteX7" fmla="*/ 691006 w 2499597"/>
              <a:gd name="connsiteY7" fmla="*/ 861590 h 1423719"/>
              <a:gd name="connsiteX8" fmla="*/ 323361 w 2499597"/>
              <a:gd name="connsiteY8" fmla="*/ 993566 h 1423719"/>
              <a:gd name="connsiteX9" fmla="*/ 2850 w 2499597"/>
              <a:gd name="connsiteY9" fmla="*/ 126300 h 1423719"/>
              <a:gd name="connsiteX0" fmla="*/ 2850 w 2499597"/>
              <a:gd name="connsiteY0" fmla="*/ 126300 h 1423216"/>
              <a:gd name="connsiteX1" fmla="*/ 835485 w 2499597"/>
              <a:gd name="connsiteY1" fmla="*/ 3751 h 1423216"/>
              <a:gd name="connsiteX2" fmla="*/ 1614833 w 2499597"/>
              <a:gd name="connsiteY2" fmla="*/ 164007 h 1423216"/>
              <a:gd name="connsiteX3" fmla="*/ 2497876 w 2499597"/>
              <a:gd name="connsiteY3" fmla="*/ 647949 h 1423216"/>
              <a:gd name="connsiteX4" fmla="*/ 2321843 w 2499597"/>
              <a:gd name="connsiteY4" fmla="*/ 1405759 h 1423216"/>
              <a:gd name="connsiteX5" fmla="*/ 1954198 w 2499597"/>
              <a:gd name="connsiteY5" fmla="*/ 1163248 h 1423216"/>
              <a:gd name="connsiteX6" fmla="*/ 1332029 w 2499597"/>
              <a:gd name="connsiteY6" fmla="*/ 908724 h 1423216"/>
              <a:gd name="connsiteX7" fmla="*/ 691006 w 2499597"/>
              <a:gd name="connsiteY7" fmla="*/ 861590 h 1423216"/>
              <a:gd name="connsiteX8" fmla="*/ 323361 w 2499597"/>
              <a:gd name="connsiteY8" fmla="*/ 993566 h 1423216"/>
              <a:gd name="connsiteX9" fmla="*/ 2850 w 2499597"/>
              <a:gd name="connsiteY9" fmla="*/ 126300 h 1423216"/>
              <a:gd name="connsiteX0" fmla="*/ 2850 w 2499497"/>
              <a:gd name="connsiteY0" fmla="*/ 126300 h 1427319"/>
              <a:gd name="connsiteX1" fmla="*/ 835485 w 2499497"/>
              <a:gd name="connsiteY1" fmla="*/ 3751 h 1427319"/>
              <a:gd name="connsiteX2" fmla="*/ 1614833 w 2499497"/>
              <a:gd name="connsiteY2" fmla="*/ 164007 h 1427319"/>
              <a:gd name="connsiteX3" fmla="*/ 2497876 w 2499497"/>
              <a:gd name="connsiteY3" fmla="*/ 647949 h 1427319"/>
              <a:gd name="connsiteX4" fmla="*/ 2321843 w 2499497"/>
              <a:gd name="connsiteY4" fmla="*/ 1405759 h 1427319"/>
              <a:gd name="connsiteX5" fmla="*/ 1998648 w 2499497"/>
              <a:gd name="connsiteY5" fmla="*/ 1198173 h 1427319"/>
              <a:gd name="connsiteX6" fmla="*/ 1332029 w 2499497"/>
              <a:gd name="connsiteY6" fmla="*/ 908724 h 1427319"/>
              <a:gd name="connsiteX7" fmla="*/ 691006 w 2499497"/>
              <a:gd name="connsiteY7" fmla="*/ 861590 h 1427319"/>
              <a:gd name="connsiteX8" fmla="*/ 323361 w 2499497"/>
              <a:gd name="connsiteY8" fmla="*/ 993566 h 1427319"/>
              <a:gd name="connsiteX9" fmla="*/ 2850 w 2499497"/>
              <a:gd name="connsiteY9" fmla="*/ 126300 h 1427319"/>
              <a:gd name="connsiteX0" fmla="*/ 2850 w 2499497"/>
              <a:gd name="connsiteY0" fmla="*/ 126300 h 1426896"/>
              <a:gd name="connsiteX1" fmla="*/ 835485 w 2499497"/>
              <a:gd name="connsiteY1" fmla="*/ 3751 h 1426896"/>
              <a:gd name="connsiteX2" fmla="*/ 1614833 w 2499497"/>
              <a:gd name="connsiteY2" fmla="*/ 164007 h 1426896"/>
              <a:gd name="connsiteX3" fmla="*/ 2497876 w 2499497"/>
              <a:gd name="connsiteY3" fmla="*/ 647949 h 1426896"/>
              <a:gd name="connsiteX4" fmla="*/ 2321843 w 2499497"/>
              <a:gd name="connsiteY4" fmla="*/ 1405759 h 1426896"/>
              <a:gd name="connsiteX5" fmla="*/ 1998648 w 2499497"/>
              <a:gd name="connsiteY5" fmla="*/ 1198173 h 1426896"/>
              <a:gd name="connsiteX6" fmla="*/ 1332029 w 2499497"/>
              <a:gd name="connsiteY6" fmla="*/ 908724 h 1426896"/>
              <a:gd name="connsiteX7" fmla="*/ 691006 w 2499497"/>
              <a:gd name="connsiteY7" fmla="*/ 861590 h 1426896"/>
              <a:gd name="connsiteX8" fmla="*/ 323361 w 2499497"/>
              <a:gd name="connsiteY8" fmla="*/ 993566 h 1426896"/>
              <a:gd name="connsiteX9" fmla="*/ 2850 w 2499497"/>
              <a:gd name="connsiteY9" fmla="*/ 126300 h 1426896"/>
              <a:gd name="connsiteX0" fmla="*/ 2850 w 2499497"/>
              <a:gd name="connsiteY0" fmla="*/ 126300 h 1426896"/>
              <a:gd name="connsiteX1" fmla="*/ 835485 w 2499497"/>
              <a:gd name="connsiteY1" fmla="*/ 3751 h 1426896"/>
              <a:gd name="connsiteX2" fmla="*/ 1614833 w 2499497"/>
              <a:gd name="connsiteY2" fmla="*/ 164007 h 1426896"/>
              <a:gd name="connsiteX3" fmla="*/ 2497876 w 2499497"/>
              <a:gd name="connsiteY3" fmla="*/ 647949 h 1426896"/>
              <a:gd name="connsiteX4" fmla="*/ 2321843 w 2499497"/>
              <a:gd name="connsiteY4" fmla="*/ 1405759 h 1426896"/>
              <a:gd name="connsiteX5" fmla="*/ 1998648 w 2499497"/>
              <a:gd name="connsiteY5" fmla="*/ 1198173 h 1426896"/>
              <a:gd name="connsiteX6" fmla="*/ 1332029 w 2499497"/>
              <a:gd name="connsiteY6" fmla="*/ 908724 h 1426896"/>
              <a:gd name="connsiteX7" fmla="*/ 691006 w 2499497"/>
              <a:gd name="connsiteY7" fmla="*/ 861590 h 1426896"/>
              <a:gd name="connsiteX8" fmla="*/ 323361 w 2499497"/>
              <a:gd name="connsiteY8" fmla="*/ 993566 h 1426896"/>
              <a:gd name="connsiteX9" fmla="*/ 2850 w 2499497"/>
              <a:gd name="connsiteY9" fmla="*/ 126300 h 1426896"/>
              <a:gd name="connsiteX0" fmla="*/ 2850 w 2499401"/>
              <a:gd name="connsiteY0" fmla="*/ 126300 h 1431292"/>
              <a:gd name="connsiteX1" fmla="*/ 835485 w 2499401"/>
              <a:gd name="connsiteY1" fmla="*/ 3751 h 1431292"/>
              <a:gd name="connsiteX2" fmla="*/ 1614833 w 2499401"/>
              <a:gd name="connsiteY2" fmla="*/ 164007 h 1431292"/>
              <a:gd name="connsiteX3" fmla="*/ 2497876 w 2499401"/>
              <a:gd name="connsiteY3" fmla="*/ 647949 h 1431292"/>
              <a:gd name="connsiteX4" fmla="*/ 2321843 w 2499401"/>
              <a:gd name="connsiteY4" fmla="*/ 1405759 h 1431292"/>
              <a:gd name="connsiteX5" fmla="*/ 2046273 w 2499401"/>
              <a:gd name="connsiteY5" fmla="*/ 1229923 h 1431292"/>
              <a:gd name="connsiteX6" fmla="*/ 1332029 w 2499401"/>
              <a:gd name="connsiteY6" fmla="*/ 908724 h 1431292"/>
              <a:gd name="connsiteX7" fmla="*/ 691006 w 2499401"/>
              <a:gd name="connsiteY7" fmla="*/ 861590 h 1431292"/>
              <a:gd name="connsiteX8" fmla="*/ 323361 w 2499401"/>
              <a:gd name="connsiteY8" fmla="*/ 993566 h 1431292"/>
              <a:gd name="connsiteX9" fmla="*/ 2850 w 2499401"/>
              <a:gd name="connsiteY9" fmla="*/ 126300 h 1431292"/>
              <a:gd name="connsiteX0" fmla="*/ 2850 w 2499401"/>
              <a:gd name="connsiteY0" fmla="*/ 126300 h 1432206"/>
              <a:gd name="connsiteX1" fmla="*/ 835485 w 2499401"/>
              <a:gd name="connsiteY1" fmla="*/ 3751 h 1432206"/>
              <a:gd name="connsiteX2" fmla="*/ 1614833 w 2499401"/>
              <a:gd name="connsiteY2" fmla="*/ 164007 h 1432206"/>
              <a:gd name="connsiteX3" fmla="*/ 2497876 w 2499401"/>
              <a:gd name="connsiteY3" fmla="*/ 647949 h 1432206"/>
              <a:gd name="connsiteX4" fmla="*/ 2321843 w 2499401"/>
              <a:gd name="connsiteY4" fmla="*/ 1405759 h 1432206"/>
              <a:gd name="connsiteX5" fmla="*/ 2046273 w 2499401"/>
              <a:gd name="connsiteY5" fmla="*/ 1229923 h 1432206"/>
              <a:gd name="connsiteX6" fmla="*/ 1332029 w 2499401"/>
              <a:gd name="connsiteY6" fmla="*/ 940474 h 1432206"/>
              <a:gd name="connsiteX7" fmla="*/ 691006 w 2499401"/>
              <a:gd name="connsiteY7" fmla="*/ 861590 h 1432206"/>
              <a:gd name="connsiteX8" fmla="*/ 323361 w 2499401"/>
              <a:gd name="connsiteY8" fmla="*/ 993566 h 1432206"/>
              <a:gd name="connsiteX9" fmla="*/ 2850 w 2499401"/>
              <a:gd name="connsiteY9" fmla="*/ 126300 h 1432206"/>
              <a:gd name="connsiteX0" fmla="*/ 2839 w 2499390"/>
              <a:gd name="connsiteY0" fmla="*/ 126300 h 1432206"/>
              <a:gd name="connsiteX1" fmla="*/ 835474 w 2499390"/>
              <a:gd name="connsiteY1" fmla="*/ 3751 h 1432206"/>
              <a:gd name="connsiteX2" fmla="*/ 1614822 w 2499390"/>
              <a:gd name="connsiteY2" fmla="*/ 164007 h 1432206"/>
              <a:gd name="connsiteX3" fmla="*/ 2497865 w 2499390"/>
              <a:gd name="connsiteY3" fmla="*/ 647949 h 1432206"/>
              <a:gd name="connsiteX4" fmla="*/ 2321832 w 2499390"/>
              <a:gd name="connsiteY4" fmla="*/ 1405759 h 1432206"/>
              <a:gd name="connsiteX5" fmla="*/ 2046262 w 2499390"/>
              <a:gd name="connsiteY5" fmla="*/ 1229923 h 1432206"/>
              <a:gd name="connsiteX6" fmla="*/ 1332018 w 2499390"/>
              <a:gd name="connsiteY6" fmla="*/ 940474 h 1432206"/>
              <a:gd name="connsiteX7" fmla="*/ 694170 w 2499390"/>
              <a:gd name="connsiteY7" fmla="*/ 896515 h 1432206"/>
              <a:gd name="connsiteX8" fmla="*/ 323350 w 2499390"/>
              <a:gd name="connsiteY8" fmla="*/ 993566 h 1432206"/>
              <a:gd name="connsiteX9" fmla="*/ 2839 w 2499390"/>
              <a:gd name="connsiteY9" fmla="*/ 126300 h 1432206"/>
              <a:gd name="connsiteX0" fmla="*/ 2272 w 2498823"/>
              <a:gd name="connsiteY0" fmla="*/ 126300 h 1432206"/>
              <a:gd name="connsiteX1" fmla="*/ 834907 w 2498823"/>
              <a:gd name="connsiteY1" fmla="*/ 3751 h 1432206"/>
              <a:gd name="connsiteX2" fmla="*/ 1614255 w 2498823"/>
              <a:gd name="connsiteY2" fmla="*/ 164007 h 1432206"/>
              <a:gd name="connsiteX3" fmla="*/ 2497298 w 2498823"/>
              <a:gd name="connsiteY3" fmla="*/ 647949 h 1432206"/>
              <a:gd name="connsiteX4" fmla="*/ 2321265 w 2498823"/>
              <a:gd name="connsiteY4" fmla="*/ 1405759 h 1432206"/>
              <a:gd name="connsiteX5" fmla="*/ 2045695 w 2498823"/>
              <a:gd name="connsiteY5" fmla="*/ 1229923 h 1432206"/>
              <a:gd name="connsiteX6" fmla="*/ 1331451 w 2498823"/>
              <a:gd name="connsiteY6" fmla="*/ 940474 h 1432206"/>
              <a:gd name="connsiteX7" fmla="*/ 693603 w 2498823"/>
              <a:gd name="connsiteY7" fmla="*/ 896515 h 1432206"/>
              <a:gd name="connsiteX8" fmla="*/ 322783 w 2498823"/>
              <a:gd name="connsiteY8" fmla="*/ 993566 h 1432206"/>
              <a:gd name="connsiteX9" fmla="*/ 2272 w 2498823"/>
              <a:gd name="connsiteY9" fmla="*/ 126300 h 1432206"/>
              <a:gd name="connsiteX0" fmla="*/ 2272 w 2529868"/>
              <a:gd name="connsiteY0" fmla="*/ 126300 h 1455688"/>
              <a:gd name="connsiteX1" fmla="*/ 834907 w 2529868"/>
              <a:gd name="connsiteY1" fmla="*/ 3751 h 1455688"/>
              <a:gd name="connsiteX2" fmla="*/ 1614255 w 2529868"/>
              <a:gd name="connsiteY2" fmla="*/ 164007 h 1455688"/>
              <a:gd name="connsiteX3" fmla="*/ 2497298 w 2529868"/>
              <a:gd name="connsiteY3" fmla="*/ 647949 h 1455688"/>
              <a:gd name="connsiteX4" fmla="*/ 2311740 w 2529868"/>
              <a:gd name="connsiteY4" fmla="*/ 1431159 h 1455688"/>
              <a:gd name="connsiteX5" fmla="*/ 2045695 w 2529868"/>
              <a:gd name="connsiteY5" fmla="*/ 1229923 h 1455688"/>
              <a:gd name="connsiteX6" fmla="*/ 1331451 w 2529868"/>
              <a:gd name="connsiteY6" fmla="*/ 940474 h 1455688"/>
              <a:gd name="connsiteX7" fmla="*/ 693603 w 2529868"/>
              <a:gd name="connsiteY7" fmla="*/ 896515 h 1455688"/>
              <a:gd name="connsiteX8" fmla="*/ 322783 w 2529868"/>
              <a:gd name="connsiteY8" fmla="*/ 993566 h 1455688"/>
              <a:gd name="connsiteX9" fmla="*/ 2272 w 2529868"/>
              <a:gd name="connsiteY9" fmla="*/ 126300 h 1455688"/>
              <a:gd name="connsiteX0" fmla="*/ 2272 w 2527888"/>
              <a:gd name="connsiteY0" fmla="*/ 126300 h 1431526"/>
              <a:gd name="connsiteX1" fmla="*/ 834907 w 2527888"/>
              <a:gd name="connsiteY1" fmla="*/ 3751 h 1431526"/>
              <a:gd name="connsiteX2" fmla="*/ 1614255 w 2527888"/>
              <a:gd name="connsiteY2" fmla="*/ 164007 h 1431526"/>
              <a:gd name="connsiteX3" fmla="*/ 2497298 w 2527888"/>
              <a:gd name="connsiteY3" fmla="*/ 647949 h 1431526"/>
              <a:gd name="connsiteX4" fmla="*/ 2311740 w 2527888"/>
              <a:gd name="connsiteY4" fmla="*/ 1431159 h 1431526"/>
              <a:gd name="connsiteX5" fmla="*/ 2045695 w 2527888"/>
              <a:gd name="connsiteY5" fmla="*/ 1229923 h 1431526"/>
              <a:gd name="connsiteX6" fmla="*/ 1331451 w 2527888"/>
              <a:gd name="connsiteY6" fmla="*/ 940474 h 1431526"/>
              <a:gd name="connsiteX7" fmla="*/ 693603 w 2527888"/>
              <a:gd name="connsiteY7" fmla="*/ 896515 h 1431526"/>
              <a:gd name="connsiteX8" fmla="*/ 322783 w 2527888"/>
              <a:gd name="connsiteY8" fmla="*/ 993566 h 1431526"/>
              <a:gd name="connsiteX9" fmla="*/ 2272 w 2527888"/>
              <a:gd name="connsiteY9" fmla="*/ 126300 h 1431526"/>
              <a:gd name="connsiteX0" fmla="*/ 2272 w 2525639"/>
              <a:gd name="connsiteY0" fmla="*/ 126300 h 1431526"/>
              <a:gd name="connsiteX1" fmla="*/ 834907 w 2525639"/>
              <a:gd name="connsiteY1" fmla="*/ 3751 h 1431526"/>
              <a:gd name="connsiteX2" fmla="*/ 1614255 w 2525639"/>
              <a:gd name="connsiteY2" fmla="*/ 164007 h 1431526"/>
              <a:gd name="connsiteX3" fmla="*/ 2497298 w 2525639"/>
              <a:gd name="connsiteY3" fmla="*/ 647949 h 1431526"/>
              <a:gd name="connsiteX4" fmla="*/ 2311740 w 2525639"/>
              <a:gd name="connsiteY4" fmla="*/ 1431159 h 1431526"/>
              <a:gd name="connsiteX5" fmla="*/ 2045695 w 2525639"/>
              <a:gd name="connsiteY5" fmla="*/ 1229923 h 1431526"/>
              <a:gd name="connsiteX6" fmla="*/ 1331451 w 2525639"/>
              <a:gd name="connsiteY6" fmla="*/ 940474 h 1431526"/>
              <a:gd name="connsiteX7" fmla="*/ 693603 w 2525639"/>
              <a:gd name="connsiteY7" fmla="*/ 896515 h 1431526"/>
              <a:gd name="connsiteX8" fmla="*/ 322783 w 2525639"/>
              <a:gd name="connsiteY8" fmla="*/ 993566 h 1431526"/>
              <a:gd name="connsiteX9" fmla="*/ 2272 w 2525639"/>
              <a:gd name="connsiteY9" fmla="*/ 126300 h 1431526"/>
              <a:gd name="connsiteX0" fmla="*/ 2272 w 2497413"/>
              <a:gd name="connsiteY0" fmla="*/ 126300 h 1431526"/>
              <a:gd name="connsiteX1" fmla="*/ 834907 w 2497413"/>
              <a:gd name="connsiteY1" fmla="*/ 3751 h 1431526"/>
              <a:gd name="connsiteX2" fmla="*/ 1614255 w 2497413"/>
              <a:gd name="connsiteY2" fmla="*/ 164007 h 1431526"/>
              <a:gd name="connsiteX3" fmla="*/ 2497298 w 2497413"/>
              <a:gd name="connsiteY3" fmla="*/ 647949 h 1431526"/>
              <a:gd name="connsiteX4" fmla="*/ 2311740 w 2497413"/>
              <a:gd name="connsiteY4" fmla="*/ 1431159 h 1431526"/>
              <a:gd name="connsiteX5" fmla="*/ 2045695 w 2497413"/>
              <a:gd name="connsiteY5" fmla="*/ 1229923 h 1431526"/>
              <a:gd name="connsiteX6" fmla="*/ 1331451 w 2497413"/>
              <a:gd name="connsiteY6" fmla="*/ 940474 h 1431526"/>
              <a:gd name="connsiteX7" fmla="*/ 693603 w 2497413"/>
              <a:gd name="connsiteY7" fmla="*/ 896515 h 1431526"/>
              <a:gd name="connsiteX8" fmla="*/ 322783 w 2497413"/>
              <a:gd name="connsiteY8" fmla="*/ 993566 h 1431526"/>
              <a:gd name="connsiteX9" fmla="*/ 2272 w 2497413"/>
              <a:gd name="connsiteY9" fmla="*/ 126300 h 1431526"/>
              <a:gd name="connsiteX0" fmla="*/ 2110 w 2497251"/>
              <a:gd name="connsiteY0" fmla="*/ 126300 h 1431526"/>
              <a:gd name="connsiteX1" fmla="*/ 834745 w 2497251"/>
              <a:gd name="connsiteY1" fmla="*/ 3751 h 1431526"/>
              <a:gd name="connsiteX2" fmla="*/ 1614093 w 2497251"/>
              <a:gd name="connsiteY2" fmla="*/ 164007 h 1431526"/>
              <a:gd name="connsiteX3" fmla="*/ 2497136 w 2497251"/>
              <a:gd name="connsiteY3" fmla="*/ 647949 h 1431526"/>
              <a:gd name="connsiteX4" fmla="*/ 2311578 w 2497251"/>
              <a:gd name="connsiteY4" fmla="*/ 1431159 h 1431526"/>
              <a:gd name="connsiteX5" fmla="*/ 2045533 w 2497251"/>
              <a:gd name="connsiteY5" fmla="*/ 1229923 h 1431526"/>
              <a:gd name="connsiteX6" fmla="*/ 1331289 w 2497251"/>
              <a:gd name="connsiteY6" fmla="*/ 940474 h 1431526"/>
              <a:gd name="connsiteX7" fmla="*/ 693441 w 2497251"/>
              <a:gd name="connsiteY7" fmla="*/ 896515 h 1431526"/>
              <a:gd name="connsiteX8" fmla="*/ 322621 w 2497251"/>
              <a:gd name="connsiteY8" fmla="*/ 993566 h 1431526"/>
              <a:gd name="connsiteX9" fmla="*/ 2110 w 2497251"/>
              <a:gd name="connsiteY9" fmla="*/ 126300 h 1431526"/>
              <a:gd name="connsiteX0" fmla="*/ 2110 w 2497251"/>
              <a:gd name="connsiteY0" fmla="*/ 126300 h 1431462"/>
              <a:gd name="connsiteX1" fmla="*/ 834745 w 2497251"/>
              <a:gd name="connsiteY1" fmla="*/ 3751 h 1431462"/>
              <a:gd name="connsiteX2" fmla="*/ 1614093 w 2497251"/>
              <a:gd name="connsiteY2" fmla="*/ 164007 h 1431462"/>
              <a:gd name="connsiteX3" fmla="*/ 2497136 w 2497251"/>
              <a:gd name="connsiteY3" fmla="*/ 647949 h 1431462"/>
              <a:gd name="connsiteX4" fmla="*/ 2311578 w 2497251"/>
              <a:gd name="connsiteY4" fmla="*/ 1431159 h 1431462"/>
              <a:gd name="connsiteX5" fmla="*/ 2045533 w 2497251"/>
              <a:gd name="connsiteY5" fmla="*/ 1229923 h 1431462"/>
              <a:gd name="connsiteX6" fmla="*/ 1331289 w 2497251"/>
              <a:gd name="connsiteY6" fmla="*/ 940474 h 1431462"/>
              <a:gd name="connsiteX7" fmla="*/ 693441 w 2497251"/>
              <a:gd name="connsiteY7" fmla="*/ 896515 h 1431462"/>
              <a:gd name="connsiteX8" fmla="*/ 322621 w 2497251"/>
              <a:gd name="connsiteY8" fmla="*/ 993566 h 1431462"/>
              <a:gd name="connsiteX9" fmla="*/ 2110 w 2497251"/>
              <a:gd name="connsiteY9" fmla="*/ 126300 h 1431462"/>
              <a:gd name="connsiteX0" fmla="*/ 8750 w 2503891"/>
              <a:gd name="connsiteY0" fmla="*/ 134490 h 1439652"/>
              <a:gd name="connsiteX1" fmla="*/ 841385 w 2503891"/>
              <a:gd name="connsiteY1" fmla="*/ 11941 h 1439652"/>
              <a:gd name="connsiteX2" fmla="*/ 1620733 w 2503891"/>
              <a:gd name="connsiteY2" fmla="*/ 172197 h 1439652"/>
              <a:gd name="connsiteX3" fmla="*/ 2503776 w 2503891"/>
              <a:gd name="connsiteY3" fmla="*/ 656139 h 1439652"/>
              <a:gd name="connsiteX4" fmla="*/ 2318218 w 2503891"/>
              <a:gd name="connsiteY4" fmla="*/ 1439349 h 1439652"/>
              <a:gd name="connsiteX5" fmla="*/ 2052173 w 2503891"/>
              <a:gd name="connsiteY5" fmla="*/ 1238113 h 1439652"/>
              <a:gd name="connsiteX6" fmla="*/ 1337929 w 2503891"/>
              <a:gd name="connsiteY6" fmla="*/ 948664 h 1439652"/>
              <a:gd name="connsiteX7" fmla="*/ 700081 w 2503891"/>
              <a:gd name="connsiteY7" fmla="*/ 904705 h 1439652"/>
              <a:gd name="connsiteX8" fmla="*/ 390221 w 2503891"/>
              <a:gd name="connsiteY8" fmla="*/ 874756 h 1439652"/>
              <a:gd name="connsiteX9" fmla="*/ 8750 w 2503891"/>
              <a:gd name="connsiteY9" fmla="*/ 134490 h 1439652"/>
              <a:gd name="connsiteX0" fmla="*/ 12566 w 2507707"/>
              <a:gd name="connsiteY0" fmla="*/ 137856 h 1443018"/>
              <a:gd name="connsiteX1" fmla="*/ 845201 w 2507707"/>
              <a:gd name="connsiteY1" fmla="*/ 15307 h 1443018"/>
              <a:gd name="connsiteX2" fmla="*/ 1624549 w 2507707"/>
              <a:gd name="connsiteY2" fmla="*/ 175563 h 1443018"/>
              <a:gd name="connsiteX3" fmla="*/ 2507592 w 2507707"/>
              <a:gd name="connsiteY3" fmla="*/ 659505 h 1443018"/>
              <a:gd name="connsiteX4" fmla="*/ 2322034 w 2507707"/>
              <a:gd name="connsiteY4" fmla="*/ 1442715 h 1443018"/>
              <a:gd name="connsiteX5" fmla="*/ 2055989 w 2507707"/>
              <a:gd name="connsiteY5" fmla="*/ 1241479 h 1443018"/>
              <a:gd name="connsiteX6" fmla="*/ 1341745 w 2507707"/>
              <a:gd name="connsiteY6" fmla="*/ 952030 h 1443018"/>
              <a:gd name="connsiteX7" fmla="*/ 703897 w 2507707"/>
              <a:gd name="connsiteY7" fmla="*/ 908071 h 1443018"/>
              <a:gd name="connsiteX8" fmla="*/ 330537 w 2507707"/>
              <a:gd name="connsiteY8" fmla="*/ 982262 h 1443018"/>
              <a:gd name="connsiteX9" fmla="*/ 12566 w 2507707"/>
              <a:gd name="connsiteY9" fmla="*/ 137856 h 1443018"/>
              <a:gd name="connsiteX0" fmla="*/ 12566 w 2507707"/>
              <a:gd name="connsiteY0" fmla="*/ 137856 h 1443023"/>
              <a:gd name="connsiteX1" fmla="*/ 845201 w 2507707"/>
              <a:gd name="connsiteY1" fmla="*/ 15307 h 1443023"/>
              <a:gd name="connsiteX2" fmla="*/ 1624549 w 2507707"/>
              <a:gd name="connsiteY2" fmla="*/ 175563 h 1443023"/>
              <a:gd name="connsiteX3" fmla="*/ 2507592 w 2507707"/>
              <a:gd name="connsiteY3" fmla="*/ 659505 h 1443023"/>
              <a:gd name="connsiteX4" fmla="*/ 2322034 w 2507707"/>
              <a:gd name="connsiteY4" fmla="*/ 1442715 h 1443023"/>
              <a:gd name="connsiteX5" fmla="*/ 2055989 w 2507707"/>
              <a:gd name="connsiteY5" fmla="*/ 1241479 h 1443023"/>
              <a:gd name="connsiteX6" fmla="*/ 1341745 w 2507707"/>
              <a:gd name="connsiteY6" fmla="*/ 952030 h 1443023"/>
              <a:gd name="connsiteX7" fmla="*/ 703897 w 2507707"/>
              <a:gd name="connsiteY7" fmla="*/ 908071 h 1443023"/>
              <a:gd name="connsiteX8" fmla="*/ 330537 w 2507707"/>
              <a:gd name="connsiteY8" fmla="*/ 982262 h 1443023"/>
              <a:gd name="connsiteX9" fmla="*/ 12566 w 2507707"/>
              <a:gd name="connsiteY9" fmla="*/ 137856 h 1443023"/>
              <a:gd name="connsiteX0" fmla="*/ 4547 w 2499688"/>
              <a:gd name="connsiteY0" fmla="*/ 126730 h 1431897"/>
              <a:gd name="connsiteX1" fmla="*/ 837182 w 2499688"/>
              <a:gd name="connsiteY1" fmla="*/ 4181 h 1431897"/>
              <a:gd name="connsiteX2" fmla="*/ 1616530 w 2499688"/>
              <a:gd name="connsiteY2" fmla="*/ 164437 h 1431897"/>
              <a:gd name="connsiteX3" fmla="*/ 2499573 w 2499688"/>
              <a:gd name="connsiteY3" fmla="*/ 648379 h 1431897"/>
              <a:gd name="connsiteX4" fmla="*/ 2314015 w 2499688"/>
              <a:gd name="connsiteY4" fmla="*/ 1431589 h 1431897"/>
              <a:gd name="connsiteX5" fmla="*/ 2047970 w 2499688"/>
              <a:gd name="connsiteY5" fmla="*/ 1230353 h 1431897"/>
              <a:gd name="connsiteX6" fmla="*/ 1333726 w 2499688"/>
              <a:gd name="connsiteY6" fmla="*/ 940904 h 1431897"/>
              <a:gd name="connsiteX7" fmla="*/ 695878 w 2499688"/>
              <a:gd name="connsiteY7" fmla="*/ 896945 h 1431897"/>
              <a:gd name="connsiteX8" fmla="*/ 322518 w 2499688"/>
              <a:gd name="connsiteY8" fmla="*/ 971136 h 1431897"/>
              <a:gd name="connsiteX9" fmla="*/ 4547 w 2499688"/>
              <a:gd name="connsiteY9" fmla="*/ 126730 h 1431897"/>
              <a:gd name="connsiteX0" fmla="*/ 4430 w 2499571"/>
              <a:gd name="connsiteY0" fmla="*/ 126730 h 1431897"/>
              <a:gd name="connsiteX1" fmla="*/ 837065 w 2499571"/>
              <a:gd name="connsiteY1" fmla="*/ 4181 h 1431897"/>
              <a:gd name="connsiteX2" fmla="*/ 1616413 w 2499571"/>
              <a:gd name="connsiteY2" fmla="*/ 164437 h 1431897"/>
              <a:gd name="connsiteX3" fmla="*/ 2499456 w 2499571"/>
              <a:gd name="connsiteY3" fmla="*/ 648379 h 1431897"/>
              <a:gd name="connsiteX4" fmla="*/ 2313898 w 2499571"/>
              <a:gd name="connsiteY4" fmla="*/ 1431589 h 1431897"/>
              <a:gd name="connsiteX5" fmla="*/ 2047853 w 2499571"/>
              <a:gd name="connsiteY5" fmla="*/ 1230353 h 1431897"/>
              <a:gd name="connsiteX6" fmla="*/ 1333609 w 2499571"/>
              <a:gd name="connsiteY6" fmla="*/ 940904 h 1431897"/>
              <a:gd name="connsiteX7" fmla="*/ 695761 w 2499571"/>
              <a:gd name="connsiteY7" fmla="*/ 896945 h 1431897"/>
              <a:gd name="connsiteX8" fmla="*/ 322401 w 2499571"/>
              <a:gd name="connsiteY8" fmla="*/ 971136 h 1431897"/>
              <a:gd name="connsiteX9" fmla="*/ 4430 w 2499571"/>
              <a:gd name="connsiteY9" fmla="*/ 126730 h 1431897"/>
              <a:gd name="connsiteX0" fmla="*/ 5962 w 2501103"/>
              <a:gd name="connsiteY0" fmla="*/ 122912 h 1428079"/>
              <a:gd name="connsiteX1" fmla="*/ 838597 w 2501103"/>
              <a:gd name="connsiteY1" fmla="*/ 363 h 1428079"/>
              <a:gd name="connsiteX2" fmla="*/ 1617945 w 2501103"/>
              <a:gd name="connsiteY2" fmla="*/ 160619 h 1428079"/>
              <a:gd name="connsiteX3" fmla="*/ 2500988 w 2501103"/>
              <a:gd name="connsiteY3" fmla="*/ 644561 h 1428079"/>
              <a:gd name="connsiteX4" fmla="*/ 2315430 w 2501103"/>
              <a:gd name="connsiteY4" fmla="*/ 1427771 h 1428079"/>
              <a:gd name="connsiteX5" fmla="*/ 2049385 w 2501103"/>
              <a:gd name="connsiteY5" fmla="*/ 1226535 h 1428079"/>
              <a:gd name="connsiteX6" fmla="*/ 1335141 w 2501103"/>
              <a:gd name="connsiteY6" fmla="*/ 937086 h 1428079"/>
              <a:gd name="connsiteX7" fmla="*/ 697293 w 2501103"/>
              <a:gd name="connsiteY7" fmla="*/ 893127 h 1428079"/>
              <a:gd name="connsiteX8" fmla="*/ 323933 w 2501103"/>
              <a:gd name="connsiteY8" fmla="*/ 967318 h 1428079"/>
              <a:gd name="connsiteX9" fmla="*/ 5962 w 2501103"/>
              <a:gd name="connsiteY9" fmla="*/ 122912 h 1428079"/>
              <a:gd name="connsiteX0" fmla="*/ 492 w 2495633"/>
              <a:gd name="connsiteY0" fmla="*/ 122814 h 1427981"/>
              <a:gd name="connsiteX1" fmla="*/ 833127 w 2495633"/>
              <a:gd name="connsiteY1" fmla="*/ 265 h 1427981"/>
              <a:gd name="connsiteX2" fmla="*/ 1612475 w 2495633"/>
              <a:gd name="connsiteY2" fmla="*/ 160521 h 1427981"/>
              <a:gd name="connsiteX3" fmla="*/ 2495518 w 2495633"/>
              <a:gd name="connsiteY3" fmla="*/ 644463 h 1427981"/>
              <a:gd name="connsiteX4" fmla="*/ 2309960 w 2495633"/>
              <a:gd name="connsiteY4" fmla="*/ 1427673 h 1427981"/>
              <a:gd name="connsiteX5" fmla="*/ 2043915 w 2495633"/>
              <a:gd name="connsiteY5" fmla="*/ 1226437 h 1427981"/>
              <a:gd name="connsiteX6" fmla="*/ 1329671 w 2495633"/>
              <a:gd name="connsiteY6" fmla="*/ 936988 h 1427981"/>
              <a:gd name="connsiteX7" fmla="*/ 691823 w 2495633"/>
              <a:gd name="connsiteY7" fmla="*/ 893029 h 1427981"/>
              <a:gd name="connsiteX8" fmla="*/ 318463 w 2495633"/>
              <a:gd name="connsiteY8" fmla="*/ 967220 h 1427981"/>
              <a:gd name="connsiteX9" fmla="*/ 492 w 2495633"/>
              <a:gd name="connsiteY9" fmla="*/ 122814 h 1427981"/>
              <a:gd name="connsiteX0" fmla="*/ 15691 w 2510832"/>
              <a:gd name="connsiteY0" fmla="*/ 129392 h 1434559"/>
              <a:gd name="connsiteX1" fmla="*/ 848326 w 2510832"/>
              <a:gd name="connsiteY1" fmla="*/ 6843 h 1434559"/>
              <a:gd name="connsiteX2" fmla="*/ 1627674 w 2510832"/>
              <a:gd name="connsiteY2" fmla="*/ 167099 h 1434559"/>
              <a:gd name="connsiteX3" fmla="*/ 2510717 w 2510832"/>
              <a:gd name="connsiteY3" fmla="*/ 651041 h 1434559"/>
              <a:gd name="connsiteX4" fmla="*/ 2325159 w 2510832"/>
              <a:gd name="connsiteY4" fmla="*/ 1434251 h 1434559"/>
              <a:gd name="connsiteX5" fmla="*/ 2059114 w 2510832"/>
              <a:gd name="connsiteY5" fmla="*/ 1233015 h 1434559"/>
              <a:gd name="connsiteX6" fmla="*/ 1344870 w 2510832"/>
              <a:gd name="connsiteY6" fmla="*/ 943566 h 1434559"/>
              <a:gd name="connsiteX7" fmla="*/ 707022 w 2510832"/>
              <a:gd name="connsiteY7" fmla="*/ 899607 h 1434559"/>
              <a:gd name="connsiteX8" fmla="*/ 333662 w 2510832"/>
              <a:gd name="connsiteY8" fmla="*/ 973798 h 1434559"/>
              <a:gd name="connsiteX9" fmla="*/ 15691 w 2510832"/>
              <a:gd name="connsiteY9" fmla="*/ 129392 h 1434559"/>
              <a:gd name="connsiteX0" fmla="*/ 12178 w 2507319"/>
              <a:gd name="connsiteY0" fmla="*/ 129392 h 1434559"/>
              <a:gd name="connsiteX1" fmla="*/ 844813 w 2507319"/>
              <a:gd name="connsiteY1" fmla="*/ 6843 h 1434559"/>
              <a:gd name="connsiteX2" fmla="*/ 1624161 w 2507319"/>
              <a:gd name="connsiteY2" fmla="*/ 167099 h 1434559"/>
              <a:gd name="connsiteX3" fmla="*/ 2507204 w 2507319"/>
              <a:gd name="connsiteY3" fmla="*/ 651041 h 1434559"/>
              <a:gd name="connsiteX4" fmla="*/ 2321646 w 2507319"/>
              <a:gd name="connsiteY4" fmla="*/ 1434251 h 1434559"/>
              <a:gd name="connsiteX5" fmla="*/ 2055601 w 2507319"/>
              <a:gd name="connsiteY5" fmla="*/ 1233015 h 1434559"/>
              <a:gd name="connsiteX6" fmla="*/ 1341357 w 2507319"/>
              <a:gd name="connsiteY6" fmla="*/ 943566 h 1434559"/>
              <a:gd name="connsiteX7" fmla="*/ 703509 w 2507319"/>
              <a:gd name="connsiteY7" fmla="*/ 899607 h 1434559"/>
              <a:gd name="connsiteX8" fmla="*/ 330149 w 2507319"/>
              <a:gd name="connsiteY8" fmla="*/ 973798 h 1434559"/>
              <a:gd name="connsiteX9" fmla="*/ 12178 w 2507319"/>
              <a:gd name="connsiteY9" fmla="*/ 129392 h 1434559"/>
              <a:gd name="connsiteX0" fmla="*/ 10 w 2495151"/>
              <a:gd name="connsiteY0" fmla="*/ 122821 h 1427988"/>
              <a:gd name="connsiteX1" fmla="*/ 832645 w 2495151"/>
              <a:gd name="connsiteY1" fmla="*/ 272 h 1427988"/>
              <a:gd name="connsiteX2" fmla="*/ 1611993 w 2495151"/>
              <a:gd name="connsiteY2" fmla="*/ 160528 h 1427988"/>
              <a:gd name="connsiteX3" fmla="*/ 2495036 w 2495151"/>
              <a:gd name="connsiteY3" fmla="*/ 644470 h 1427988"/>
              <a:gd name="connsiteX4" fmla="*/ 2309478 w 2495151"/>
              <a:gd name="connsiteY4" fmla="*/ 1427680 h 1427988"/>
              <a:gd name="connsiteX5" fmla="*/ 2043433 w 2495151"/>
              <a:gd name="connsiteY5" fmla="*/ 1226444 h 1427988"/>
              <a:gd name="connsiteX6" fmla="*/ 1329189 w 2495151"/>
              <a:gd name="connsiteY6" fmla="*/ 936995 h 1427988"/>
              <a:gd name="connsiteX7" fmla="*/ 691341 w 2495151"/>
              <a:gd name="connsiteY7" fmla="*/ 893036 h 1427988"/>
              <a:gd name="connsiteX8" fmla="*/ 317981 w 2495151"/>
              <a:gd name="connsiteY8" fmla="*/ 967227 h 1427988"/>
              <a:gd name="connsiteX9" fmla="*/ 10 w 2495151"/>
              <a:gd name="connsiteY9" fmla="*/ 122821 h 142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5151" h="1427988">
                <a:moveTo>
                  <a:pt x="10" y="122821"/>
                </a:moveTo>
                <a:cubicBezTo>
                  <a:pt x="1967" y="98822"/>
                  <a:pt x="563981" y="-6012"/>
                  <a:pt x="832645" y="272"/>
                </a:cubicBezTo>
                <a:cubicBezTo>
                  <a:pt x="1101309" y="6556"/>
                  <a:pt x="1334928" y="53162"/>
                  <a:pt x="1611993" y="160528"/>
                </a:cubicBezTo>
                <a:cubicBezTo>
                  <a:pt x="1889058" y="267894"/>
                  <a:pt x="2489913" y="592028"/>
                  <a:pt x="2495036" y="644470"/>
                </a:cubicBezTo>
                <a:cubicBezTo>
                  <a:pt x="2500159" y="696912"/>
                  <a:pt x="2333945" y="1419584"/>
                  <a:pt x="2309478" y="1427680"/>
                </a:cubicBezTo>
                <a:cubicBezTo>
                  <a:pt x="2285011" y="1435776"/>
                  <a:pt x="2133155" y="1282190"/>
                  <a:pt x="2043433" y="1226444"/>
                </a:cubicBezTo>
                <a:cubicBezTo>
                  <a:pt x="1953711" y="1170698"/>
                  <a:pt x="1554538" y="992563"/>
                  <a:pt x="1329189" y="936995"/>
                </a:cubicBezTo>
                <a:cubicBezTo>
                  <a:pt x="1103840" y="881427"/>
                  <a:pt x="859452" y="878896"/>
                  <a:pt x="691341" y="893036"/>
                </a:cubicBezTo>
                <a:cubicBezTo>
                  <a:pt x="523230" y="907176"/>
                  <a:pt x="326523" y="978756"/>
                  <a:pt x="317981" y="967227"/>
                </a:cubicBezTo>
                <a:cubicBezTo>
                  <a:pt x="309439" y="955698"/>
                  <a:pt x="-1947" y="146820"/>
                  <a:pt x="10" y="122821"/>
                </a:cubicBezTo>
                <a:close/>
              </a:path>
            </a:pathLst>
          </a:custGeom>
          <a:solidFill>
            <a:srgbClr val="FFC000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>
            <a:stCxn id="13" idx="3"/>
          </p:cNvCxnSpPr>
          <p:nvPr/>
        </p:nvCxnSpPr>
        <p:spPr>
          <a:xfrm>
            <a:off x="2411760" y="3627842"/>
            <a:ext cx="2376264" cy="477516"/>
          </a:xfrm>
          <a:prstGeom prst="straightConnector1">
            <a:avLst/>
          </a:prstGeom>
          <a:ln w="28575">
            <a:solidFill>
              <a:srgbClr val="004E8A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864056" y="3443176"/>
            <a:ext cx="1547704" cy="369332"/>
          </a:xfrm>
          <a:prstGeom prst="rect">
            <a:avLst/>
          </a:prstGeom>
          <a:solidFill>
            <a:srgbClr val="004E8A"/>
          </a:solidFill>
        </p:spPr>
        <p:txBody>
          <a:bodyPr wrap="square" rtlCol="0" anchor="ctr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Mixing Plane</a:t>
            </a:r>
          </a:p>
        </p:txBody>
      </p:sp>
    </p:spTree>
    <p:extLst>
      <p:ext uri="{BB962C8B-B14F-4D97-AF65-F5344CB8AC3E}">
        <p14:creationId xmlns:p14="http://schemas.microsoft.com/office/powerpoint/2010/main" val="1755852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Kreisring-Rohrströmung</a:t>
            </a:r>
          </a:p>
          <a:p>
            <a:r>
              <a:rPr lang="de-DE" dirty="0"/>
              <a:t>1. Teil stationär</a:t>
            </a:r>
          </a:p>
          <a:p>
            <a:r>
              <a:rPr lang="de-DE" dirty="0"/>
              <a:t>2. Teil rotiert</a:t>
            </a:r>
          </a:p>
          <a:p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5136530" y="3098727"/>
              <a:ext cx="1834780" cy="1740666"/>
            </a:xfrm>
            <a:prstGeom prst="ellipse">
              <a:avLst/>
            </a:prstGeom>
            <a:solidFill>
              <a:srgbClr val="FFC000">
                <a:alpha val="6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5617206" y="3537768"/>
              <a:ext cx="876233" cy="862584"/>
            </a:xfrm>
            <a:prstGeom prst="ellipse">
              <a:avLst/>
            </a:prstGeom>
            <a:solidFill>
              <a:srgbClr val="BBE0E3">
                <a:alpha val="5607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" name="Gerade Verbindung mit Pfeil 8"/>
          <p:cNvCxnSpPr>
            <a:stCxn id="10" idx="3"/>
          </p:cNvCxnSpPr>
          <p:nvPr/>
        </p:nvCxnSpPr>
        <p:spPr>
          <a:xfrm>
            <a:off x="3100024" y="3723545"/>
            <a:ext cx="2376264" cy="477516"/>
          </a:xfrm>
          <a:prstGeom prst="straightConnector1">
            <a:avLst/>
          </a:prstGeom>
          <a:ln w="28575">
            <a:solidFill>
              <a:srgbClr val="004E8A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552320" y="3538879"/>
            <a:ext cx="1547704" cy="369332"/>
          </a:xfrm>
          <a:prstGeom prst="rect">
            <a:avLst/>
          </a:prstGeom>
          <a:solidFill>
            <a:srgbClr val="004E8A"/>
          </a:solidFill>
        </p:spPr>
        <p:txBody>
          <a:bodyPr wrap="square" rtlCol="0" anchor="ctr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Mixing Plane</a:t>
            </a:r>
          </a:p>
        </p:txBody>
      </p:sp>
    </p:spTree>
    <p:extLst>
      <p:ext uri="{BB962C8B-B14F-4D97-AF65-F5344CB8AC3E}">
        <p14:creationId xmlns:p14="http://schemas.microsoft.com/office/powerpoint/2010/main" val="4064875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Randbedingungen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Schräge Eintrittsströmung: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Drallbehaftete</a:t>
            </a:r>
            <a:r>
              <a:rPr lang="de-DE" dirty="0"/>
              <a:t> Strömung: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Inhomogener Temperaturverlauf:</a:t>
            </a:r>
          </a:p>
          <a:p>
            <a:pPr lvl="2"/>
            <a:r>
              <a:rPr lang="de-DE" dirty="0"/>
              <a:t>Hot-Spot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376" y="2939506"/>
            <a:ext cx="4083092" cy="151429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65" y="1459834"/>
            <a:ext cx="3963369" cy="151053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644815"/>
            <a:ext cx="4012436" cy="14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1C1F3-433C-41E3-8587-65D5BDA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Mixing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3"/>
              <p:cNvGraphicFramePr>
                <a:graphicFrameLocks/>
              </p:cNvGraphicFramePr>
              <p:nvPr>
                <p:extLst/>
              </p:nvPr>
            </p:nvGraphicFramePr>
            <p:xfrm>
              <a:off x="251520" y="2316907"/>
              <a:ext cx="8640960" cy="356036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2880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1602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880277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Einstromrandbedingung</a:t>
                          </a:r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acc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 [</m:t>
                                </m:r>
                                <m:f>
                                  <m:f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𝒌𝒈</m:t>
                                    </m:r>
                                  </m:num>
                                  <m:den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den>
                                </m:f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𝑷𝒂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Normal</a:t>
                          </a:r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+1,252e-05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-40,04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+0,043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Schräg</a:t>
                          </a:r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-7,368e-06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-35,45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+0,026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Inhomogene</a:t>
                          </a:r>
                          <a:r>
                            <a:rPr lang="de-DE" baseline="0" dirty="0"/>
                            <a:t>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+1,078e-06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+10,36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+0,794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Drall</a:t>
                          </a:r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+9.611e-06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+20.17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+0.012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Drall</a:t>
                          </a:r>
                          <a:r>
                            <a:rPr lang="de-DE" baseline="0" dirty="0"/>
                            <a:t> + Inhomogene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-1,051e-05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-38,59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+1,764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962770"/>
                  </p:ext>
                </p:extLst>
              </p:nvPr>
            </p:nvGraphicFramePr>
            <p:xfrm>
              <a:off x="251520" y="2316907"/>
              <a:ext cx="8640960" cy="356036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288032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1584176"/>
                    <a:gridCol w="2160240"/>
                  </a:tblGrid>
                  <a:tr h="880277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Einstromrandbedingung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3202" t="-690" r="-186707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9615" t="-690" r="-137692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0847" t="-690" r="-1130" b="-3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Normal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+1,252e-05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-40,04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+0,043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Schräg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-7,368e-06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-35,45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+0,026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Inhomogene</a:t>
                          </a:r>
                          <a:r>
                            <a:rPr lang="de-DE" baseline="0" dirty="0" smtClean="0"/>
                            <a:t>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+1,078e-06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+10,36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+0,794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+9.611e-06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+20.17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+0.012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r>
                            <a:rPr lang="de-DE" baseline="0" dirty="0" smtClean="0"/>
                            <a:t> + Inhomogene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-1,051e-05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-38,59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+1,764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r>
              <a:rPr lang="de-DE" dirty="0"/>
              <a:t>Strömungsgrößen über die Mixing Plane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436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03A1C-048A-4BD5-BB5C-6AD0F12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08A06-7247-4796-B127-BA1268EFB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r>
              <a:rPr lang="de-DE" dirty="0"/>
              <a:t>Erstellung des Testfalls der Aachen-Turbine:</a:t>
            </a:r>
          </a:p>
          <a:p>
            <a:pPr lvl="2"/>
            <a:r>
              <a:rPr lang="de-DE" dirty="0"/>
              <a:t>Untersuchung von Wirkungsgraddefinitionen</a:t>
            </a:r>
          </a:p>
          <a:p>
            <a:pPr lvl="2"/>
            <a:r>
              <a:rPr lang="de-DE" dirty="0"/>
              <a:t>Einfluss der Mixing-Plane</a:t>
            </a:r>
          </a:p>
          <a:p>
            <a:pPr lvl="2"/>
            <a:r>
              <a:rPr lang="de-DE" dirty="0"/>
              <a:t>Unterschiede strukturierter und unstrukturierter Gitter</a:t>
            </a:r>
          </a:p>
          <a:p>
            <a:pPr lvl="2"/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Einfluss der Oberflächenauflösung auf Drehmoment-Wirkungsgrad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Vergleich verschiedener CFX-Versionen</a:t>
            </a:r>
          </a:p>
        </p:txBody>
      </p:sp>
    </p:spTree>
    <p:extLst>
      <p:ext uri="{BB962C8B-B14F-4D97-AF65-F5344CB8AC3E}">
        <p14:creationId xmlns:p14="http://schemas.microsoft.com/office/powerpoint/2010/main" val="3277315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EB5E112-2B2A-438A-8E75-75DB37328131}"/>
              </a:ext>
            </a:extLst>
          </p:cNvPr>
          <p:cNvGrpSpPr/>
          <p:nvPr/>
        </p:nvGrpSpPr>
        <p:grpSpPr>
          <a:xfrm>
            <a:off x="1888796" y="900344"/>
            <a:ext cx="5415951" cy="5048936"/>
            <a:chOff x="1888796" y="692696"/>
            <a:chExt cx="5415951" cy="5048936"/>
          </a:xfrm>
        </p:grpSpPr>
        <p:pic>
          <p:nvPicPr>
            <p:cNvPr id="3" name="Grafik 2" descr="Verwirrtes Gesicht ohne Füllung">
              <a:extLst>
                <a:ext uri="{FF2B5EF4-FFF2-40B4-BE49-F238E27FC236}">
                  <a16:creationId xmlns:a16="http://schemas.microsoft.com/office/drawing/2014/main" id="{99485050-3F8B-44D1-A455-FEE1F399E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6570" y="2601228"/>
              <a:ext cx="3140404" cy="3140404"/>
            </a:xfrm>
            <a:prstGeom prst="rect">
              <a:avLst/>
            </a:prstGeom>
          </p:spPr>
        </p:pic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46B7005D-DB34-45AE-A161-626AA9A68A55}"/>
                </a:ext>
              </a:extLst>
            </p:cNvPr>
            <p:cNvGrpSpPr/>
            <p:nvPr/>
          </p:nvGrpSpPr>
          <p:grpSpPr>
            <a:xfrm>
              <a:off x="1888796" y="692696"/>
              <a:ext cx="5415951" cy="3118712"/>
              <a:chOff x="1888796" y="0"/>
              <a:chExt cx="5415951" cy="3118712"/>
            </a:xfrm>
          </p:grpSpPr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F480CAA-3DD2-4BC0-AADD-5CDD45E18B49}"/>
                  </a:ext>
                </a:extLst>
              </p:cNvPr>
              <p:cNvSpPr txBox="1"/>
              <p:nvPr/>
            </p:nvSpPr>
            <p:spPr>
              <a:xfrm>
                <a:off x="3948699" y="0"/>
                <a:ext cx="129614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400" dirty="0">
                    <a:solidFill>
                      <a:srgbClr val="004E8A"/>
                    </a:solidFill>
                  </a:rPr>
                  <a:t>?</a:t>
                </a:r>
              </a:p>
            </p:txBody>
          </p:sp>
          <p:grpSp>
            <p:nvGrpSpPr>
              <p:cNvPr id="15" name="Gruppieren 14">
                <a:extLst>
                  <a:ext uri="{FF2B5EF4-FFF2-40B4-BE49-F238E27FC236}">
                    <a16:creationId xmlns:a16="http://schemas.microsoft.com/office/drawing/2014/main" id="{29A93DAC-5D6D-41D6-9938-61A737FBDE53}"/>
                  </a:ext>
                </a:extLst>
              </p:cNvPr>
              <p:cNvGrpSpPr/>
              <p:nvPr/>
            </p:nvGrpSpPr>
            <p:grpSpPr>
              <a:xfrm>
                <a:off x="1888796" y="764704"/>
                <a:ext cx="5415951" cy="2354008"/>
                <a:chOff x="1888796" y="764704"/>
                <a:chExt cx="5415951" cy="2354008"/>
              </a:xfrm>
            </p:grpSpPr>
            <p:sp>
              <p:nvSpPr>
                <p:cNvPr id="5" name="Textfeld 4">
                  <a:extLst>
                    <a:ext uri="{FF2B5EF4-FFF2-40B4-BE49-F238E27FC236}">
                      <a16:creationId xmlns:a16="http://schemas.microsoft.com/office/drawing/2014/main" id="{C900700B-B847-4154-8911-0860663AF955}"/>
                    </a:ext>
                  </a:extLst>
                </p:cNvPr>
                <p:cNvSpPr txBox="1"/>
                <p:nvPr/>
              </p:nvSpPr>
              <p:spPr>
                <a:xfrm>
                  <a:off x="6008603" y="810388"/>
                  <a:ext cx="1296144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400" dirty="0">
                      <a:solidFill>
                        <a:srgbClr val="004E8A"/>
                      </a:solidFill>
                    </a:rPr>
                    <a:t>?</a:t>
                  </a:r>
                </a:p>
              </p:txBody>
            </p:sp>
            <p:sp>
              <p:nvSpPr>
                <p:cNvPr id="6" name="Textfeld 5">
                  <a:extLst>
                    <a:ext uri="{FF2B5EF4-FFF2-40B4-BE49-F238E27FC236}">
                      <a16:creationId xmlns:a16="http://schemas.microsoft.com/office/drawing/2014/main" id="{AF5AEADC-4F08-404E-AB56-A6A73CA34EFE}"/>
                    </a:ext>
                  </a:extLst>
                </p:cNvPr>
                <p:cNvSpPr txBox="1"/>
                <p:nvPr/>
              </p:nvSpPr>
              <p:spPr>
                <a:xfrm>
                  <a:off x="1888796" y="764704"/>
                  <a:ext cx="1296144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4400" dirty="0">
                      <a:solidFill>
                        <a:srgbClr val="004E8A"/>
                      </a:solidFill>
                    </a:rPr>
                    <a:t>?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959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A44A1-7D5C-4ED1-B1CC-16A1827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11E94A-080C-4F4A-B9ED-FC1B878B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/>
              <a:t>Grundlagen der Thermodynamik und von Wirkungsgraden</a:t>
            </a:r>
          </a:p>
          <a:p>
            <a:r>
              <a:rPr lang="de-DE" dirty="0"/>
              <a:t>Aachen-Turbine</a:t>
            </a:r>
          </a:p>
          <a:p>
            <a:r>
              <a:rPr lang="de-DE" dirty="0"/>
              <a:t>Kanalströmung</a:t>
            </a:r>
          </a:p>
          <a:p>
            <a:r>
              <a:rPr lang="de-DE" dirty="0"/>
              <a:t>Auswertungstool für Gitterstudien</a:t>
            </a:r>
          </a:p>
          <a:p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0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E6A6D-464E-4766-AAF3-C4FECB9F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Thermodynamik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E9598F0-1E7C-41F5-AC85-FE84123CF1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0"/>
                <a:ext cx="7092320" cy="4627880"/>
              </a:xfrm>
            </p:spPr>
            <p:txBody>
              <a:bodyPr/>
              <a:lstStyle/>
              <a:p>
                <a:r>
                  <a:rPr lang="de-DE" dirty="0"/>
                  <a:t>Idealer Vergleichsprozess: Joule-Prozess</a:t>
                </a:r>
              </a:p>
              <a:p>
                <a:r>
                  <a:rPr lang="de-DE" dirty="0"/>
                  <a:t>Adiabate ZÄ 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dirty="0" smtClean="0">
                            <a:latin typeface="Cambria Math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de-DE" dirty="0"/>
                  <a:t> = 0), KV Grenzen mit Gehäuse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de-DE" dirty="0"/>
                  <a:t>= 0): </a:t>
                </a:r>
              </a:p>
              <a:p>
                <a:r>
                  <a:rPr lang="de-DE" dirty="0"/>
                  <a:t>1.HS: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charset="0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) </m:t>
                    </m:r>
                  </m:oMath>
                </a14:m>
                <a:endParaRPr lang="de-DE" dirty="0"/>
              </a:p>
              <a:p>
                <a:r>
                  <a:rPr lang="de-DE" dirty="0"/>
                  <a:t>Mit isentroper ZÄ als Vergleichsprozess: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𝜂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</m:ba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de-DE" b="0" i="0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de-DE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</m:ba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de-DE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charset="0"/>
                      </a:rPr>
                      <m:t> 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</m:t>
                    </m:r>
                  </m:oMath>
                </a14:m>
                <a:endParaRPr lang="de-DE" dirty="0"/>
              </a:p>
              <a:p>
                <a:r>
                  <a:rPr lang="de-DE" dirty="0"/>
                  <a:t>Mit der isentropen </a:t>
                </a:r>
                <a:r>
                  <a:rPr lang="de-DE" dirty="0" err="1"/>
                  <a:t>Totalenthalpiedifferenz</a:t>
                </a:r>
                <a:r>
                  <a:rPr lang="de-D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de-D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e>
                        </m:bar>
                      </m:e>
                      <m:sub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de-DE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charset="0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mr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mr-I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mr-I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  <m:r>
                                  <a:rPr lang="de-DE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mr-I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</m:den>
                            </m:f>
                          </m:sup>
                        </m:sSup>
                        <m:r>
                          <a:rPr lang="de-DE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𝜂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bar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𝐻</m:t>
                                </m:r>
                              </m:e>
                            </m:bar>
                          </m:e>
                          <m:sub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E9598F0-1E7C-41F5-AC85-FE84123CF1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0"/>
                <a:ext cx="7092320" cy="4627880"/>
              </a:xfrm>
              <a:blipFill rotWithShape="0">
                <a:blip r:embed="rId3"/>
                <a:stretch>
                  <a:fillRect l="-20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d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138721"/>
            <a:ext cx="3388348" cy="310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5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6B14E-2CAE-450A-835B-07642C67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E11E07-3335-434C-8B03-5B1BAEAE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Wirkungsgrad:</a:t>
            </a:r>
          </a:p>
          <a:p>
            <a:endParaRPr lang="de-DE" dirty="0"/>
          </a:p>
          <a:p>
            <a:r>
              <a:rPr lang="de-DE" dirty="0"/>
              <a:t>Isentrope Leistung: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Erzeugte Leistung:</a:t>
            </a:r>
          </a:p>
          <a:p>
            <a:pPr lvl="2"/>
            <a:r>
              <a:rPr lang="de-DE" dirty="0"/>
              <a:t>Enthalpie Berechnung: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Enthalpie aus CFX: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Drehmoment:</a:t>
            </a:r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43" y="1710235"/>
            <a:ext cx="1078857" cy="37485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44" y="3995637"/>
            <a:ext cx="5147428" cy="2620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4806579"/>
            <a:ext cx="4321524" cy="2544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5628531"/>
            <a:ext cx="3669333" cy="24533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2482361"/>
            <a:ext cx="4731428" cy="6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1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B02CB-0053-457A-BB5F-5D642781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6355A6-13F9-40C1-8AD3-1534717E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Temperaturabhängigkeit der spezifischen </a:t>
            </a:r>
            <a:r>
              <a:rPr lang="de-DE" dirty="0" err="1"/>
              <a:t>Wärmekapaztität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Separat an </a:t>
            </a:r>
            <a:r>
              <a:rPr lang="de-DE" dirty="0" err="1"/>
              <a:t>Inlet</a:t>
            </a:r>
            <a:r>
              <a:rPr lang="de-DE" dirty="0"/>
              <a:t> / Outlet:</a:t>
            </a:r>
          </a:p>
          <a:p>
            <a:endParaRPr lang="de-DE" dirty="0"/>
          </a:p>
          <a:p>
            <a:r>
              <a:rPr lang="de-DE" dirty="0"/>
              <a:t>Isentrope Wärmekapazität:</a:t>
            </a:r>
          </a:p>
          <a:p>
            <a:endParaRPr lang="de-DE" dirty="0"/>
          </a:p>
          <a:p>
            <a:r>
              <a:rPr lang="de-DE" dirty="0"/>
              <a:t>Arithmetisches Mittel:</a:t>
            </a:r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20764"/>
            <a:ext cx="8399238" cy="3992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461142"/>
            <a:ext cx="2855619" cy="2620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389485"/>
            <a:ext cx="1575619" cy="2864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172496"/>
            <a:ext cx="2907428" cy="4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1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Wirkungsgrad in CFX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Skalare Größen benötigt </a:t>
                </a:r>
                <a:r>
                  <a:rPr lang="de-DE" dirty="0">
                    <a:sym typeface="Wingdings" panose="05000000000000000000" pitchFamily="2" charset="2"/>
                  </a:rPr>
                  <a:t> </a:t>
                </a:r>
                <a:r>
                  <a:rPr lang="de-DE" dirty="0"/>
                  <a:t>Mittelung</a:t>
                </a:r>
              </a:p>
              <a:p>
                <a:pPr lvl="2"/>
                <a:r>
                  <a:rPr lang="de-DE" dirty="0"/>
                  <a:t>Massenstrom- / Flächen-Mittel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de-DE" dirty="0"/>
              </a:p>
              <a:p>
                <a:pPr lvl="2"/>
                <a:r>
                  <a:rPr lang="de-DE" dirty="0"/>
                  <a:t>Zeitliches Mittel </a:t>
                </a:r>
                <a:r>
                  <a:rPr lang="de-DE" dirty="0">
                    <a:sym typeface="Wingdings" panose="05000000000000000000" pitchFamily="2" charset="2"/>
                  </a:rPr>
                  <a:t> bei </a:t>
                </a:r>
                <a:r>
                  <a:rPr lang="de-DE" dirty="0" err="1">
                    <a:sym typeface="Wingdings" panose="05000000000000000000" pitchFamily="2" charset="2"/>
                  </a:rPr>
                  <a:t>instationärer</a:t>
                </a:r>
                <a:r>
                  <a:rPr lang="de-DE" dirty="0">
                    <a:sym typeface="Wingdings" panose="05000000000000000000" pitchFamily="2" charset="2"/>
                  </a:rPr>
                  <a:t> Rechnung</a:t>
                </a:r>
                <a:endParaRPr lang="de-DE" dirty="0"/>
              </a:p>
              <a:p>
                <a:r>
                  <a:rPr lang="de-DE" dirty="0"/>
                  <a:t>Arithmetisches Mittel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;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de-DE" dirty="0"/>
              </a:p>
              <a:p>
                <a:r>
                  <a:rPr lang="de-DE" dirty="0"/>
                  <a:t>Berücksichtigung mehrerer </a:t>
                </a:r>
                <a:r>
                  <a:rPr lang="de-DE" dirty="0" err="1"/>
                  <a:t>Inlets</a:t>
                </a:r>
                <a:r>
                  <a:rPr lang="de-DE" dirty="0"/>
                  <a:t> (Kühlbohrung)</a:t>
                </a:r>
              </a:p>
              <a:p>
                <a:pPr lvl="2"/>
                <a:r>
                  <a:rPr lang="de-DE" dirty="0"/>
                  <a:t>Summation der </a:t>
                </a:r>
                <a:r>
                  <a:rPr lang="de-DE" dirty="0" err="1"/>
                  <a:t>Enthalpiedifferenzen</a:t>
                </a:r>
                <a:endParaRPr lang="de-DE" dirty="0"/>
              </a:p>
              <a:p>
                <a:pPr lvl="1"/>
                <a:endParaRPr lang="de-DE" dirty="0"/>
              </a:p>
              <a:p>
                <a:pPr lvl="2"/>
                <a:endParaRPr lang="de-DE" dirty="0"/>
              </a:p>
              <a:p>
                <a:pPr lvl="2"/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marL="350838" lvl="2" indent="0">
                  <a:buNone/>
                </a:pPr>
                <a:endParaRPr lang="de-DE" dirty="0"/>
              </a:p>
              <a:p>
                <a:pPr lvl="2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1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295BF-59BC-4790-BE10-E5EA8E65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Gittertypen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6D352-88BD-413E-A7A6-8351F4C79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23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61EE4-0A2E-4DFD-BE73-F3D4D221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Geometrie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BE4E9B3-7F91-4219-B8A2-4BDBC8524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40373"/>
            <a:ext cx="5904656" cy="2918393"/>
          </a:xfrm>
        </p:spPr>
      </p:pic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1C6101A0-6895-44BF-B3E0-501C78EA231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51520" y="4776963"/>
          <a:ext cx="252028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4E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 Schaufeln</a:t>
                      </a:r>
                    </a:p>
                  </a:txBody>
                  <a:tcPr>
                    <a:solidFill>
                      <a:srgbClr val="004E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61245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3980986A-5020-4767-9949-08283F63D916}"/>
              </a:ext>
            </a:extLst>
          </p:cNvPr>
          <p:cNvSpPr txBox="1"/>
          <p:nvPr/>
        </p:nvSpPr>
        <p:spPr>
          <a:xfrm>
            <a:off x="3540448" y="5013176"/>
            <a:ext cx="4044228" cy="1200329"/>
          </a:xfrm>
          <a:prstGeom prst="rect">
            <a:avLst/>
          </a:prstGeom>
          <a:noFill/>
          <a:ln w="28575">
            <a:solidFill>
              <a:srgbClr val="004E8A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Einfacher Aufbau:</a:t>
            </a:r>
          </a:p>
          <a:p>
            <a:r>
              <a:rPr lang="de-DE" dirty="0"/>
              <a:t>Prismatische Schaufeln</a:t>
            </a:r>
            <a:br>
              <a:rPr lang="de-DE" dirty="0"/>
            </a:br>
            <a:r>
              <a:rPr lang="de-DE" dirty="0"/>
              <a:t>Keine </a:t>
            </a:r>
            <a:r>
              <a:rPr lang="de-DE" dirty="0" err="1"/>
              <a:t>Fillets</a:t>
            </a:r>
            <a:endParaRPr lang="de-DE" dirty="0"/>
          </a:p>
          <a:p>
            <a:pPr marL="285750" indent="-285750">
              <a:buClr>
                <a:srgbClr val="004E8A"/>
              </a:buClr>
              <a:buFont typeface="Wingdings" panose="05000000000000000000" pitchFamily="2" charset="2"/>
              <a:buChar char="Ø"/>
            </a:pPr>
            <a:r>
              <a:rPr lang="de-DE" dirty="0" err="1"/>
              <a:t>Qualtitativ</a:t>
            </a:r>
            <a:r>
              <a:rPr lang="de-DE" dirty="0"/>
              <a:t> hochwertiges Gitter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EE4FCA3-D1E6-4E0D-9F54-3A8556761962}"/>
              </a:ext>
            </a:extLst>
          </p:cNvPr>
          <p:cNvCxnSpPr>
            <a:cxnSpLocks/>
          </p:cNvCxnSpPr>
          <p:nvPr/>
        </p:nvCxnSpPr>
        <p:spPr>
          <a:xfrm flipV="1">
            <a:off x="2411760" y="6260323"/>
            <a:ext cx="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45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">
            <a:extLst>
              <a:ext uri="{FF2B5EF4-FFF2-40B4-BE49-F238E27FC236}">
                <a16:creationId xmlns:a16="http://schemas.microsoft.com/office/drawing/2014/main" id="{AB229CCA-E724-4B54-AE30-3521C12013D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3774" y="1563667"/>
            <a:ext cx="6155722" cy="4418013"/>
            <a:chOff x="0" y="93"/>
            <a:chExt cx="5760" cy="4134"/>
          </a:xfrm>
        </p:grpSpPr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01FB2DAC-CA31-4DB7-9FEC-1D7AC189D9B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93"/>
              <a:ext cx="5760" cy="4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2AD79D5-F622-45FD-A1DB-468F299E6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"/>
              <a:ext cx="5754" cy="4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1A7A5F77-B782-49F1-9FCA-FAA5EA6A2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" y="407"/>
              <a:ext cx="4460" cy="334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FA0F0572-B945-4644-BEBE-630A5C840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3756"/>
              <a:ext cx="4460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4542D84B-43D4-4B26-90EE-FAB155115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407"/>
              <a:ext cx="4460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68DF3181-9B51-4CF5-A320-44A574B281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6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76E501EE-931D-423F-B8BF-D3C2891F0D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0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291B648C-CF52-4CCD-93FE-893BFB5191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3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9F943CA5-D152-42FB-A676-C6EA8287C3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643ABDC1-7E42-45BF-BADE-3467D6D38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9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6A1BEC82-CE3F-4B65-892A-251ECAC01A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2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DB0AF742-B834-4C08-A8AA-DB435E135E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6" y="3711"/>
              <a:ext cx="0" cy="45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C111C8DD-E62C-4DD2-BBEF-7449F5698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A6C605C5-F0CF-4EDF-8532-DC3FE8548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0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7BE2FA7A-7139-4E00-B539-211432683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3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Line 20">
              <a:extLst>
                <a:ext uri="{FF2B5EF4-FFF2-40B4-BE49-F238E27FC236}">
                  <a16:creationId xmlns:a16="http://schemas.microsoft.com/office/drawing/2014/main" id="{D69693E8-3154-496F-8E8C-94E91859A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Line 21">
              <a:extLst>
                <a:ext uri="{FF2B5EF4-FFF2-40B4-BE49-F238E27FC236}">
                  <a16:creationId xmlns:a16="http://schemas.microsoft.com/office/drawing/2014/main" id="{C58D74A2-9C62-4677-A427-3BCA4C621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9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EF118F65-7426-4815-BB64-B01A82446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2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Line 23">
              <a:extLst>
                <a:ext uri="{FF2B5EF4-FFF2-40B4-BE49-F238E27FC236}">
                  <a16:creationId xmlns:a16="http://schemas.microsoft.com/office/drawing/2014/main" id="{110E3B90-ED89-4FBA-851E-45DF0A545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6" y="407"/>
              <a:ext cx="0" cy="44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6C7D88F7-7984-427B-AE18-8E6EDC998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" y="3810"/>
              <a:ext cx="24" cy="67"/>
            </a:xfrm>
            <a:custGeom>
              <a:avLst/>
              <a:gdLst>
                <a:gd name="T0" fmla="*/ 41 w 65"/>
                <a:gd name="T1" fmla="*/ 54 h 187"/>
                <a:gd name="T2" fmla="*/ 41 w 65"/>
                <a:gd name="T3" fmla="*/ 187 h 187"/>
                <a:gd name="T4" fmla="*/ 65 w 65"/>
                <a:gd name="T5" fmla="*/ 187 h 187"/>
                <a:gd name="T6" fmla="*/ 65 w 65"/>
                <a:gd name="T7" fmla="*/ 0 h 187"/>
                <a:gd name="T8" fmla="*/ 49 w 65"/>
                <a:gd name="T9" fmla="*/ 0 h 187"/>
                <a:gd name="T10" fmla="*/ 0 w 65"/>
                <a:gd name="T11" fmla="*/ 37 h 187"/>
                <a:gd name="T12" fmla="*/ 0 w 65"/>
                <a:gd name="T13" fmla="*/ 54 h 187"/>
                <a:gd name="T14" fmla="*/ 41 w 65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87">
                  <a:moveTo>
                    <a:pt x="41" y="54"/>
                  </a:moveTo>
                  <a:lnTo>
                    <a:pt x="41" y="187"/>
                  </a:lnTo>
                  <a:lnTo>
                    <a:pt x="65" y="187"/>
                  </a:lnTo>
                  <a:lnTo>
                    <a:pt x="65" y="0"/>
                  </a:lnTo>
                  <a:lnTo>
                    <a:pt x="49" y="0"/>
                  </a:lnTo>
                  <a:cubicBezTo>
                    <a:pt x="41" y="29"/>
                    <a:pt x="36" y="33"/>
                    <a:pt x="0" y="37"/>
                  </a:cubicBezTo>
                  <a:lnTo>
                    <a:pt x="0" y="54"/>
                  </a:lnTo>
                  <a:lnTo>
                    <a:pt x="41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67A2EF89-868A-4E87-85CF-1FE15273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" y="3867"/>
              <a:ext cx="11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2615B30-5E0A-4DE2-BBC6-1FB9924C4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" y="3810"/>
              <a:ext cx="45" cy="69"/>
            </a:xfrm>
            <a:custGeom>
              <a:avLst/>
              <a:gdLst>
                <a:gd name="T0" fmla="*/ 115 w 125"/>
                <a:gd name="T1" fmla="*/ 0 h 193"/>
                <a:gd name="T2" fmla="*/ 19 w 125"/>
                <a:gd name="T3" fmla="*/ 0 h 193"/>
                <a:gd name="T4" fmla="*/ 5 w 125"/>
                <a:gd name="T5" fmla="*/ 102 h 193"/>
                <a:gd name="T6" fmla="*/ 27 w 125"/>
                <a:gd name="T7" fmla="*/ 102 h 193"/>
                <a:gd name="T8" fmla="*/ 61 w 125"/>
                <a:gd name="T9" fmla="*/ 84 h 193"/>
                <a:gd name="T10" fmla="*/ 101 w 125"/>
                <a:gd name="T11" fmla="*/ 129 h 193"/>
                <a:gd name="T12" fmla="*/ 61 w 125"/>
                <a:gd name="T13" fmla="*/ 172 h 193"/>
                <a:gd name="T14" fmla="*/ 23 w 125"/>
                <a:gd name="T15" fmla="*/ 141 h 193"/>
                <a:gd name="T16" fmla="*/ 0 w 125"/>
                <a:gd name="T17" fmla="*/ 141 h 193"/>
                <a:gd name="T18" fmla="*/ 11 w 125"/>
                <a:gd name="T19" fmla="*/ 170 h 193"/>
                <a:gd name="T20" fmla="*/ 61 w 125"/>
                <a:gd name="T21" fmla="*/ 193 h 193"/>
                <a:gd name="T22" fmla="*/ 125 w 125"/>
                <a:gd name="T23" fmla="*/ 126 h 193"/>
                <a:gd name="T24" fmla="*/ 65 w 125"/>
                <a:gd name="T25" fmla="*/ 64 h 193"/>
                <a:gd name="T26" fmla="*/ 31 w 125"/>
                <a:gd name="T27" fmla="*/ 75 h 193"/>
                <a:gd name="T28" fmla="*/ 38 w 125"/>
                <a:gd name="T29" fmla="*/ 23 h 193"/>
                <a:gd name="T30" fmla="*/ 115 w 125"/>
                <a:gd name="T31" fmla="*/ 23 h 193"/>
                <a:gd name="T32" fmla="*/ 115 w 125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93">
                  <a:moveTo>
                    <a:pt x="115" y="0"/>
                  </a:moveTo>
                  <a:lnTo>
                    <a:pt x="19" y="0"/>
                  </a:lnTo>
                  <a:lnTo>
                    <a:pt x="5" y="102"/>
                  </a:lnTo>
                  <a:lnTo>
                    <a:pt x="27" y="102"/>
                  </a:lnTo>
                  <a:cubicBezTo>
                    <a:pt x="37" y="89"/>
                    <a:pt x="46" y="84"/>
                    <a:pt x="61" y="84"/>
                  </a:cubicBezTo>
                  <a:cubicBezTo>
                    <a:pt x="86" y="84"/>
                    <a:pt x="101" y="101"/>
                    <a:pt x="101" y="129"/>
                  </a:cubicBezTo>
                  <a:cubicBezTo>
                    <a:pt x="101" y="156"/>
                    <a:pt x="86" y="172"/>
                    <a:pt x="61" y="172"/>
                  </a:cubicBezTo>
                  <a:cubicBezTo>
                    <a:pt x="41" y="172"/>
                    <a:pt x="28" y="162"/>
                    <a:pt x="23" y="141"/>
                  </a:cubicBezTo>
                  <a:lnTo>
                    <a:pt x="0" y="141"/>
                  </a:lnTo>
                  <a:cubicBezTo>
                    <a:pt x="3" y="156"/>
                    <a:pt x="5" y="163"/>
                    <a:pt x="11" y="170"/>
                  </a:cubicBezTo>
                  <a:cubicBezTo>
                    <a:pt x="21" y="184"/>
                    <a:pt x="40" y="193"/>
                    <a:pt x="61" y="193"/>
                  </a:cubicBezTo>
                  <a:cubicBezTo>
                    <a:pt x="99" y="193"/>
                    <a:pt x="125" y="165"/>
                    <a:pt x="125" y="126"/>
                  </a:cubicBezTo>
                  <a:cubicBezTo>
                    <a:pt x="125" y="89"/>
                    <a:pt x="101" y="64"/>
                    <a:pt x="65" y="64"/>
                  </a:cubicBezTo>
                  <a:cubicBezTo>
                    <a:pt x="52" y="64"/>
                    <a:pt x="41" y="67"/>
                    <a:pt x="31" y="75"/>
                  </a:cubicBezTo>
                  <a:lnTo>
                    <a:pt x="38" y="23"/>
                  </a:lnTo>
                  <a:lnTo>
                    <a:pt x="115" y="2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43C547C8-CCD9-48CE-8513-303BB0603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4" y="3810"/>
              <a:ext cx="23" cy="67"/>
            </a:xfrm>
            <a:custGeom>
              <a:avLst/>
              <a:gdLst>
                <a:gd name="T0" fmla="*/ 41 w 64"/>
                <a:gd name="T1" fmla="*/ 54 h 187"/>
                <a:gd name="T2" fmla="*/ 41 w 64"/>
                <a:gd name="T3" fmla="*/ 187 h 187"/>
                <a:gd name="T4" fmla="*/ 64 w 64"/>
                <a:gd name="T5" fmla="*/ 187 h 187"/>
                <a:gd name="T6" fmla="*/ 64 w 64"/>
                <a:gd name="T7" fmla="*/ 0 h 187"/>
                <a:gd name="T8" fmla="*/ 49 w 64"/>
                <a:gd name="T9" fmla="*/ 0 h 187"/>
                <a:gd name="T10" fmla="*/ 0 w 64"/>
                <a:gd name="T11" fmla="*/ 37 h 187"/>
                <a:gd name="T12" fmla="*/ 0 w 64"/>
                <a:gd name="T13" fmla="*/ 54 h 187"/>
                <a:gd name="T14" fmla="*/ 41 w 64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87">
                  <a:moveTo>
                    <a:pt x="41" y="54"/>
                  </a:moveTo>
                  <a:lnTo>
                    <a:pt x="41" y="187"/>
                  </a:lnTo>
                  <a:lnTo>
                    <a:pt x="64" y="187"/>
                  </a:lnTo>
                  <a:lnTo>
                    <a:pt x="64" y="0"/>
                  </a:lnTo>
                  <a:lnTo>
                    <a:pt x="49" y="0"/>
                  </a:lnTo>
                  <a:cubicBezTo>
                    <a:pt x="41" y="29"/>
                    <a:pt x="35" y="33"/>
                    <a:pt x="0" y="37"/>
                  </a:cubicBezTo>
                  <a:lnTo>
                    <a:pt x="0" y="54"/>
                  </a:lnTo>
                  <a:lnTo>
                    <a:pt x="41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0345F05E-F1DD-44E3-8F87-466BB794F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" y="3867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88E1BE63-355F-4813-B4FC-392C7F6DB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" y="3810"/>
              <a:ext cx="45" cy="69"/>
            </a:xfrm>
            <a:custGeom>
              <a:avLst/>
              <a:gdLst>
                <a:gd name="T0" fmla="*/ 116 w 126"/>
                <a:gd name="T1" fmla="*/ 0 h 193"/>
                <a:gd name="T2" fmla="*/ 20 w 126"/>
                <a:gd name="T3" fmla="*/ 0 h 193"/>
                <a:gd name="T4" fmla="*/ 6 w 126"/>
                <a:gd name="T5" fmla="*/ 102 h 193"/>
                <a:gd name="T6" fmla="*/ 27 w 126"/>
                <a:gd name="T7" fmla="*/ 102 h 193"/>
                <a:gd name="T8" fmla="*/ 61 w 126"/>
                <a:gd name="T9" fmla="*/ 84 h 193"/>
                <a:gd name="T10" fmla="*/ 102 w 126"/>
                <a:gd name="T11" fmla="*/ 129 h 193"/>
                <a:gd name="T12" fmla="*/ 61 w 126"/>
                <a:gd name="T13" fmla="*/ 172 h 193"/>
                <a:gd name="T14" fmla="*/ 23 w 126"/>
                <a:gd name="T15" fmla="*/ 141 h 193"/>
                <a:gd name="T16" fmla="*/ 0 w 126"/>
                <a:gd name="T17" fmla="*/ 141 h 193"/>
                <a:gd name="T18" fmla="*/ 11 w 126"/>
                <a:gd name="T19" fmla="*/ 170 h 193"/>
                <a:gd name="T20" fmla="*/ 62 w 126"/>
                <a:gd name="T21" fmla="*/ 193 h 193"/>
                <a:gd name="T22" fmla="*/ 126 w 126"/>
                <a:gd name="T23" fmla="*/ 126 h 193"/>
                <a:gd name="T24" fmla="*/ 65 w 126"/>
                <a:gd name="T25" fmla="*/ 64 h 193"/>
                <a:gd name="T26" fmla="*/ 31 w 126"/>
                <a:gd name="T27" fmla="*/ 75 h 193"/>
                <a:gd name="T28" fmla="*/ 38 w 126"/>
                <a:gd name="T29" fmla="*/ 23 h 193"/>
                <a:gd name="T30" fmla="*/ 116 w 126"/>
                <a:gd name="T31" fmla="*/ 23 h 193"/>
                <a:gd name="T32" fmla="*/ 116 w 126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6" h="193">
                  <a:moveTo>
                    <a:pt x="116" y="0"/>
                  </a:moveTo>
                  <a:lnTo>
                    <a:pt x="20" y="0"/>
                  </a:lnTo>
                  <a:lnTo>
                    <a:pt x="6" y="102"/>
                  </a:lnTo>
                  <a:lnTo>
                    <a:pt x="27" y="102"/>
                  </a:lnTo>
                  <a:cubicBezTo>
                    <a:pt x="38" y="89"/>
                    <a:pt x="47" y="84"/>
                    <a:pt x="61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6"/>
                    <a:pt x="86" y="172"/>
                    <a:pt x="61" y="172"/>
                  </a:cubicBezTo>
                  <a:cubicBezTo>
                    <a:pt x="41" y="172"/>
                    <a:pt x="29" y="162"/>
                    <a:pt x="23" y="141"/>
                  </a:cubicBezTo>
                  <a:lnTo>
                    <a:pt x="0" y="141"/>
                  </a:lnTo>
                  <a:cubicBezTo>
                    <a:pt x="3" y="156"/>
                    <a:pt x="6" y="163"/>
                    <a:pt x="11" y="170"/>
                  </a:cubicBezTo>
                  <a:cubicBezTo>
                    <a:pt x="22" y="184"/>
                    <a:pt x="41" y="193"/>
                    <a:pt x="62" y="193"/>
                  </a:cubicBezTo>
                  <a:cubicBezTo>
                    <a:pt x="99" y="193"/>
                    <a:pt x="126" y="165"/>
                    <a:pt x="126" y="126"/>
                  </a:cubicBezTo>
                  <a:cubicBezTo>
                    <a:pt x="126" y="89"/>
                    <a:pt x="101" y="64"/>
                    <a:pt x="65" y="64"/>
                  </a:cubicBezTo>
                  <a:cubicBezTo>
                    <a:pt x="52" y="64"/>
                    <a:pt x="42" y="67"/>
                    <a:pt x="31" y="75"/>
                  </a:cubicBezTo>
                  <a:lnTo>
                    <a:pt x="38" y="23"/>
                  </a:lnTo>
                  <a:lnTo>
                    <a:pt x="116" y="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948D375-05E5-40F3-BA45-CED8C13F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5" y="3810"/>
              <a:ext cx="23" cy="67"/>
            </a:xfrm>
            <a:custGeom>
              <a:avLst/>
              <a:gdLst>
                <a:gd name="T0" fmla="*/ 41 w 64"/>
                <a:gd name="T1" fmla="*/ 54 h 187"/>
                <a:gd name="T2" fmla="*/ 41 w 64"/>
                <a:gd name="T3" fmla="*/ 187 h 187"/>
                <a:gd name="T4" fmla="*/ 64 w 64"/>
                <a:gd name="T5" fmla="*/ 187 h 187"/>
                <a:gd name="T6" fmla="*/ 64 w 64"/>
                <a:gd name="T7" fmla="*/ 0 h 187"/>
                <a:gd name="T8" fmla="*/ 49 w 64"/>
                <a:gd name="T9" fmla="*/ 0 h 187"/>
                <a:gd name="T10" fmla="*/ 0 w 64"/>
                <a:gd name="T11" fmla="*/ 37 h 187"/>
                <a:gd name="T12" fmla="*/ 0 w 64"/>
                <a:gd name="T13" fmla="*/ 54 h 187"/>
                <a:gd name="T14" fmla="*/ 41 w 64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87">
                  <a:moveTo>
                    <a:pt x="41" y="54"/>
                  </a:moveTo>
                  <a:lnTo>
                    <a:pt x="41" y="187"/>
                  </a:lnTo>
                  <a:lnTo>
                    <a:pt x="64" y="187"/>
                  </a:lnTo>
                  <a:lnTo>
                    <a:pt x="64" y="0"/>
                  </a:lnTo>
                  <a:lnTo>
                    <a:pt x="49" y="0"/>
                  </a:lnTo>
                  <a:cubicBezTo>
                    <a:pt x="41" y="29"/>
                    <a:pt x="35" y="33"/>
                    <a:pt x="0" y="37"/>
                  </a:cubicBezTo>
                  <a:lnTo>
                    <a:pt x="0" y="54"/>
                  </a:lnTo>
                  <a:lnTo>
                    <a:pt x="41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4EA8AD1D-D4B4-40F1-B142-B9AABAAFB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7" y="3810"/>
              <a:ext cx="23" cy="67"/>
            </a:xfrm>
            <a:custGeom>
              <a:avLst/>
              <a:gdLst>
                <a:gd name="T0" fmla="*/ 42 w 65"/>
                <a:gd name="T1" fmla="*/ 54 h 187"/>
                <a:gd name="T2" fmla="*/ 42 w 65"/>
                <a:gd name="T3" fmla="*/ 187 h 187"/>
                <a:gd name="T4" fmla="*/ 65 w 65"/>
                <a:gd name="T5" fmla="*/ 187 h 187"/>
                <a:gd name="T6" fmla="*/ 65 w 65"/>
                <a:gd name="T7" fmla="*/ 0 h 187"/>
                <a:gd name="T8" fmla="*/ 49 w 65"/>
                <a:gd name="T9" fmla="*/ 0 h 187"/>
                <a:gd name="T10" fmla="*/ 0 w 65"/>
                <a:gd name="T11" fmla="*/ 37 h 187"/>
                <a:gd name="T12" fmla="*/ 0 w 65"/>
                <a:gd name="T13" fmla="*/ 54 h 187"/>
                <a:gd name="T14" fmla="*/ 42 w 65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87">
                  <a:moveTo>
                    <a:pt x="42" y="54"/>
                  </a:moveTo>
                  <a:lnTo>
                    <a:pt x="42" y="187"/>
                  </a:lnTo>
                  <a:lnTo>
                    <a:pt x="65" y="187"/>
                  </a:lnTo>
                  <a:lnTo>
                    <a:pt x="65" y="0"/>
                  </a:lnTo>
                  <a:lnTo>
                    <a:pt x="49" y="0"/>
                  </a:lnTo>
                  <a:cubicBezTo>
                    <a:pt x="41" y="29"/>
                    <a:pt x="36" y="33"/>
                    <a:pt x="0" y="37"/>
                  </a:cubicBezTo>
                  <a:lnTo>
                    <a:pt x="0" y="54"/>
                  </a:lnTo>
                  <a:lnTo>
                    <a:pt x="42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Rectangle 32">
              <a:extLst>
                <a:ext uri="{FF2B5EF4-FFF2-40B4-BE49-F238E27FC236}">
                  <a16:creationId xmlns:a16="http://schemas.microsoft.com/office/drawing/2014/main" id="{45014F6A-51D6-4F9A-AF36-B5F908E42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3867"/>
              <a:ext cx="10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2CA9791C-C048-42FA-9157-6B684FE57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" y="3810"/>
              <a:ext cx="45" cy="69"/>
            </a:xfrm>
            <a:custGeom>
              <a:avLst/>
              <a:gdLst>
                <a:gd name="T0" fmla="*/ 115 w 125"/>
                <a:gd name="T1" fmla="*/ 0 h 193"/>
                <a:gd name="T2" fmla="*/ 19 w 125"/>
                <a:gd name="T3" fmla="*/ 0 h 193"/>
                <a:gd name="T4" fmla="*/ 5 w 125"/>
                <a:gd name="T5" fmla="*/ 102 h 193"/>
                <a:gd name="T6" fmla="*/ 27 w 125"/>
                <a:gd name="T7" fmla="*/ 102 h 193"/>
                <a:gd name="T8" fmla="*/ 61 w 125"/>
                <a:gd name="T9" fmla="*/ 84 h 193"/>
                <a:gd name="T10" fmla="*/ 102 w 125"/>
                <a:gd name="T11" fmla="*/ 129 h 193"/>
                <a:gd name="T12" fmla="*/ 61 w 125"/>
                <a:gd name="T13" fmla="*/ 172 h 193"/>
                <a:gd name="T14" fmla="*/ 23 w 125"/>
                <a:gd name="T15" fmla="*/ 141 h 193"/>
                <a:gd name="T16" fmla="*/ 0 w 125"/>
                <a:gd name="T17" fmla="*/ 141 h 193"/>
                <a:gd name="T18" fmla="*/ 11 w 125"/>
                <a:gd name="T19" fmla="*/ 170 h 193"/>
                <a:gd name="T20" fmla="*/ 61 w 125"/>
                <a:gd name="T21" fmla="*/ 193 h 193"/>
                <a:gd name="T22" fmla="*/ 125 w 125"/>
                <a:gd name="T23" fmla="*/ 126 h 193"/>
                <a:gd name="T24" fmla="*/ 65 w 125"/>
                <a:gd name="T25" fmla="*/ 64 h 193"/>
                <a:gd name="T26" fmla="*/ 31 w 125"/>
                <a:gd name="T27" fmla="*/ 75 h 193"/>
                <a:gd name="T28" fmla="*/ 38 w 125"/>
                <a:gd name="T29" fmla="*/ 23 h 193"/>
                <a:gd name="T30" fmla="*/ 115 w 125"/>
                <a:gd name="T31" fmla="*/ 23 h 193"/>
                <a:gd name="T32" fmla="*/ 115 w 125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93">
                  <a:moveTo>
                    <a:pt x="115" y="0"/>
                  </a:moveTo>
                  <a:lnTo>
                    <a:pt x="19" y="0"/>
                  </a:lnTo>
                  <a:lnTo>
                    <a:pt x="5" y="102"/>
                  </a:lnTo>
                  <a:lnTo>
                    <a:pt x="27" y="102"/>
                  </a:lnTo>
                  <a:cubicBezTo>
                    <a:pt x="37" y="89"/>
                    <a:pt x="46" y="84"/>
                    <a:pt x="61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6"/>
                    <a:pt x="86" y="172"/>
                    <a:pt x="61" y="172"/>
                  </a:cubicBezTo>
                  <a:cubicBezTo>
                    <a:pt x="41" y="172"/>
                    <a:pt x="28" y="162"/>
                    <a:pt x="23" y="141"/>
                  </a:cubicBezTo>
                  <a:lnTo>
                    <a:pt x="0" y="141"/>
                  </a:lnTo>
                  <a:cubicBezTo>
                    <a:pt x="3" y="156"/>
                    <a:pt x="5" y="163"/>
                    <a:pt x="11" y="170"/>
                  </a:cubicBezTo>
                  <a:cubicBezTo>
                    <a:pt x="21" y="184"/>
                    <a:pt x="40" y="193"/>
                    <a:pt x="61" y="193"/>
                  </a:cubicBezTo>
                  <a:cubicBezTo>
                    <a:pt x="99" y="193"/>
                    <a:pt x="125" y="165"/>
                    <a:pt x="125" y="126"/>
                  </a:cubicBezTo>
                  <a:cubicBezTo>
                    <a:pt x="125" y="89"/>
                    <a:pt x="101" y="64"/>
                    <a:pt x="65" y="64"/>
                  </a:cubicBezTo>
                  <a:cubicBezTo>
                    <a:pt x="52" y="64"/>
                    <a:pt x="41" y="67"/>
                    <a:pt x="31" y="75"/>
                  </a:cubicBezTo>
                  <a:lnTo>
                    <a:pt x="38" y="23"/>
                  </a:lnTo>
                  <a:lnTo>
                    <a:pt x="115" y="2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9BAB1ECF-1712-4F40-93ED-C62714323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1" y="3810"/>
              <a:ext cx="46" cy="67"/>
            </a:xfrm>
            <a:custGeom>
              <a:avLst/>
              <a:gdLst>
                <a:gd name="T0" fmla="*/ 124 w 126"/>
                <a:gd name="T1" fmla="*/ 164 h 187"/>
                <a:gd name="T2" fmla="*/ 26 w 126"/>
                <a:gd name="T3" fmla="*/ 164 h 187"/>
                <a:gd name="T4" fmla="*/ 60 w 126"/>
                <a:gd name="T5" fmla="*/ 125 h 187"/>
                <a:gd name="T6" fmla="*/ 86 w 126"/>
                <a:gd name="T7" fmla="*/ 111 h 187"/>
                <a:gd name="T8" fmla="*/ 126 w 126"/>
                <a:gd name="T9" fmla="*/ 55 h 187"/>
                <a:gd name="T10" fmla="*/ 108 w 126"/>
                <a:gd name="T11" fmla="*/ 15 h 187"/>
                <a:gd name="T12" fmla="*/ 66 w 126"/>
                <a:gd name="T13" fmla="*/ 0 h 187"/>
                <a:gd name="T14" fmla="*/ 15 w 126"/>
                <a:gd name="T15" fmla="*/ 25 h 187"/>
                <a:gd name="T16" fmla="*/ 5 w 126"/>
                <a:gd name="T17" fmla="*/ 65 h 187"/>
                <a:gd name="T18" fmla="*/ 28 w 126"/>
                <a:gd name="T19" fmla="*/ 65 h 187"/>
                <a:gd name="T20" fmla="*/ 33 w 126"/>
                <a:gd name="T21" fmla="*/ 39 h 187"/>
                <a:gd name="T22" fmla="*/ 65 w 126"/>
                <a:gd name="T23" fmla="*/ 21 h 187"/>
                <a:gd name="T24" fmla="*/ 102 w 126"/>
                <a:gd name="T25" fmla="*/ 56 h 187"/>
                <a:gd name="T26" fmla="*/ 77 w 126"/>
                <a:gd name="T27" fmla="*/ 92 h 187"/>
                <a:gd name="T28" fmla="*/ 53 w 126"/>
                <a:gd name="T29" fmla="*/ 106 h 187"/>
                <a:gd name="T30" fmla="*/ 0 w 126"/>
                <a:gd name="T31" fmla="*/ 187 h 187"/>
                <a:gd name="T32" fmla="*/ 124 w 126"/>
                <a:gd name="T33" fmla="*/ 187 h 187"/>
                <a:gd name="T34" fmla="*/ 124 w 126"/>
                <a:gd name="T35" fmla="*/ 16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87">
                  <a:moveTo>
                    <a:pt x="124" y="164"/>
                  </a:moveTo>
                  <a:lnTo>
                    <a:pt x="26" y="164"/>
                  </a:lnTo>
                  <a:cubicBezTo>
                    <a:pt x="29" y="148"/>
                    <a:pt x="37" y="139"/>
                    <a:pt x="60" y="125"/>
                  </a:cubicBezTo>
                  <a:lnTo>
                    <a:pt x="86" y="111"/>
                  </a:lnTo>
                  <a:cubicBezTo>
                    <a:pt x="112" y="97"/>
                    <a:pt x="126" y="78"/>
                    <a:pt x="126" y="55"/>
                  </a:cubicBezTo>
                  <a:cubicBezTo>
                    <a:pt x="126" y="40"/>
                    <a:pt x="119" y="25"/>
                    <a:pt x="108" y="15"/>
                  </a:cubicBezTo>
                  <a:cubicBezTo>
                    <a:pt x="97" y="5"/>
                    <a:pt x="84" y="0"/>
                    <a:pt x="66" y="0"/>
                  </a:cubicBezTo>
                  <a:cubicBezTo>
                    <a:pt x="42" y="0"/>
                    <a:pt x="25" y="9"/>
                    <a:pt x="15" y="25"/>
                  </a:cubicBezTo>
                  <a:cubicBezTo>
                    <a:pt x="8" y="35"/>
                    <a:pt x="5" y="46"/>
                    <a:pt x="5" y="65"/>
                  </a:cubicBezTo>
                  <a:lnTo>
                    <a:pt x="28" y="65"/>
                  </a:lnTo>
                  <a:cubicBezTo>
                    <a:pt x="28" y="52"/>
                    <a:pt x="30" y="45"/>
                    <a:pt x="33" y="39"/>
                  </a:cubicBezTo>
                  <a:cubicBezTo>
                    <a:pt x="39" y="27"/>
                    <a:pt x="51" y="21"/>
                    <a:pt x="65" y="21"/>
                  </a:cubicBezTo>
                  <a:cubicBezTo>
                    <a:pt x="86" y="21"/>
                    <a:pt x="102" y="36"/>
                    <a:pt x="102" y="56"/>
                  </a:cubicBezTo>
                  <a:cubicBezTo>
                    <a:pt x="102" y="70"/>
                    <a:pt x="93" y="83"/>
                    <a:pt x="77" y="92"/>
                  </a:cubicBezTo>
                  <a:lnTo>
                    <a:pt x="53" y="106"/>
                  </a:lnTo>
                  <a:cubicBezTo>
                    <a:pt x="14" y="128"/>
                    <a:pt x="2" y="146"/>
                    <a:pt x="0" y="187"/>
                  </a:cubicBezTo>
                  <a:lnTo>
                    <a:pt x="124" y="187"/>
                  </a:lnTo>
                  <a:lnTo>
                    <a:pt x="124" y="16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F4964E9F-DAC9-466F-848E-F36925AC3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3810"/>
              <a:ext cx="23" cy="67"/>
            </a:xfrm>
            <a:custGeom>
              <a:avLst/>
              <a:gdLst>
                <a:gd name="T0" fmla="*/ 41 w 64"/>
                <a:gd name="T1" fmla="*/ 54 h 187"/>
                <a:gd name="T2" fmla="*/ 41 w 64"/>
                <a:gd name="T3" fmla="*/ 187 h 187"/>
                <a:gd name="T4" fmla="*/ 64 w 64"/>
                <a:gd name="T5" fmla="*/ 187 h 187"/>
                <a:gd name="T6" fmla="*/ 64 w 64"/>
                <a:gd name="T7" fmla="*/ 0 h 187"/>
                <a:gd name="T8" fmla="*/ 49 w 64"/>
                <a:gd name="T9" fmla="*/ 0 h 187"/>
                <a:gd name="T10" fmla="*/ 0 w 64"/>
                <a:gd name="T11" fmla="*/ 37 h 187"/>
                <a:gd name="T12" fmla="*/ 0 w 64"/>
                <a:gd name="T13" fmla="*/ 54 h 187"/>
                <a:gd name="T14" fmla="*/ 41 w 64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87">
                  <a:moveTo>
                    <a:pt x="41" y="54"/>
                  </a:moveTo>
                  <a:lnTo>
                    <a:pt x="41" y="187"/>
                  </a:lnTo>
                  <a:lnTo>
                    <a:pt x="64" y="187"/>
                  </a:lnTo>
                  <a:lnTo>
                    <a:pt x="64" y="0"/>
                  </a:lnTo>
                  <a:lnTo>
                    <a:pt x="49" y="0"/>
                  </a:lnTo>
                  <a:cubicBezTo>
                    <a:pt x="41" y="29"/>
                    <a:pt x="36" y="33"/>
                    <a:pt x="0" y="37"/>
                  </a:cubicBezTo>
                  <a:lnTo>
                    <a:pt x="0" y="54"/>
                  </a:lnTo>
                  <a:lnTo>
                    <a:pt x="41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Rectangle 36">
              <a:extLst>
                <a:ext uri="{FF2B5EF4-FFF2-40B4-BE49-F238E27FC236}">
                  <a16:creationId xmlns:a16="http://schemas.microsoft.com/office/drawing/2014/main" id="{E0CFC0B8-BA24-4775-AAAB-9EF78489E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1" y="3867"/>
              <a:ext cx="10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17F061C-0598-4F26-BDDD-623A02EC0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" y="3810"/>
              <a:ext cx="46" cy="69"/>
            </a:xfrm>
            <a:custGeom>
              <a:avLst/>
              <a:gdLst>
                <a:gd name="T0" fmla="*/ 116 w 126"/>
                <a:gd name="T1" fmla="*/ 0 h 193"/>
                <a:gd name="T2" fmla="*/ 20 w 126"/>
                <a:gd name="T3" fmla="*/ 0 h 193"/>
                <a:gd name="T4" fmla="*/ 6 w 126"/>
                <a:gd name="T5" fmla="*/ 102 h 193"/>
                <a:gd name="T6" fmla="*/ 27 w 126"/>
                <a:gd name="T7" fmla="*/ 102 h 193"/>
                <a:gd name="T8" fmla="*/ 62 w 126"/>
                <a:gd name="T9" fmla="*/ 84 h 193"/>
                <a:gd name="T10" fmla="*/ 102 w 126"/>
                <a:gd name="T11" fmla="*/ 129 h 193"/>
                <a:gd name="T12" fmla="*/ 62 w 126"/>
                <a:gd name="T13" fmla="*/ 172 h 193"/>
                <a:gd name="T14" fmla="*/ 23 w 126"/>
                <a:gd name="T15" fmla="*/ 141 h 193"/>
                <a:gd name="T16" fmla="*/ 0 w 126"/>
                <a:gd name="T17" fmla="*/ 141 h 193"/>
                <a:gd name="T18" fmla="*/ 12 w 126"/>
                <a:gd name="T19" fmla="*/ 170 h 193"/>
                <a:gd name="T20" fmla="*/ 62 w 126"/>
                <a:gd name="T21" fmla="*/ 193 h 193"/>
                <a:gd name="T22" fmla="*/ 126 w 126"/>
                <a:gd name="T23" fmla="*/ 126 h 193"/>
                <a:gd name="T24" fmla="*/ 66 w 126"/>
                <a:gd name="T25" fmla="*/ 64 h 193"/>
                <a:gd name="T26" fmla="*/ 31 w 126"/>
                <a:gd name="T27" fmla="*/ 75 h 193"/>
                <a:gd name="T28" fmla="*/ 39 w 126"/>
                <a:gd name="T29" fmla="*/ 23 h 193"/>
                <a:gd name="T30" fmla="*/ 116 w 126"/>
                <a:gd name="T31" fmla="*/ 23 h 193"/>
                <a:gd name="T32" fmla="*/ 116 w 126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6" h="193">
                  <a:moveTo>
                    <a:pt x="116" y="0"/>
                  </a:moveTo>
                  <a:lnTo>
                    <a:pt x="20" y="0"/>
                  </a:lnTo>
                  <a:lnTo>
                    <a:pt x="6" y="102"/>
                  </a:lnTo>
                  <a:lnTo>
                    <a:pt x="27" y="102"/>
                  </a:lnTo>
                  <a:cubicBezTo>
                    <a:pt x="38" y="89"/>
                    <a:pt x="47" y="84"/>
                    <a:pt x="62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6"/>
                    <a:pt x="87" y="172"/>
                    <a:pt x="62" y="172"/>
                  </a:cubicBezTo>
                  <a:cubicBezTo>
                    <a:pt x="41" y="172"/>
                    <a:pt x="29" y="162"/>
                    <a:pt x="23" y="141"/>
                  </a:cubicBezTo>
                  <a:lnTo>
                    <a:pt x="0" y="141"/>
                  </a:lnTo>
                  <a:cubicBezTo>
                    <a:pt x="4" y="156"/>
                    <a:pt x="6" y="163"/>
                    <a:pt x="12" y="170"/>
                  </a:cubicBezTo>
                  <a:cubicBezTo>
                    <a:pt x="22" y="184"/>
                    <a:pt x="41" y="193"/>
                    <a:pt x="62" y="193"/>
                  </a:cubicBezTo>
                  <a:cubicBezTo>
                    <a:pt x="100" y="193"/>
                    <a:pt x="126" y="165"/>
                    <a:pt x="126" y="126"/>
                  </a:cubicBezTo>
                  <a:cubicBezTo>
                    <a:pt x="126" y="89"/>
                    <a:pt x="101" y="64"/>
                    <a:pt x="66" y="64"/>
                  </a:cubicBezTo>
                  <a:cubicBezTo>
                    <a:pt x="53" y="64"/>
                    <a:pt x="42" y="67"/>
                    <a:pt x="31" y="75"/>
                  </a:cubicBezTo>
                  <a:lnTo>
                    <a:pt x="39" y="23"/>
                  </a:lnTo>
                  <a:lnTo>
                    <a:pt x="116" y="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480A7BC4-3B5E-438C-B19D-0A052164F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" y="3810"/>
              <a:ext cx="44" cy="69"/>
            </a:xfrm>
            <a:custGeom>
              <a:avLst/>
              <a:gdLst>
                <a:gd name="T0" fmla="*/ 49 w 124"/>
                <a:gd name="T1" fmla="*/ 101 h 193"/>
                <a:gd name="T2" fmla="*/ 52 w 124"/>
                <a:gd name="T3" fmla="*/ 101 h 193"/>
                <a:gd name="T4" fmla="*/ 62 w 124"/>
                <a:gd name="T5" fmla="*/ 101 h 193"/>
                <a:gd name="T6" fmla="*/ 100 w 124"/>
                <a:gd name="T7" fmla="*/ 135 h 193"/>
                <a:gd name="T8" fmla="*/ 62 w 124"/>
                <a:gd name="T9" fmla="*/ 172 h 193"/>
                <a:gd name="T10" fmla="*/ 23 w 124"/>
                <a:gd name="T11" fmla="*/ 132 h 193"/>
                <a:gd name="T12" fmla="*/ 0 w 124"/>
                <a:gd name="T13" fmla="*/ 132 h 193"/>
                <a:gd name="T14" fmla="*/ 8 w 124"/>
                <a:gd name="T15" fmla="*/ 166 h 193"/>
                <a:gd name="T16" fmla="*/ 61 w 124"/>
                <a:gd name="T17" fmla="*/ 193 h 193"/>
                <a:gd name="T18" fmla="*/ 124 w 124"/>
                <a:gd name="T19" fmla="*/ 135 h 193"/>
                <a:gd name="T20" fmla="*/ 92 w 124"/>
                <a:gd name="T21" fmla="*/ 90 h 193"/>
                <a:gd name="T22" fmla="*/ 118 w 124"/>
                <a:gd name="T23" fmla="*/ 52 h 193"/>
                <a:gd name="T24" fmla="*/ 62 w 124"/>
                <a:gd name="T25" fmla="*/ 0 h 193"/>
                <a:gd name="T26" fmla="*/ 3 w 124"/>
                <a:gd name="T27" fmla="*/ 61 h 193"/>
                <a:gd name="T28" fmla="*/ 27 w 124"/>
                <a:gd name="T29" fmla="*/ 61 h 193"/>
                <a:gd name="T30" fmla="*/ 31 w 124"/>
                <a:gd name="T31" fmla="*/ 37 h 193"/>
                <a:gd name="T32" fmla="*/ 62 w 124"/>
                <a:gd name="T33" fmla="*/ 21 h 193"/>
                <a:gd name="T34" fmla="*/ 95 w 124"/>
                <a:gd name="T35" fmla="*/ 52 h 193"/>
                <a:gd name="T36" fmla="*/ 80 w 124"/>
                <a:gd name="T37" fmla="*/ 78 h 193"/>
                <a:gd name="T38" fmla="*/ 49 w 124"/>
                <a:gd name="T39" fmla="*/ 82 h 193"/>
                <a:gd name="T40" fmla="*/ 49 w 124"/>
                <a:gd name="T41" fmla="*/ 10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4" h="193">
                  <a:moveTo>
                    <a:pt x="49" y="101"/>
                  </a:moveTo>
                  <a:lnTo>
                    <a:pt x="52" y="101"/>
                  </a:lnTo>
                  <a:lnTo>
                    <a:pt x="62" y="101"/>
                  </a:lnTo>
                  <a:cubicBezTo>
                    <a:pt x="87" y="101"/>
                    <a:pt x="100" y="112"/>
                    <a:pt x="100" y="135"/>
                  </a:cubicBezTo>
                  <a:cubicBezTo>
                    <a:pt x="100" y="158"/>
                    <a:pt x="86" y="172"/>
                    <a:pt x="62" y="172"/>
                  </a:cubicBezTo>
                  <a:cubicBezTo>
                    <a:pt x="37" y="172"/>
                    <a:pt x="24" y="159"/>
                    <a:pt x="23" y="132"/>
                  </a:cubicBezTo>
                  <a:lnTo>
                    <a:pt x="0" y="132"/>
                  </a:lnTo>
                  <a:cubicBezTo>
                    <a:pt x="1" y="147"/>
                    <a:pt x="3" y="157"/>
                    <a:pt x="8" y="166"/>
                  </a:cubicBezTo>
                  <a:cubicBezTo>
                    <a:pt x="17" y="183"/>
                    <a:pt x="35" y="193"/>
                    <a:pt x="61" y="193"/>
                  </a:cubicBezTo>
                  <a:cubicBezTo>
                    <a:pt x="99" y="193"/>
                    <a:pt x="124" y="170"/>
                    <a:pt x="124" y="135"/>
                  </a:cubicBezTo>
                  <a:cubicBezTo>
                    <a:pt x="124" y="111"/>
                    <a:pt x="115" y="98"/>
                    <a:pt x="92" y="90"/>
                  </a:cubicBezTo>
                  <a:cubicBezTo>
                    <a:pt x="110" y="83"/>
                    <a:pt x="118" y="70"/>
                    <a:pt x="118" y="52"/>
                  </a:cubicBezTo>
                  <a:cubicBezTo>
                    <a:pt x="118" y="20"/>
                    <a:pt x="97" y="0"/>
                    <a:pt x="62" y="0"/>
                  </a:cubicBezTo>
                  <a:cubicBezTo>
                    <a:pt x="24" y="0"/>
                    <a:pt x="4" y="21"/>
                    <a:pt x="3" y="61"/>
                  </a:cubicBezTo>
                  <a:lnTo>
                    <a:pt x="27" y="61"/>
                  </a:lnTo>
                  <a:cubicBezTo>
                    <a:pt x="27" y="49"/>
                    <a:pt x="28" y="43"/>
                    <a:pt x="31" y="37"/>
                  </a:cubicBezTo>
                  <a:cubicBezTo>
                    <a:pt x="36" y="27"/>
                    <a:pt x="48" y="21"/>
                    <a:pt x="62" y="21"/>
                  </a:cubicBezTo>
                  <a:cubicBezTo>
                    <a:pt x="82" y="21"/>
                    <a:pt x="95" y="33"/>
                    <a:pt x="95" y="52"/>
                  </a:cubicBezTo>
                  <a:cubicBezTo>
                    <a:pt x="95" y="65"/>
                    <a:pt x="90" y="73"/>
                    <a:pt x="80" y="78"/>
                  </a:cubicBezTo>
                  <a:cubicBezTo>
                    <a:pt x="74" y="80"/>
                    <a:pt x="65" y="81"/>
                    <a:pt x="49" y="82"/>
                  </a:cubicBezTo>
                  <a:lnTo>
                    <a:pt x="49" y="10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61D2C0BB-527B-4C59-BD48-2AFA1A95B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3810"/>
              <a:ext cx="23" cy="67"/>
            </a:xfrm>
            <a:custGeom>
              <a:avLst/>
              <a:gdLst>
                <a:gd name="T0" fmla="*/ 41 w 64"/>
                <a:gd name="T1" fmla="*/ 54 h 187"/>
                <a:gd name="T2" fmla="*/ 41 w 64"/>
                <a:gd name="T3" fmla="*/ 187 h 187"/>
                <a:gd name="T4" fmla="*/ 64 w 64"/>
                <a:gd name="T5" fmla="*/ 187 h 187"/>
                <a:gd name="T6" fmla="*/ 64 w 64"/>
                <a:gd name="T7" fmla="*/ 0 h 187"/>
                <a:gd name="T8" fmla="*/ 49 w 64"/>
                <a:gd name="T9" fmla="*/ 0 h 187"/>
                <a:gd name="T10" fmla="*/ 0 w 64"/>
                <a:gd name="T11" fmla="*/ 37 h 187"/>
                <a:gd name="T12" fmla="*/ 0 w 64"/>
                <a:gd name="T13" fmla="*/ 54 h 187"/>
                <a:gd name="T14" fmla="*/ 41 w 64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87">
                  <a:moveTo>
                    <a:pt x="41" y="54"/>
                  </a:moveTo>
                  <a:lnTo>
                    <a:pt x="41" y="187"/>
                  </a:lnTo>
                  <a:lnTo>
                    <a:pt x="64" y="187"/>
                  </a:lnTo>
                  <a:lnTo>
                    <a:pt x="64" y="0"/>
                  </a:lnTo>
                  <a:lnTo>
                    <a:pt x="49" y="0"/>
                  </a:lnTo>
                  <a:cubicBezTo>
                    <a:pt x="41" y="29"/>
                    <a:pt x="35" y="33"/>
                    <a:pt x="0" y="37"/>
                  </a:cubicBezTo>
                  <a:lnTo>
                    <a:pt x="0" y="54"/>
                  </a:lnTo>
                  <a:lnTo>
                    <a:pt x="41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Rectangle 40">
              <a:extLst>
                <a:ext uri="{FF2B5EF4-FFF2-40B4-BE49-F238E27FC236}">
                  <a16:creationId xmlns:a16="http://schemas.microsoft.com/office/drawing/2014/main" id="{FA9D2E3A-90CB-48B0-ABCA-777F3BC27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3867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1FAB0EB4-89E0-4EAD-88E9-1F7996147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3810"/>
              <a:ext cx="45" cy="69"/>
            </a:xfrm>
            <a:custGeom>
              <a:avLst/>
              <a:gdLst>
                <a:gd name="T0" fmla="*/ 116 w 125"/>
                <a:gd name="T1" fmla="*/ 0 h 193"/>
                <a:gd name="T2" fmla="*/ 20 w 125"/>
                <a:gd name="T3" fmla="*/ 0 h 193"/>
                <a:gd name="T4" fmla="*/ 6 w 125"/>
                <a:gd name="T5" fmla="*/ 102 h 193"/>
                <a:gd name="T6" fmla="*/ 27 w 125"/>
                <a:gd name="T7" fmla="*/ 102 h 193"/>
                <a:gd name="T8" fmla="*/ 61 w 125"/>
                <a:gd name="T9" fmla="*/ 84 h 193"/>
                <a:gd name="T10" fmla="*/ 102 w 125"/>
                <a:gd name="T11" fmla="*/ 129 h 193"/>
                <a:gd name="T12" fmla="*/ 61 w 125"/>
                <a:gd name="T13" fmla="*/ 172 h 193"/>
                <a:gd name="T14" fmla="*/ 23 w 125"/>
                <a:gd name="T15" fmla="*/ 141 h 193"/>
                <a:gd name="T16" fmla="*/ 0 w 125"/>
                <a:gd name="T17" fmla="*/ 141 h 193"/>
                <a:gd name="T18" fmla="*/ 11 w 125"/>
                <a:gd name="T19" fmla="*/ 170 h 193"/>
                <a:gd name="T20" fmla="*/ 62 w 125"/>
                <a:gd name="T21" fmla="*/ 193 h 193"/>
                <a:gd name="T22" fmla="*/ 125 w 125"/>
                <a:gd name="T23" fmla="*/ 126 h 193"/>
                <a:gd name="T24" fmla="*/ 65 w 125"/>
                <a:gd name="T25" fmla="*/ 64 h 193"/>
                <a:gd name="T26" fmla="*/ 31 w 125"/>
                <a:gd name="T27" fmla="*/ 75 h 193"/>
                <a:gd name="T28" fmla="*/ 38 w 125"/>
                <a:gd name="T29" fmla="*/ 23 h 193"/>
                <a:gd name="T30" fmla="*/ 116 w 125"/>
                <a:gd name="T31" fmla="*/ 23 h 193"/>
                <a:gd name="T32" fmla="*/ 116 w 125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93">
                  <a:moveTo>
                    <a:pt x="116" y="0"/>
                  </a:moveTo>
                  <a:lnTo>
                    <a:pt x="20" y="0"/>
                  </a:lnTo>
                  <a:lnTo>
                    <a:pt x="6" y="102"/>
                  </a:lnTo>
                  <a:lnTo>
                    <a:pt x="27" y="102"/>
                  </a:lnTo>
                  <a:cubicBezTo>
                    <a:pt x="38" y="89"/>
                    <a:pt x="47" y="84"/>
                    <a:pt x="61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6"/>
                    <a:pt x="86" y="172"/>
                    <a:pt x="61" y="172"/>
                  </a:cubicBezTo>
                  <a:cubicBezTo>
                    <a:pt x="41" y="172"/>
                    <a:pt x="29" y="162"/>
                    <a:pt x="23" y="141"/>
                  </a:cubicBezTo>
                  <a:lnTo>
                    <a:pt x="0" y="141"/>
                  </a:lnTo>
                  <a:cubicBezTo>
                    <a:pt x="3" y="156"/>
                    <a:pt x="6" y="163"/>
                    <a:pt x="11" y="170"/>
                  </a:cubicBezTo>
                  <a:cubicBezTo>
                    <a:pt x="22" y="184"/>
                    <a:pt x="41" y="193"/>
                    <a:pt x="62" y="193"/>
                  </a:cubicBezTo>
                  <a:cubicBezTo>
                    <a:pt x="99" y="193"/>
                    <a:pt x="125" y="165"/>
                    <a:pt x="125" y="126"/>
                  </a:cubicBezTo>
                  <a:cubicBezTo>
                    <a:pt x="125" y="89"/>
                    <a:pt x="101" y="64"/>
                    <a:pt x="65" y="64"/>
                  </a:cubicBezTo>
                  <a:cubicBezTo>
                    <a:pt x="52" y="64"/>
                    <a:pt x="42" y="67"/>
                    <a:pt x="31" y="75"/>
                  </a:cubicBezTo>
                  <a:lnTo>
                    <a:pt x="38" y="23"/>
                  </a:lnTo>
                  <a:lnTo>
                    <a:pt x="116" y="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5EABD2CD-CAD2-4077-B93B-24AFC7569B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8" y="3810"/>
              <a:ext cx="46" cy="67"/>
            </a:xfrm>
            <a:custGeom>
              <a:avLst/>
              <a:gdLst>
                <a:gd name="T0" fmla="*/ 79 w 129"/>
                <a:gd name="T1" fmla="*/ 142 h 187"/>
                <a:gd name="T2" fmla="*/ 79 w 129"/>
                <a:gd name="T3" fmla="*/ 187 h 187"/>
                <a:gd name="T4" fmla="*/ 102 w 129"/>
                <a:gd name="T5" fmla="*/ 187 h 187"/>
                <a:gd name="T6" fmla="*/ 102 w 129"/>
                <a:gd name="T7" fmla="*/ 142 h 187"/>
                <a:gd name="T8" fmla="*/ 129 w 129"/>
                <a:gd name="T9" fmla="*/ 142 h 187"/>
                <a:gd name="T10" fmla="*/ 129 w 129"/>
                <a:gd name="T11" fmla="*/ 121 h 187"/>
                <a:gd name="T12" fmla="*/ 102 w 129"/>
                <a:gd name="T13" fmla="*/ 121 h 187"/>
                <a:gd name="T14" fmla="*/ 102 w 129"/>
                <a:gd name="T15" fmla="*/ 0 h 187"/>
                <a:gd name="T16" fmla="*/ 85 w 129"/>
                <a:gd name="T17" fmla="*/ 0 h 187"/>
                <a:gd name="T18" fmla="*/ 0 w 129"/>
                <a:gd name="T19" fmla="*/ 117 h 187"/>
                <a:gd name="T20" fmla="*/ 0 w 129"/>
                <a:gd name="T21" fmla="*/ 142 h 187"/>
                <a:gd name="T22" fmla="*/ 79 w 129"/>
                <a:gd name="T23" fmla="*/ 142 h 187"/>
                <a:gd name="T24" fmla="*/ 79 w 129"/>
                <a:gd name="T25" fmla="*/ 121 h 187"/>
                <a:gd name="T26" fmla="*/ 20 w 129"/>
                <a:gd name="T27" fmla="*/ 121 h 187"/>
                <a:gd name="T28" fmla="*/ 79 w 129"/>
                <a:gd name="T29" fmla="*/ 40 h 187"/>
                <a:gd name="T30" fmla="*/ 79 w 129"/>
                <a:gd name="T31" fmla="*/ 12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187">
                  <a:moveTo>
                    <a:pt x="79" y="142"/>
                  </a:moveTo>
                  <a:lnTo>
                    <a:pt x="79" y="187"/>
                  </a:lnTo>
                  <a:lnTo>
                    <a:pt x="102" y="187"/>
                  </a:lnTo>
                  <a:lnTo>
                    <a:pt x="102" y="142"/>
                  </a:lnTo>
                  <a:lnTo>
                    <a:pt x="129" y="142"/>
                  </a:lnTo>
                  <a:lnTo>
                    <a:pt x="129" y="121"/>
                  </a:lnTo>
                  <a:lnTo>
                    <a:pt x="102" y="121"/>
                  </a:lnTo>
                  <a:lnTo>
                    <a:pt x="102" y="0"/>
                  </a:lnTo>
                  <a:lnTo>
                    <a:pt x="85" y="0"/>
                  </a:lnTo>
                  <a:lnTo>
                    <a:pt x="0" y="117"/>
                  </a:lnTo>
                  <a:lnTo>
                    <a:pt x="0" y="142"/>
                  </a:lnTo>
                  <a:lnTo>
                    <a:pt x="79" y="142"/>
                  </a:lnTo>
                  <a:close/>
                  <a:moveTo>
                    <a:pt x="79" y="121"/>
                  </a:moveTo>
                  <a:lnTo>
                    <a:pt x="20" y="121"/>
                  </a:lnTo>
                  <a:lnTo>
                    <a:pt x="79" y="40"/>
                  </a:lnTo>
                  <a:lnTo>
                    <a:pt x="79" y="12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D47480E-CDBB-46E4-8E06-F83ED5013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" y="3810"/>
              <a:ext cx="24" cy="67"/>
            </a:xfrm>
            <a:custGeom>
              <a:avLst/>
              <a:gdLst>
                <a:gd name="T0" fmla="*/ 42 w 65"/>
                <a:gd name="T1" fmla="*/ 54 h 187"/>
                <a:gd name="T2" fmla="*/ 42 w 65"/>
                <a:gd name="T3" fmla="*/ 187 h 187"/>
                <a:gd name="T4" fmla="*/ 65 w 65"/>
                <a:gd name="T5" fmla="*/ 187 h 187"/>
                <a:gd name="T6" fmla="*/ 65 w 65"/>
                <a:gd name="T7" fmla="*/ 0 h 187"/>
                <a:gd name="T8" fmla="*/ 49 w 65"/>
                <a:gd name="T9" fmla="*/ 0 h 187"/>
                <a:gd name="T10" fmla="*/ 0 w 65"/>
                <a:gd name="T11" fmla="*/ 37 h 187"/>
                <a:gd name="T12" fmla="*/ 0 w 65"/>
                <a:gd name="T13" fmla="*/ 54 h 187"/>
                <a:gd name="T14" fmla="*/ 42 w 65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87">
                  <a:moveTo>
                    <a:pt x="42" y="54"/>
                  </a:moveTo>
                  <a:lnTo>
                    <a:pt x="42" y="187"/>
                  </a:lnTo>
                  <a:lnTo>
                    <a:pt x="65" y="187"/>
                  </a:lnTo>
                  <a:lnTo>
                    <a:pt x="65" y="0"/>
                  </a:lnTo>
                  <a:lnTo>
                    <a:pt x="49" y="0"/>
                  </a:lnTo>
                  <a:cubicBezTo>
                    <a:pt x="41" y="29"/>
                    <a:pt x="36" y="33"/>
                    <a:pt x="0" y="37"/>
                  </a:cubicBezTo>
                  <a:lnTo>
                    <a:pt x="0" y="54"/>
                  </a:lnTo>
                  <a:lnTo>
                    <a:pt x="42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Rectangle 44">
              <a:extLst>
                <a:ext uri="{FF2B5EF4-FFF2-40B4-BE49-F238E27FC236}">
                  <a16:creationId xmlns:a16="http://schemas.microsoft.com/office/drawing/2014/main" id="{C954C781-C2E6-4643-9E0C-5EC70B626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" y="3867"/>
              <a:ext cx="10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1DA244CA-FA1A-45AB-B0A2-DE4A2A1C5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9" y="3810"/>
              <a:ext cx="45" cy="69"/>
            </a:xfrm>
            <a:custGeom>
              <a:avLst/>
              <a:gdLst>
                <a:gd name="T0" fmla="*/ 115 w 125"/>
                <a:gd name="T1" fmla="*/ 0 h 193"/>
                <a:gd name="T2" fmla="*/ 19 w 125"/>
                <a:gd name="T3" fmla="*/ 0 h 193"/>
                <a:gd name="T4" fmla="*/ 5 w 125"/>
                <a:gd name="T5" fmla="*/ 102 h 193"/>
                <a:gd name="T6" fmla="*/ 27 w 125"/>
                <a:gd name="T7" fmla="*/ 102 h 193"/>
                <a:gd name="T8" fmla="*/ 61 w 125"/>
                <a:gd name="T9" fmla="*/ 84 h 193"/>
                <a:gd name="T10" fmla="*/ 102 w 125"/>
                <a:gd name="T11" fmla="*/ 129 h 193"/>
                <a:gd name="T12" fmla="*/ 61 w 125"/>
                <a:gd name="T13" fmla="*/ 172 h 193"/>
                <a:gd name="T14" fmla="*/ 23 w 125"/>
                <a:gd name="T15" fmla="*/ 141 h 193"/>
                <a:gd name="T16" fmla="*/ 0 w 125"/>
                <a:gd name="T17" fmla="*/ 141 h 193"/>
                <a:gd name="T18" fmla="*/ 11 w 125"/>
                <a:gd name="T19" fmla="*/ 170 h 193"/>
                <a:gd name="T20" fmla="*/ 61 w 125"/>
                <a:gd name="T21" fmla="*/ 193 h 193"/>
                <a:gd name="T22" fmla="*/ 125 w 125"/>
                <a:gd name="T23" fmla="*/ 126 h 193"/>
                <a:gd name="T24" fmla="*/ 65 w 125"/>
                <a:gd name="T25" fmla="*/ 64 h 193"/>
                <a:gd name="T26" fmla="*/ 31 w 125"/>
                <a:gd name="T27" fmla="*/ 75 h 193"/>
                <a:gd name="T28" fmla="*/ 38 w 125"/>
                <a:gd name="T29" fmla="*/ 23 h 193"/>
                <a:gd name="T30" fmla="*/ 115 w 125"/>
                <a:gd name="T31" fmla="*/ 23 h 193"/>
                <a:gd name="T32" fmla="*/ 115 w 125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93">
                  <a:moveTo>
                    <a:pt x="115" y="0"/>
                  </a:moveTo>
                  <a:lnTo>
                    <a:pt x="19" y="0"/>
                  </a:lnTo>
                  <a:lnTo>
                    <a:pt x="5" y="102"/>
                  </a:lnTo>
                  <a:lnTo>
                    <a:pt x="27" y="102"/>
                  </a:lnTo>
                  <a:cubicBezTo>
                    <a:pt x="37" y="89"/>
                    <a:pt x="46" y="84"/>
                    <a:pt x="61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6"/>
                    <a:pt x="86" y="172"/>
                    <a:pt x="61" y="172"/>
                  </a:cubicBezTo>
                  <a:cubicBezTo>
                    <a:pt x="41" y="172"/>
                    <a:pt x="28" y="162"/>
                    <a:pt x="23" y="141"/>
                  </a:cubicBezTo>
                  <a:lnTo>
                    <a:pt x="0" y="141"/>
                  </a:lnTo>
                  <a:cubicBezTo>
                    <a:pt x="3" y="156"/>
                    <a:pt x="5" y="163"/>
                    <a:pt x="11" y="170"/>
                  </a:cubicBezTo>
                  <a:cubicBezTo>
                    <a:pt x="21" y="184"/>
                    <a:pt x="40" y="193"/>
                    <a:pt x="61" y="193"/>
                  </a:cubicBezTo>
                  <a:cubicBezTo>
                    <a:pt x="99" y="193"/>
                    <a:pt x="125" y="165"/>
                    <a:pt x="125" y="126"/>
                  </a:cubicBezTo>
                  <a:cubicBezTo>
                    <a:pt x="125" y="89"/>
                    <a:pt x="101" y="64"/>
                    <a:pt x="65" y="64"/>
                  </a:cubicBezTo>
                  <a:cubicBezTo>
                    <a:pt x="52" y="64"/>
                    <a:pt x="41" y="67"/>
                    <a:pt x="31" y="75"/>
                  </a:cubicBezTo>
                  <a:lnTo>
                    <a:pt x="38" y="23"/>
                  </a:lnTo>
                  <a:lnTo>
                    <a:pt x="115" y="2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D2EA0B2D-098C-42BA-B4DC-E8D4A891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" y="3810"/>
              <a:ext cx="45" cy="69"/>
            </a:xfrm>
            <a:custGeom>
              <a:avLst/>
              <a:gdLst>
                <a:gd name="T0" fmla="*/ 115 w 125"/>
                <a:gd name="T1" fmla="*/ 0 h 193"/>
                <a:gd name="T2" fmla="*/ 19 w 125"/>
                <a:gd name="T3" fmla="*/ 0 h 193"/>
                <a:gd name="T4" fmla="*/ 5 w 125"/>
                <a:gd name="T5" fmla="*/ 102 h 193"/>
                <a:gd name="T6" fmla="*/ 27 w 125"/>
                <a:gd name="T7" fmla="*/ 102 h 193"/>
                <a:gd name="T8" fmla="*/ 61 w 125"/>
                <a:gd name="T9" fmla="*/ 84 h 193"/>
                <a:gd name="T10" fmla="*/ 101 w 125"/>
                <a:gd name="T11" fmla="*/ 129 h 193"/>
                <a:gd name="T12" fmla="*/ 61 w 125"/>
                <a:gd name="T13" fmla="*/ 172 h 193"/>
                <a:gd name="T14" fmla="*/ 23 w 125"/>
                <a:gd name="T15" fmla="*/ 141 h 193"/>
                <a:gd name="T16" fmla="*/ 0 w 125"/>
                <a:gd name="T17" fmla="*/ 141 h 193"/>
                <a:gd name="T18" fmla="*/ 11 w 125"/>
                <a:gd name="T19" fmla="*/ 170 h 193"/>
                <a:gd name="T20" fmla="*/ 61 w 125"/>
                <a:gd name="T21" fmla="*/ 193 h 193"/>
                <a:gd name="T22" fmla="*/ 125 w 125"/>
                <a:gd name="T23" fmla="*/ 126 h 193"/>
                <a:gd name="T24" fmla="*/ 65 w 125"/>
                <a:gd name="T25" fmla="*/ 64 h 193"/>
                <a:gd name="T26" fmla="*/ 31 w 125"/>
                <a:gd name="T27" fmla="*/ 75 h 193"/>
                <a:gd name="T28" fmla="*/ 38 w 125"/>
                <a:gd name="T29" fmla="*/ 23 h 193"/>
                <a:gd name="T30" fmla="*/ 115 w 125"/>
                <a:gd name="T31" fmla="*/ 23 h 193"/>
                <a:gd name="T32" fmla="*/ 115 w 125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93">
                  <a:moveTo>
                    <a:pt x="115" y="0"/>
                  </a:moveTo>
                  <a:lnTo>
                    <a:pt x="19" y="0"/>
                  </a:lnTo>
                  <a:lnTo>
                    <a:pt x="5" y="102"/>
                  </a:lnTo>
                  <a:lnTo>
                    <a:pt x="27" y="102"/>
                  </a:lnTo>
                  <a:cubicBezTo>
                    <a:pt x="37" y="89"/>
                    <a:pt x="46" y="84"/>
                    <a:pt x="61" y="84"/>
                  </a:cubicBezTo>
                  <a:cubicBezTo>
                    <a:pt x="86" y="84"/>
                    <a:pt x="101" y="101"/>
                    <a:pt x="101" y="129"/>
                  </a:cubicBezTo>
                  <a:cubicBezTo>
                    <a:pt x="101" y="156"/>
                    <a:pt x="86" y="172"/>
                    <a:pt x="61" y="172"/>
                  </a:cubicBezTo>
                  <a:cubicBezTo>
                    <a:pt x="41" y="172"/>
                    <a:pt x="28" y="162"/>
                    <a:pt x="23" y="141"/>
                  </a:cubicBezTo>
                  <a:lnTo>
                    <a:pt x="0" y="141"/>
                  </a:lnTo>
                  <a:cubicBezTo>
                    <a:pt x="3" y="156"/>
                    <a:pt x="5" y="163"/>
                    <a:pt x="11" y="170"/>
                  </a:cubicBezTo>
                  <a:cubicBezTo>
                    <a:pt x="21" y="184"/>
                    <a:pt x="40" y="193"/>
                    <a:pt x="61" y="193"/>
                  </a:cubicBezTo>
                  <a:cubicBezTo>
                    <a:pt x="99" y="193"/>
                    <a:pt x="125" y="165"/>
                    <a:pt x="125" y="126"/>
                  </a:cubicBezTo>
                  <a:cubicBezTo>
                    <a:pt x="125" y="89"/>
                    <a:pt x="101" y="64"/>
                    <a:pt x="65" y="64"/>
                  </a:cubicBezTo>
                  <a:cubicBezTo>
                    <a:pt x="52" y="64"/>
                    <a:pt x="41" y="67"/>
                    <a:pt x="31" y="75"/>
                  </a:cubicBezTo>
                  <a:lnTo>
                    <a:pt x="38" y="23"/>
                  </a:lnTo>
                  <a:lnTo>
                    <a:pt x="115" y="2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F5CE89E6-031B-4913-AE2A-441D91360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" y="3810"/>
              <a:ext cx="23" cy="67"/>
            </a:xfrm>
            <a:custGeom>
              <a:avLst/>
              <a:gdLst>
                <a:gd name="T0" fmla="*/ 41 w 64"/>
                <a:gd name="T1" fmla="*/ 54 h 187"/>
                <a:gd name="T2" fmla="*/ 41 w 64"/>
                <a:gd name="T3" fmla="*/ 187 h 187"/>
                <a:gd name="T4" fmla="*/ 64 w 64"/>
                <a:gd name="T5" fmla="*/ 187 h 187"/>
                <a:gd name="T6" fmla="*/ 64 w 64"/>
                <a:gd name="T7" fmla="*/ 0 h 187"/>
                <a:gd name="T8" fmla="*/ 49 w 64"/>
                <a:gd name="T9" fmla="*/ 0 h 187"/>
                <a:gd name="T10" fmla="*/ 0 w 64"/>
                <a:gd name="T11" fmla="*/ 37 h 187"/>
                <a:gd name="T12" fmla="*/ 0 w 64"/>
                <a:gd name="T13" fmla="*/ 54 h 187"/>
                <a:gd name="T14" fmla="*/ 41 w 64"/>
                <a:gd name="T15" fmla="*/ 5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87">
                  <a:moveTo>
                    <a:pt x="41" y="54"/>
                  </a:moveTo>
                  <a:lnTo>
                    <a:pt x="41" y="187"/>
                  </a:lnTo>
                  <a:lnTo>
                    <a:pt x="64" y="187"/>
                  </a:lnTo>
                  <a:lnTo>
                    <a:pt x="64" y="0"/>
                  </a:lnTo>
                  <a:lnTo>
                    <a:pt x="49" y="0"/>
                  </a:lnTo>
                  <a:cubicBezTo>
                    <a:pt x="41" y="29"/>
                    <a:pt x="36" y="33"/>
                    <a:pt x="0" y="37"/>
                  </a:cubicBezTo>
                  <a:lnTo>
                    <a:pt x="0" y="54"/>
                  </a:lnTo>
                  <a:lnTo>
                    <a:pt x="41" y="5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E0D9357D-2391-464A-A3BB-921BA1C95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1" y="3867"/>
              <a:ext cx="10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A51EE409-043C-456E-A4C7-22CDEFD8F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2" y="3810"/>
              <a:ext cx="45" cy="69"/>
            </a:xfrm>
            <a:custGeom>
              <a:avLst/>
              <a:gdLst>
                <a:gd name="T0" fmla="*/ 116 w 126"/>
                <a:gd name="T1" fmla="*/ 0 h 193"/>
                <a:gd name="T2" fmla="*/ 20 w 126"/>
                <a:gd name="T3" fmla="*/ 0 h 193"/>
                <a:gd name="T4" fmla="*/ 6 w 126"/>
                <a:gd name="T5" fmla="*/ 102 h 193"/>
                <a:gd name="T6" fmla="*/ 27 w 126"/>
                <a:gd name="T7" fmla="*/ 102 h 193"/>
                <a:gd name="T8" fmla="*/ 62 w 126"/>
                <a:gd name="T9" fmla="*/ 84 h 193"/>
                <a:gd name="T10" fmla="*/ 102 w 126"/>
                <a:gd name="T11" fmla="*/ 129 h 193"/>
                <a:gd name="T12" fmla="*/ 62 w 126"/>
                <a:gd name="T13" fmla="*/ 172 h 193"/>
                <a:gd name="T14" fmla="*/ 23 w 126"/>
                <a:gd name="T15" fmla="*/ 141 h 193"/>
                <a:gd name="T16" fmla="*/ 0 w 126"/>
                <a:gd name="T17" fmla="*/ 141 h 193"/>
                <a:gd name="T18" fmla="*/ 12 w 126"/>
                <a:gd name="T19" fmla="*/ 170 h 193"/>
                <a:gd name="T20" fmla="*/ 62 w 126"/>
                <a:gd name="T21" fmla="*/ 193 h 193"/>
                <a:gd name="T22" fmla="*/ 126 w 126"/>
                <a:gd name="T23" fmla="*/ 126 h 193"/>
                <a:gd name="T24" fmla="*/ 66 w 126"/>
                <a:gd name="T25" fmla="*/ 64 h 193"/>
                <a:gd name="T26" fmla="*/ 31 w 126"/>
                <a:gd name="T27" fmla="*/ 75 h 193"/>
                <a:gd name="T28" fmla="*/ 39 w 126"/>
                <a:gd name="T29" fmla="*/ 23 h 193"/>
                <a:gd name="T30" fmla="*/ 116 w 126"/>
                <a:gd name="T31" fmla="*/ 23 h 193"/>
                <a:gd name="T32" fmla="*/ 116 w 126"/>
                <a:gd name="T3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6" h="193">
                  <a:moveTo>
                    <a:pt x="116" y="0"/>
                  </a:moveTo>
                  <a:lnTo>
                    <a:pt x="20" y="0"/>
                  </a:lnTo>
                  <a:lnTo>
                    <a:pt x="6" y="102"/>
                  </a:lnTo>
                  <a:lnTo>
                    <a:pt x="27" y="102"/>
                  </a:lnTo>
                  <a:cubicBezTo>
                    <a:pt x="38" y="89"/>
                    <a:pt x="47" y="84"/>
                    <a:pt x="62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6"/>
                    <a:pt x="87" y="172"/>
                    <a:pt x="62" y="172"/>
                  </a:cubicBezTo>
                  <a:cubicBezTo>
                    <a:pt x="41" y="172"/>
                    <a:pt x="29" y="162"/>
                    <a:pt x="23" y="141"/>
                  </a:cubicBezTo>
                  <a:lnTo>
                    <a:pt x="0" y="141"/>
                  </a:lnTo>
                  <a:cubicBezTo>
                    <a:pt x="4" y="156"/>
                    <a:pt x="6" y="163"/>
                    <a:pt x="12" y="170"/>
                  </a:cubicBezTo>
                  <a:cubicBezTo>
                    <a:pt x="22" y="184"/>
                    <a:pt x="41" y="193"/>
                    <a:pt x="62" y="193"/>
                  </a:cubicBezTo>
                  <a:cubicBezTo>
                    <a:pt x="100" y="193"/>
                    <a:pt x="126" y="165"/>
                    <a:pt x="126" y="126"/>
                  </a:cubicBezTo>
                  <a:cubicBezTo>
                    <a:pt x="126" y="89"/>
                    <a:pt x="101" y="64"/>
                    <a:pt x="66" y="64"/>
                  </a:cubicBezTo>
                  <a:cubicBezTo>
                    <a:pt x="53" y="64"/>
                    <a:pt x="42" y="67"/>
                    <a:pt x="31" y="75"/>
                  </a:cubicBezTo>
                  <a:lnTo>
                    <a:pt x="39" y="23"/>
                  </a:lnTo>
                  <a:lnTo>
                    <a:pt x="116" y="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C76D8ED3-BD8F-47F3-B171-CAEB20F482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5" y="3810"/>
              <a:ext cx="45" cy="69"/>
            </a:xfrm>
            <a:custGeom>
              <a:avLst/>
              <a:gdLst>
                <a:gd name="T0" fmla="*/ 120 w 124"/>
                <a:gd name="T1" fmla="*/ 49 h 193"/>
                <a:gd name="T2" fmla="*/ 67 w 124"/>
                <a:gd name="T3" fmla="*/ 0 h 193"/>
                <a:gd name="T4" fmla="*/ 17 w 124"/>
                <a:gd name="T5" fmla="*/ 27 h 193"/>
                <a:gd name="T6" fmla="*/ 0 w 124"/>
                <a:gd name="T7" fmla="*/ 102 h 193"/>
                <a:gd name="T8" fmla="*/ 16 w 124"/>
                <a:gd name="T9" fmla="*/ 169 h 193"/>
                <a:gd name="T10" fmla="*/ 63 w 124"/>
                <a:gd name="T11" fmla="*/ 193 h 193"/>
                <a:gd name="T12" fmla="*/ 124 w 124"/>
                <a:gd name="T13" fmla="*/ 130 h 193"/>
                <a:gd name="T14" fmla="*/ 67 w 124"/>
                <a:gd name="T15" fmla="*/ 71 h 193"/>
                <a:gd name="T16" fmla="*/ 24 w 124"/>
                <a:gd name="T17" fmla="*/ 91 h 193"/>
                <a:gd name="T18" fmla="*/ 66 w 124"/>
                <a:gd name="T19" fmla="*/ 21 h 193"/>
                <a:gd name="T20" fmla="*/ 97 w 124"/>
                <a:gd name="T21" fmla="*/ 49 h 193"/>
                <a:gd name="T22" fmla="*/ 120 w 124"/>
                <a:gd name="T23" fmla="*/ 49 h 193"/>
                <a:gd name="T24" fmla="*/ 64 w 124"/>
                <a:gd name="T25" fmla="*/ 91 h 193"/>
                <a:gd name="T26" fmla="*/ 100 w 124"/>
                <a:gd name="T27" fmla="*/ 132 h 193"/>
                <a:gd name="T28" fmla="*/ 63 w 124"/>
                <a:gd name="T29" fmla="*/ 172 h 193"/>
                <a:gd name="T30" fmla="*/ 25 w 124"/>
                <a:gd name="T31" fmla="*/ 130 h 193"/>
                <a:gd name="T32" fmla="*/ 64 w 124"/>
                <a:gd name="T33" fmla="*/ 9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4" h="193">
                  <a:moveTo>
                    <a:pt x="120" y="49"/>
                  </a:moveTo>
                  <a:cubicBezTo>
                    <a:pt x="115" y="19"/>
                    <a:pt x="95" y="0"/>
                    <a:pt x="67" y="0"/>
                  </a:cubicBezTo>
                  <a:cubicBezTo>
                    <a:pt x="47" y="0"/>
                    <a:pt x="28" y="10"/>
                    <a:pt x="17" y="27"/>
                  </a:cubicBezTo>
                  <a:cubicBezTo>
                    <a:pt x="6" y="45"/>
                    <a:pt x="0" y="68"/>
                    <a:pt x="0" y="102"/>
                  </a:cubicBezTo>
                  <a:cubicBezTo>
                    <a:pt x="0" y="133"/>
                    <a:pt x="5" y="153"/>
                    <a:pt x="16" y="169"/>
                  </a:cubicBezTo>
                  <a:cubicBezTo>
                    <a:pt x="26" y="184"/>
                    <a:pt x="42" y="193"/>
                    <a:pt x="63" y="193"/>
                  </a:cubicBezTo>
                  <a:cubicBezTo>
                    <a:pt x="98" y="193"/>
                    <a:pt x="124" y="166"/>
                    <a:pt x="124" y="130"/>
                  </a:cubicBezTo>
                  <a:cubicBezTo>
                    <a:pt x="124" y="95"/>
                    <a:pt x="100" y="71"/>
                    <a:pt x="67" y="71"/>
                  </a:cubicBezTo>
                  <a:cubicBezTo>
                    <a:pt x="48" y="71"/>
                    <a:pt x="34" y="78"/>
                    <a:pt x="24" y="91"/>
                  </a:cubicBezTo>
                  <a:cubicBezTo>
                    <a:pt x="24" y="46"/>
                    <a:pt x="39" y="21"/>
                    <a:pt x="66" y="21"/>
                  </a:cubicBezTo>
                  <a:cubicBezTo>
                    <a:pt x="82" y="21"/>
                    <a:pt x="93" y="31"/>
                    <a:pt x="97" y="49"/>
                  </a:cubicBezTo>
                  <a:lnTo>
                    <a:pt x="120" y="49"/>
                  </a:lnTo>
                  <a:close/>
                  <a:moveTo>
                    <a:pt x="64" y="91"/>
                  </a:moveTo>
                  <a:cubicBezTo>
                    <a:pt x="86" y="91"/>
                    <a:pt x="100" y="107"/>
                    <a:pt x="100" y="132"/>
                  </a:cubicBezTo>
                  <a:cubicBezTo>
                    <a:pt x="100" y="155"/>
                    <a:pt x="84" y="172"/>
                    <a:pt x="63" y="172"/>
                  </a:cubicBezTo>
                  <a:cubicBezTo>
                    <a:pt x="42" y="172"/>
                    <a:pt x="25" y="154"/>
                    <a:pt x="25" y="130"/>
                  </a:cubicBezTo>
                  <a:cubicBezTo>
                    <a:pt x="25" y="107"/>
                    <a:pt x="41" y="91"/>
                    <a:pt x="64" y="9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D29E393-AC4D-470A-B7CA-36CB635C7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3929"/>
              <a:ext cx="59" cy="76"/>
            </a:xfrm>
            <a:custGeom>
              <a:avLst/>
              <a:gdLst>
                <a:gd name="T0" fmla="*/ 96 w 164"/>
                <a:gd name="T1" fmla="*/ 24 h 210"/>
                <a:gd name="T2" fmla="*/ 164 w 164"/>
                <a:gd name="T3" fmla="*/ 24 h 210"/>
                <a:gd name="T4" fmla="*/ 164 w 164"/>
                <a:gd name="T5" fmla="*/ 0 h 210"/>
                <a:gd name="T6" fmla="*/ 0 w 164"/>
                <a:gd name="T7" fmla="*/ 0 h 210"/>
                <a:gd name="T8" fmla="*/ 0 w 164"/>
                <a:gd name="T9" fmla="*/ 24 h 210"/>
                <a:gd name="T10" fmla="*/ 69 w 164"/>
                <a:gd name="T11" fmla="*/ 24 h 210"/>
                <a:gd name="T12" fmla="*/ 69 w 164"/>
                <a:gd name="T13" fmla="*/ 210 h 210"/>
                <a:gd name="T14" fmla="*/ 96 w 164"/>
                <a:gd name="T15" fmla="*/ 210 h 210"/>
                <a:gd name="T16" fmla="*/ 96 w 164"/>
                <a:gd name="T17" fmla="*/ 2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10">
                  <a:moveTo>
                    <a:pt x="96" y="24"/>
                  </a:moveTo>
                  <a:lnTo>
                    <a:pt x="164" y="24"/>
                  </a:lnTo>
                  <a:lnTo>
                    <a:pt x="164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69" y="24"/>
                  </a:lnTo>
                  <a:lnTo>
                    <a:pt x="69" y="210"/>
                  </a:lnTo>
                  <a:lnTo>
                    <a:pt x="96" y="21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90567407-CA78-4535-A602-041B81F96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0" y="3949"/>
              <a:ext cx="49" cy="58"/>
            </a:xfrm>
            <a:custGeom>
              <a:avLst/>
              <a:gdLst>
                <a:gd name="T0" fmla="*/ 68 w 136"/>
                <a:gd name="T1" fmla="*/ 0 h 161"/>
                <a:gd name="T2" fmla="*/ 0 w 136"/>
                <a:gd name="T3" fmla="*/ 80 h 161"/>
                <a:gd name="T4" fmla="*/ 68 w 136"/>
                <a:gd name="T5" fmla="*/ 161 h 161"/>
                <a:gd name="T6" fmla="*/ 136 w 136"/>
                <a:gd name="T7" fmla="*/ 82 h 161"/>
                <a:gd name="T8" fmla="*/ 68 w 136"/>
                <a:gd name="T9" fmla="*/ 0 h 161"/>
                <a:gd name="T10" fmla="*/ 68 w 136"/>
                <a:gd name="T11" fmla="*/ 22 h 161"/>
                <a:gd name="T12" fmla="*/ 111 w 136"/>
                <a:gd name="T13" fmla="*/ 81 h 161"/>
                <a:gd name="T14" fmla="*/ 68 w 136"/>
                <a:gd name="T15" fmla="*/ 139 h 161"/>
                <a:gd name="T16" fmla="*/ 25 w 136"/>
                <a:gd name="T17" fmla="*/ 80 h 161"/>
                <a:gd name="T18" fmla="*/ 68 w 136"/>
                <a:gd name="T19" fmla="*/ 2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61">
                  <a:moveTo>
                    <a:pt x="68" y="0"/>
                  </a:moveTo>
                  <a:cubicBezTo>
                    <a:pt x="26" y="0"/>
                    <a:pt x="0" y="30"/>
                    <a:pt x="0" y="80"/>
                  </a:cubicBezTo>
                  <a:cubicBezTo>
                    <a:pt x="0" y="131"/>
                    <a:pt x="25" y="161"/>
                    <a:pt x="68" y="161"/>
                  </a:cubicBezTo>
                  <a:cubicBezTo>
                    <a:pt x="110" y="161"/>
                    <a:pt x="136" y="131"/>
                    <a:pt x="136" y="82"/>
                  </a:cubicBezTo>
                  <a:cubicBezTo>
                    <a:pt x="136" y="30"/>
                    <a:pt x="111" y="0"/>
                    <a:pt x="68" y="0"/>
                  </a:cubicBezTo>
                  <a:close/>
                  <a:moveTo>
                    <a:pt x="68" y="22"/>
                  </a:moveTo>
                  <a:cubicBezTo>
                    <a:pt x="95" y="22"/>
                    <a:pt x="111" y="44"/>
                    <a:pt x="111" y="81"/>
                  </a:cubicBezTo>
                  <a:cubicBezTo>
                    <a:pt x="111" y="117"/>
                    <a:pt x="95" y="139"/>
                    <a:pt x="68" y="139"/>
                  </a:cubicBezTo>
                  <a:cubicBezTo>
                    <a:pt x="41" y="139"/>
                    <a:pt x="25" y="117"/>
                    <a:pt x="25" y="80"/>
                  </a:cubicBezTo>
                  <a:cubicBezTo>
                    <a:pt x="25" y="44"/>
                    <a:pt x="41" y="22"/>
                    <a:pt x="68" y="22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6858842D-1694-4BA5-A314-9EA4C7DA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3935"/>
              <a:ext cx="25" cy="72"/>
            </a:xfrm>
            <a:custGeom>
              <a:avLst/>
              <a:gdLst>
                <a:gd name="T0" fmla="*/ 69 w 69"/>
                <a:gd name="T1" fmla="*/ 41 h 198"/>
                <a:gd name="T2" fmla="*/ 44 w 69"/>
                <a:gd name="T3" fmla="*/ 41 h 198"/>
                <a:gd name="T4" fmla="*/ 44 w 69"/>
                <a:gd name="T5" fmla="*/ 0 h 198"/>
                <a:gd name="T6" fmla="*/ 20 w 69"/>
                <a:gd name="T7" fmla="*/ 0 h 198"/>
                <a:gd name="T8" fmla="*/ 20 w 69"/>
                <a:gd name="T9" fmla="*/ 41 h 198"/>
                <a:gd name="T10" fmla="*/ 0 w 69"/>
                <a:gd name="T11" fmla="*/ 41 h 198"/>
                <a:gd name="T12" fmla="*/ 0 w 69"/>
                <a:gd name="T13" fmla="*/ 61 h 198"/>
                <a:gd name="T14" fmla="*/ 20 w 69"/>
                <a:gd name="T15" fmla="*/ 61 h 198"/>
                <a:gd name="T16" fmla="*/ 20 w 69"/>
                <a:gd name="T17" fmla="*/ 174 h 198"/>
                <a:gd name="T18" fmla="*/ 49 w 69"/>
                <a:gd name="T19" fmla="*/ 198 h 198"/>
                <a:gd name="T20" fmla="*/ 69 w 69"/>
                <a:gd name="T21" fmla="*/ 196 h 198"/>
                <a:gd name="T22" fmla="*/ 69 w 69"/>
                <a:gd name="T23" fmla="*/ 176 h 198"/>
                <a:gd name="T24" fmla="*/ 57 w 69"/>
                <a:gd name="T25" fmla="*/ 177 h 198"/>
                <a:gd name="T26" fmla="*/ 44 w 69"/>
                <a:gd name="T27" fmla="*/ 164 h 198"/>
                <a:gd name="T28" fmla="*/ 44 w 69"/>
                <a:gd name="T29" fmla="*/ 61 h 198"/>
                <a:gd name="T30" fmla="*/ 69 w 69"/>
                <a:gd name="T31" fmla="*/ 61 h 198"/>
                <a:gd name="T32" fmla="*/ 69 w 69"/>
                <a:gd name="T33" fmla="*/ 4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198">
                  <a:moveTo>
                    <a:pt x="69" y="41"/>
                  </a:moveTo>
                  <a:lnTo>
                    <a:pt x="44" y="41"/>
                  </a:lnTo>
                  <a:lnTo>
                    <a:pt x="44" y="0"/>
                  </a:lnTo>
                  <a:lnTo>
                    <a:pt x="20" y="0"/>
                  </a:lnTo>
                  <a:lnTo>
                    <a:pt x="20" y="41"/>
                  </a:lnTo>
                  <a:lnTo>
                    <a:pt x="0" y="41"/>
                  </a:lnTo>
                  <a:lnTo>
                    <a:pt x="0" y="61"/>
                  </a:lnTo>
                  <a:lnTo>
                    <a:pt x="20" y="61"/>
                  </a:lnTo>
                  <a:lnTo>
                    <a:pt x="20" y="174"/>
                  </a:lnTo>
                  <a:cubicBezTo>
                    <a:pt x="20" y="190"/>
                    <a:pt x="30" y="198"/>
                    <a:pt x="49" y="198"/>
                  </a:cubicBezTo>
                  <a:cubicBezTo>
                    <a:pt x="55" y="198"/>
                    <a:pt x="60" y="198"/>
                    <a:pt x="69" y="196"/>
                  </a:cubicBezTo>
                  <a:lnTo>
                    <a:pt x="69" y="176"/>
                  </a:lnTo>
                  <a:cubicBezTo>
                    <a:pt x="65" y="177"/>
                    <a:pt x="62" y="177"/>
                    <a:pt x="57" y="177"/>
                  </a:cubicBezTo>
                  <a:cubicBezTo>
                    <a:pt x="47" y="177"/>
                    <a:pt x="44" y="174"/>
                    <a:pt x="44" y="164"/>
                  </a:cubicBezTo>
                  <a:lnTo>
                    <a:pt x="44" y="61"/>
                  </a:lnTo>
                  <a:lnTo>
                    <a:pt x="69" y="61"/>
                  </a:lnTo>
                  <a:lnTo>
                    <a:pt x="69" y="4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F28E6732-4D6F-4B1B-9828-B150F11517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18" y="3949"/>
              <a:ext cx="50" cy="58"/>
            </a:xfrm>
            <a:custGeom>
              <a:avLst/>
              <a:gdLst>
                <a:gd name="T0" fmla="*/ 141 w 141"/>
                <a:gd name="T1" fmla="*/ 141 h 161"/>
                <a:gd name="T2" fmla="*/ 136 w 141"/>
                <a:gd name="T3" fmla="*/ 141 h 161"/>
                <a:gd name="T4" fmla="*/ 123 w 141"/>
                <a:gd name="T5" fmla="*/ 129 h 161"/>
                <a:gd name="T6" fmla="*/ 123 w 141"/>
                <a:gd name="T7" fmla="*/ 41 h 161"/>
                <a:gd name="T8" fmla="*/ 66 w 141"/>
                <a:gd name="T9" fmla="*/ 0 h 161"/>
                <a:gd name="T10" fmla="*/ 16 w 141"/>
                <a:gd name="T11" fmla="*/ 17 h 161"/>
                <a:gd name="T12" fmla="*/ 6 w 141"/>
                <a:gd name="T13" fmla="*/ 49 h 161"/>
                <a:gd name="T14" fmla="*/ 30 w 141"/>
                <a:gd name="T15" fmla="*/ 49 h 161"/>
                <a:gd name="T16" fmla="*/ 66 w 141"/>
                <a:gd name="T17" fmla="*/ 22 h 161"/>
                <a:gd name="T18" fmla="*/ 99 w 141"/>
                <a:gd name="T19" fmla="*/ 44 h 161"/>
                <a:gd name="T20" fmla="*/ 99 w 141"/>
                <a:gd name="T21" fmla="*/ 51 h 161"/>
                <a:gd name="T22" fmla="*/ 74 w 141"/>
                <a:gd name="T23" fmla="*/ 67 h 161"/>
                <a:gd name="T24" fmla="*/ 26 w 141"/>
                <a:gd name="T25" fmla="*/ 76 h 161"/>
                <a:gd name="T26" fmla="*/ 0 w 141"/>
                <a:gd name="T27" fmla="*/ 117 h 161"/>
                <a:gd name="T28" fmla="*/ 49 w 141"/>
                <a:gd name="T29" fmla="*/ 161 h 161"/>
                <a:gd name="T30" fmla="*/ 100 w 141"/>
                <a:gd name="T31" fmla="*/ 139 h 161"/>
                <a:gd name="T32" fmla="*/ 125 w 141"/>
                <a:gd name="T33" fmla="*/ 161 h 161"/>
                <a:gd name="T34" fmla="*/ 141 w 141"/>
                <a:gd name="T35" fmla="*/ 159 h 161"/>
                <a:gd name="T36" fmla="*/ 141 w 141"/>
                <a:gd name="T37" fmla="*/ 141 h 161"/>
                <a:gd name="T38" fmla="*/ 99 w 141"/>
                <a:gd name="T39" fmla="*/ 107 h 161"/>
                <a:gd name="T40" fmla="*/ 90 w 141"/>
                <a:gd name="T41" fmla="*/ 127 h 161"/>
                <a:gd name="T42" fmla="*/ 54 w 141"/>
                <a:gd name="T43" fmla="*/ 140 h 161"/>
                <a:gd name="T44" fmla="*/ 25 w 141"/>
                <a:gd name="T45" fmla="*/ 116 h 161"/>
                <a:gd name="T46" fmla="*/ 61 w 141"/>
                <a:gd name="T47" fmla="*/ 89 h 161"/>
                <a:gd name="T48" fmla="*/ 99 w 141"/>
                <a:gd name="T49" fmla="*/ 80 h 161"/>
                <a:gd name="T50" fmla="*/ 99 w 141"/>
                <a:gd name="T51" fmla="*/ 10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" h="161">
                  <a:moveTo>
                    <a:pt x="141" y="141"/>
                  </a:moveTo>
                  <a:cubicBezTo>
                    <a:pt x="139" y="141"/>
                    <a:pt x="138" y="141"/>
                    <a:pt x="136" y="141"/>
                  </a:cubicBezTo>
                  <a:cubicBezTo>
                    <a:pt x="128" y="141"/>
                    <a:pt x="123" y="137"/>
                    <a:pt x="123" y="129"/>
                  </a:cubicBezTo>
                  <a:lnTo>
                    <a:pt x="123" y="41"/>
                  </a:lnTo>
                  <a:cubicBezTo>
                    <a:pt x="123" y="14"/>
                    <a:pt x="104" y="0"/>
                    <a:pt x="66" y="0"/>
                  </a:cubicBezTo>
                  <a:cubicBezTo>
                    <a:pt x="45" y="0"/>
                    <a:pt x="27" y="6"/>
                    <a:pt x="16" y="17"/>
                  </a:cubicBezTo>
                  <a:cubicBezTo>
                    <a:pt x="10" y="25"/>
                    <a:pt x="7" y="34"/>
                    <a:pt x="6" y="49"/>
                  </a:cubicBezTo>
                  <a:lnTo>
                    <a:pt x="30" y="49"/>
                  </a:lnTo>
                  <a:cubicBezTo>
                    <a:pt x="32" y="30"/>
                    <a:pt x="43" y="22"/>
                    <a:pt x="66" y="22"/>
                  </a:cubicBezTo>
                  <a:cubicBezTo>
                    <a:pt x="87" y="22"/>
                    <a:pt x="99" y="30"/>
                    <a:pt x="99" y="44"/>
                  </a:cubicBezTo>
                  <a:lnTo>
                    <a:pt x="99" y="51"/>
                  </a:lnTo>
                  <a:cubicBezTo>
                    <a:pt x="99" y="61"/>
                    <a:pt x="93" y="65"/>
                    <a:pt x="74" y="67"/>
                  </a:cubicBezTo>
                  <a:cubicBezTo>
                    <a:pt x="40" y="72"/>
                    <a:pt x="35" y="73"/>
                    <a:pt x="26" y="76"/>
                  </a:cubicBezTo>
                  <a:cubicBezTo>
                    <a:pt x="8" y="84"/>
                    <a:pt x="0" y="97"/>
                    <a:pt x="0" y="117"/>
                  </a:cubicBezTo>
                  <a:cubicBezTo>
                    <a:pt x="0" y="144"/>
                    <a:pt x="18" y="161"/>
                    <a:pt x="49" y="161"/>
                  </a:cubicBezTo>
                  <a:cubicBezTo>
                    <a:pt x="68" y="161"/>
                    <a:pt x="83" y="155"/>
                    <a:pt x="100" y="139"/>
                  </a:cubicBezTo>
                  <a:cubicBezTo>
                    <a:pt x="102" y="154"/>
                    <a:pt x="109" y="161"/>
                    <a:pt x="125" y="161"/>
                  </a:cubicBezTo>
                  <a:cubicBezTo>
                    <a:pt x="130" y="161"/>
                    <a:pt x="133" y="161"/>
                    <a:pt x="141" y="159"/>
                  </a:cubicBezTo>
                  <a:lnTo>
                    <a:pt x="141" y="141"/>
                  </a:lnTo>
                  <a:close/>
                  <a:moveTo>
                    <a:pt x="99" y="107"/>
                  </a:moveTo>
                  <a:cubicBezTo>
                    <a:pt x="99" y="115"/>
                    <a:pt x="97" y="120"/>
                    <a:pt x="90" y="127"/>
                  </a:cubicBezTo>
                  <a:cubicBezTo>
                    <a:pt x="80" y="136"/>
                    <a:pt x="68" y="140"/>
                    <a:pt x="54" y="140"/>
                  </a:cubicBezTo>
                  <a:cubicBezTo>
                    <a:pt x="35" y="140"/>
                    <a:pt x="25" y="131"/>
                    <a:pt x="25" y="116"/>
                  </a:cubicBezTo>
                  <a:cubicBezTo>
                    <a:pt x="25" y="100"/>
                    <a:pt x="35" y="92"/>
                    <a:pt x="61" y="89"/>
                  </a:cubicBezTo>
                  <a:cubicBezTo>
                    <a:pt x="86" y="85"/>
                    <a:pt x="91" y="84"/>
                    <a:pt x="99" y="80"/>
                  </a:cubicBezTo>
                  <a:lnTo>
                    <a:pt x="99" y="10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Rectangle 55">
              <a:extLst>
                <a:ext uri="{FF2B5EF4-FFF2-40B4-BE49-F238E27FC236}">
                  <a16:creationId xmlns:a16="http://schemas.microsoft.com/office/drawing/2014/main" id="{BE6C7968-7DD7-41BD-8FE8-C35D78F53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" y="3929"/>
              <a:ext cx="8" cy="7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0B396850-92C8-49C5-81EE-9DCF13A9AE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2" y="3929"/>
              <a:ext cx="54" cy="76"/>
            </a:xfrm>
            <a:custGeom>
              <a:avLst/>
              <a:gdLst>
                <a:gd name="T0" fmla="*/ 27 w 151"/>
                <a:gd name="T1" fmla="*/ 121 h 210"/>
                <a:gd name="T2" fmla="*/ 93 w 151"/>
                <a:gd name="T3" fmla="*/ 121 h 210"/>
                <a:gd name="T4" fmla="*/ 133 w 151"/>
                <a:gd name="T5" fmla="*/ 106 h 210"/>
                <a:gd name="T6" fmla="*/ 151 w 151"/>
                <a:gd name="T7" fmla="*/ 62 h 210"/>
                <a:gd name="T8" fmla="*/ 87 w 151"/>
                <a:gd name="T9" fmla="*/ 0 h 210"/>
                <a:gd name="T10" fmla="*/ 0 w 151"/>
                <a:gd name="T11" fmla="*/ 0 h 210"/>
                <a:gd name="T12" fmla="*/ 0 w 151"/>
                <a:gd name="T13" fmla="*/ 210 h 210"/>
                <a:gd name="T14" fmla="*/ 27 w 151"/>
                <a:gd name="T15" fmla="*/ 210 h 210"/>
                <a:gd name="T16" fmla="*/ 27 w 151"/>
                <a:gd name="T17" fmla="*/ 121 h 210"/>
                <a:gd name="T18" fmla="*/ 27 w 151"/>
                <a:gd name="T19" fmla="*/ 97 h 210"/>
                <a:gd name="T20" fmla="*/ 27 w 151"/>
                <a:gd name="T21" fmla="*/ 24 h 210"/>
                <a:gd name="T22" fmla="*/ 83 w 151"/>
                <a:gd name="T23" fmla="*/ 24 h 210"/>
                <a:gd name="T24" fmla="*/ 124 w 151"/>
                <a:gd name="T25" fmla="*/ 60 h 210"/>
                <a:gd name="T26" fmla="*/ 83 w 151"/>
                <a:gd name="T27" fmla="*/ 97 h 210"/>
                <a:gd name="T28" fmla="*/ 27 w 151"/>
                <a:gd name="T29" fmla="*/ 9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210">
                  <a:moveTo>
                    <a:pt x="27" y="121"/>
                  </a:moveTo>
                  <a:lnTo>
                    <a:pt x="93" y="121"/>
                  </a:lnTo>
                  <a:cubicBezTo>
                    <a:pt x="109" y="121"/>
                    <a:pt x="122" y="116"/>
                    <a:pt x="133" y="106"/>
                  </a:cubicBezTo>
                  <a:cubicBezTo>
                    <a:pt x="146" y="94"/>
                    <a:pt x="151" y="81"/>
                    <a:pt x="151" y="62"/>
                  </a:cubicBezTo>
                  <a:cubicBezTo>
                    <a:pt x="151" y="22"/>
                    <a:pt x="128" y="0"/>
                    <a:pt x="87" y="0"/>
                  </a:cubicBezTo>
                  <a:lnTo>
                    <a:pt x="0" y="0"/>
                  </a:lnTo>
                  <a:lnTo>
                    <a:pt x="0" y="210"/>
                  </a:lnTo>
                  <a:lnTo>
                    <a:pt x="27" y="210"/>
                  </a:lnTo>
                  <a:lnTo>
                    <a:pt x="27" y="121"/>
                  </a:lnTo>
                  <a:close/>
                  <a:moveTo>
                    <a:pt x="27" y="97"/>
                  </a:moveTo>
                  <a:lnTo>
                    <a:pt x="27" y="24"/>
                  </a:lnTo>
                  <a:lnTo>
                    <a:pt x="83" y="24"/>
                  </a:lnTo>
                  <a:cubicBezTo>
                    <a:pt x="108" y="24"/>
                    <a:pt x="124" y="37"/>
                    <a:pt x="124" y="60"/>
                  </a:cubicBezTo>
                  <a:cubicBezTo>
                    <a:pt x="124" y="83"/>
                    <a:pt x="108" y="97"/>
                    <a:pt x="83" y="97"/>
                  </a:cubicBezTo>
                  <a:lnTo>
                    <a:pt x="27" y="9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1260625-1C7D-4DA4-8C43-E45E3748F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" y="3949"/>
              <a:ext cx="26" cy="56"/>
            </a:xfrm>
            <a:custGeom>
              <a:avLst/>
              <a:gdLst>
                <a:gd name="T0" fmla="*/ 0 w 72"/>
                <a:gd name="T1" fmla="*/ 4 h 155"/>
                <a:gd name="T2" fmla="*/ 0 w 72"/>
                <a:gd name="T3" fmla="*/ 155 h 155"/>
                <a:gd name="T4" fmla="*/ 24 w 72"/>
                <a:gd name="T5" fmla="*/ 155 h 155"/>
                <a:gd name="T6" fmla="*/ 24 w 72"/>
                <a:gd name="T7" fmla="*/ 76 h 155"/>
                <a:gd name="T8" fmla="*/ 41 w 72"/>
                <a:gd name="T9" fmla="*/ 32 h 155"/>
                <a:gd name="T10" fmla="*/ 72 w 72"/>
                <a:gd name="T11" fmla="*/ 25 h 155"/>
                <a:gd name="T12" fmla="*/ 72 w 72"/>
                <a:gd name="T13" fmla="*/ 1 h 155"/>
                <a:gd name="T14" fmla="*/ 63 w 72"/>
                <a:gd name="T15" fmla="*/ 0 h 155"/>
                <a:gd name="T16" fmla="*/ 22 w 72"/>
                <a:gd name="T17" fmla="*/ 31 h 155"/>
                <a:gd name="T18" fmla="*/ 22 w 72"/>
                <a:gd name="T19" fmla="*/ 4 h 155"/>
                <a:gd name="T20" fmla="*/ 0 w 72"/>
                <a:gd name="T21" fmla="*/ 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55">
                  <a:moveTo>
                    <a:pt x="0" y="4"/>
                  </a:moveTo>
                  <a:lnTo>
                    <a:pt x="0" y="155"/>
                  </a:lnTo>
                  <a:lnTo>
                    <a:pt x="24" y="155"/>
                  </a:lnTo>
                  <a:lnTo>
                    <a:pt x="24" y="76"/>
                  </a:lnTo>
                  <a:cubicBezTo>
                    <a:pt x="24" y="55"/>
                    <a:pt x="29" y="41"/>
                    <a:pt x="41" y="32"/>
                  </a:cubicBezTo>
                  <a:cubicBezTo>
                    <a:pt x="48" y="27"/>
                    <a:pt x="55" y="25"/>
                    <a:pt x="72" y="25"/>
                  </a:cubicBezTo>
                  <a:lnTo>
                    <a:pt x="72" y="1"/>
                  </a:lnTo>
                  <a:cubicBezTo>
                    <a:pt x="68" y="0"/>
                    <a:pt x="66" y="0"/>
                    <a:pt x="63" y="0"/>
                  </a:cubicBezTo>
                  <a:cubicBezTo>
                    <a:pt x="47" y="0"/>
                    <a:pt x="36" y="9"/>
                    <a:pt x="22" y="31"/>
                  </a:cubicBezTo>
                  <a:lnTo>
                    <a:pt x="22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D54A8E3B-2208-41E9-831E-CB5661DC54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0" y="3949"/>
              <a:ext cx="49" cy="58"/>
            </a:xfrm>
            <a:custGeom>
              <a:avLst/>
              <a:gdLst>
                <a:gd name="T0" fmla="*/ 136 w 136"/>
                <a:gd name="T1" fmla="*/ 87 h 161"/>
                <a:gd name="T2" fmla="*/ 130 w 136"/>
                <a:gd name="T3" fmla="*/ 39 h 161"/>
                <a:gd name="T4" fmla="*/ 69 w 136"/>
                <a:gd name="T5" fmla="*/ 0 h 161"/>
                <a:gd name="T6" fmla="*/ 0 w 136"/>
                <a:gd name="T7" fmla="*/ 81 h 161"/>
                <a:gd name="T8" fmla="*/ 68 w 136"/>
                <a:gd name="T9" fmla="*/ 161 h 161"/>
                <a:gd name="T10" fmla="*/ 133 w 136"/>
                <a:gd name="T11" fmla="*/ 109 h 161"/>
                <a:gd name="T12" fmla="*/ 109 w 136"/>
                <a:gd name="T13" fmla="*/ 109 h 161"/>
                <a:gd name="T14" fmla="*/ 69 w 136"/>
                <a:gd name="T15" fmla="*/ 139 h 161"/>
                <a:gd name="T16" fmla="*/ 33 w 136"/>
                <a:gd name="T17" fmla="*/ 120 h 161"/>
                <a:gd name="T18" fmla="*/ 25 w 136"/>
                <a:gd name="T19" fmla="*/ 87 h 161"/>
                <a:gd name="T20" fmla="*/ 136 w 136"/>
                <a:gd name="T21" fmla="*/ 87 h 161"/>
                <a:gd name="T22" fmla="*/ 26 w 136"/>
                <a:gd name="T23" fmla="*/ 68 h 161"/>
                <a:gd name="T24" fmla="*/ 69 w 136"/>
                <a:gd name="T25" fmla="*/ 22 h 161"/>
                <a:gd name="T26" fmla="*/ 110 w 136"/>
                <a:gd name="T27" fmla="*/ 66 h 161"/>
                <a:gd name="T28" fmla="*/ 110 w 136"/>
                <a:gd name="T29" fmla="*/ 68 h 161"/>
                <a:gd name="T30" fmla="*/ 26 w 136"/>
                <a:gd name="T31" fmla="*/ 6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161">
                  <a:moveTo>
                    <a:pt x="136" y="87"/>
                  </a:moveTo>
                  <a:cubicBezTo>
                    <a:pt x="136" y="64"/>
                    <a:pt x="134" y="51"/>
                    <a:pt x="130" y="39"/>
                  </a:cubicBezTo>
                  <a:cubicBezTo>
                    <a:pt x="120" y="15"/>
                    <a:pt x="97" y="0"/>
                    <a:pt x="69" y="0"/>
                  </a:cubicBezTo>
                  <a:cubicBezTo>
                    <a:pt x="27" y="0"/>
                    <a:pt x="0" y="32"/>
                    <a:pt x="0" y="81"/>
                  </a:cubicBezTo>
                  <a:cubicBezTo>
                    <a:pt x="0" y="131"/>
                    <a:pt x="26" y="161"/>
                    <a:pt x="68" y="161"/>
                  </a:cubicBezTo>
                  <a:cubicBezTo>
                    <a:pt x="103" y="161"/>
                    <a:pt x="127" y="142"/>
                    <a:pt x="133" y="109"/>
                  </a:cubicBezTo>
                  <a:lnTo>
                    <a:pt x="109" y="109"/>
                  </a:lnTo>
                  <a:cubicBezTo>
                    <a:pt x="102" y="129"/>
                    <a:pt x="89" y="139"/>
                    <a:pt x="69" y="139"/>
                  </a:cubicBezTo>
                  <a:cubicBezTo>
                    <a:pt x="54" y="139"/>
                    <a:pt x="41" y="132"/>
                    <a:pt x="33" y="120"/>
                  </a:cubicBezTo>
                  <a:cubicBezTo>
                    <a:pt x="27" y="111"/>
                    <a:pt x="25" y="102"/>
                    <a:pt x="25" y="87"/>
                  </a:cubicBezTo>
                  <a:lnTo>
                    <a:pt x="136" y="87"/>
                  </a:lnTo>
                  <a:close/>
                  <a:moveTo>
                    <a:pt x="26" y="68"/>
                  </a:moveTo>
                  <a:cubicBezTo>
                    <a:pt x="28" y="40"/>
                    <a:pt x="45" y="22"/>
                    <a:pt x="69" y="22"/>
                  </a:cubicBezTo>
                  <a:cubicBezTo>
                    <a:pt x="92" y="22"/>
                    <a:pt x="110" y="41"/>
                    <a:pt x="110" y="66"/>
                  </a:cubicBezTo>
                  <a:cubicBezTo>
                    <a:pt x="110" y="67"/>
                    <a:pt x="110" y="67"/>
                    <a:pt x="110" y="68"/>
                  </a:cubicBezTo>
                  <a:lnTo>
                    <a:pt x="26" y="68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59">
              <a:extLst>
                <a:ext uri="{FF2B5EF4-FFF2-40B4-BE49-F238E27FC236}">
                  <a16:creationId xmlns:a16="http://schemas.microsoft.com/office/drawing/2014/main" id="{81354478-7FF2-4698-B0DE-7A91D65F3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7" y="3949"/>
              <a:ext cx="43" cy="58"/>
            </a:xfrm>
            <a:custGeom>
              <a:avLst/>
              <a:gdLst>
                <a:gd name="T0" fmla="*/ 116 w 122"/>
                <a:gd name="T1" fmla="*/ 46 h 161"/>
                <a:gd name="T2" fmla="*/ 62 w 122"/>
                <a:gd name="T3" fmla="*/ 0 h 161"/>
                <a:gd name="T4" fmla="*/ 4 w 122"/>
                <a:gd name="T5" fmla="*/ 46 h 161"/>
                <a:gd name="T6" fmla="*/ 52 w 122"/>
                <a:gd name="T7" fmla="*/ 89 h 161"/>
                <a:gd name="T8" fmla="*/ 74 w 122"/>
                <a:gd name="T9" fmla="*/ 95 h 161"/>
                <a:gd name="T10" fmla="*/ 97 w 122"/>
                <a:gd name="T11" fmla="*/ 116 h 161"/>
                <a:gd name="T12" fmla="*/ 62 w 122"/>
                <a:gd name="T13" fmla="*/ 139 h 161"/>
                <a:gd name="T14" fmla="*/ 32 w 122"/>
                <a:gd name="T15" fmla="*/ 129 h 161"/>
                <a:gd name="T16" fmla="*/ 25 w 122"/>
                <a:gd name="T17" fmla="*/ 110 h 161"/>
                <a:gd name="T18" fmla="*/ 0 w 122"/>
                <a:gd name="T19" fmla="*/ 110 h 161"/>
                <a:gd name="T20" fmla="*/ 60 w 122"/>
                <a:gd name="T21" fmla="*/ 161 h 161"/>
                <a:gd name="T22" fmla="*/ 122 w 122"/>
                <a:gd name="T23" fmla="*/ 114 h 161"/>
                <a:gd name="T24" fmla="*/ 80 w 122"/>
                <a:gd name="T25" fmla="*/ 72 h 161"/>
                <a:gd name="T26" fmla="*/ 57 w 122"/>
                <a:gd name="T27" fmla="*/ 66 h 161"/>
                <a:gd name="T28" fmla="*/ 29 w 122"/>
                <a:gd name="T29" fmla="*/ 45 h 161"/>
                <a:gd name="T30" fmla="*/ 61 w 122"/>
                <a:gd name="T31" fmla="*/ 22 h 161"/>
                <a:gd name="T32" fmla="*/ 91 w 122"/>
                <a:gd name="T33" fmla="*/ 46 h 161"/>
                <a:gd name="T34" fmla="*/ 116 w 122"/>
                <a:gd name="T35" fmla="*/ 4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2" h="161">
                  <a:moveTo>
                    <a:pt x="116" y="46"/>
                  </a:moveTo>
                  <a:cubicBezTo>
                    <a:pt x="116" y="16"/>
                    <a:pt x="96" y="0"/>
                    <a:pt x="62" y="0"/>
                  </a:cubicBezTo>
                  <a:cubicBezTo>
                    <a:pt x="27" y="0"/>
                    <a:pt x="4" y="18"/>
                    <a:pt x="4" y="46"/>
                  </a:cubicBezTo>
                  <a:cubicBezTo>
                    <a:pt x="4" y="69"/>
                    <a:pt x="16" y="80"/>
                    <a:pt x="52" y="89"/>
                  </a:cubicBezTo>
                  <a:lnTo>
                    <a:pt x="74" y="95"/>
                  </a:lnTo>
                  <a:cubicBezTo>
                    <a:pt x="91" y="99"/>
                    <a:pt x="97" y="105"/>
                    <a:pt x="97" y="116"/>
                  </a:cubicBezTo>
                  <a:cubicBezTo>
                    <a:pt x="97" y="130"/>
                    <a:pt x="83" y="139"/>
                    <a:pt x="62" y="139"/>
                  </a:cubicBezTo>
                  <a:cubicBezTo>
                    <a:pt x="49" y="139"/>
                    <a:pt x="38" y="135"/>
                    <a:pt x="32" y="129"/>
                  </a:cubicBezTo>
                  <a:cubicBezTo>
                    <a:pt x="29" y="125"/>
                    <a:pt x="27" y="120"/>
                    <a:pt x="25" y="110"/>
                  </a:cubicBezTo>
                  <a:lnTo>
                    <a:pt x="0" y="110"/>
                  </a:lnTo>
                  <a:cubicBezTo>
                    <a:pt x="1" y="145"/>
                    <a:pt x="21" y="161"/>
                    <a:pt x="60" y="161"/>
                  </a:cubicBezTo>
                  <a:cubicBezTo>
                    <a:pt x="98" y="161"/>
                    <a:pt x="122" y="143"/>
                    <a:pt x="122" y="114"/>
                  </a:cubicBezTo>
                  <a:cubicBezTo>
                    <a:pt x="122" y="91"/>
                    <a:pt x="110" y="79"/>
                    <a:pt x="80" y="72"/>
                  </a:cubicBezTo>
                  <a:lnTo>
                    <a:pt x="57" y="66"/>
                  </a:lnTo>
                  <a:cubicBezTo>
                    <a:pt x="37" y="62"/>
                    <a:pt x="29" y="55"/>
                    <a:pt x="29" y="45"/>
                  </a:cubicBezTo>
                  <a:cubicBezTo>
                    <a:pt x="29" y="31"/>
                    <a:pt x="41" y="22"/>
                    <a:pt x="61" y="22"/>
                  </a:cubicBezTo>
                  <a:cubicBezTo>
                    <a:pt x="80" y="22"/>
                    <a:pt x="90" y="30"/>
                    <a:pt x="91" y="46"/>
                  </a:cubicBezTo>
                  <a:lnTo>
                    <a:pt x="116" y="4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60">
              <a:extLst>
                <a:ext uri="{FF2B5EF4-FFF2-40B4-BE49-F238E27FC236}">
                  <a16:creationId xmlns:a16="http://schemas.microsoft.com/office/drawing/2014/main" id="{2C3D5184-C43D-4D85-AB51-E24A30374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" y="3949"/>
              <a:ext cx="44" cy="58"/>
            </a:xfrm>
            <a:custGeom>
              <a:avLst/>
              <a:gdLst>
                <a:gd name="T0" fmla="*/ 116 w 122"/>
                <a:gd name="T1" fmla="*/ 46 h 161"/>
                <a:gd name="T2" fmla="*/ 61 w 122"/>
                <a:gd name="T3" fmla="*/ 0 h 161"/>
                <a:gd name="T4" fmla="*/ 4 w 122"/>
                <a:gd name="T5" fmla="*/ 46 h 161"/>
                <a:gd name="T6" fmla="*/ 51 w 122"/>
                <a:gd name="T7" fmla="*/ 89 h 161"/>
                <a:gd name="T8" fmla="*/ 74 w 122"/>
                <a:gd name="T9" fmla="*/ 95 h 161"/>
                <a:gd name="T10" fmla="*/ 97 w 122"/>
                <a:gd name="T11" fmla="*/ 116 h 161"/>
                <a:gd name="T12" fmla="*/ 62 w 122"/>
                <a:gd name="T13" fmla="*/ 139 h 161"/>
                <a:gd name="T14" fmla="*/ 32 w 122"/>
                <a:gd name="T15" fmla="*/ 129 h 161"/>
                <a:gd name="T16" fmla="*/ 25 w 122"/>
                <a:gd name="T17" fmla="*/ 110 h 161"/>
                <a:gd name="T18" fmla="*/ 0 w 122"/>
                <a:gd name="T19" fmla="*/ 110 h 161"/>
                <a:gd name="T20" fmla="*/ 60 w 122"/>
                <a:gd name="T21" fmla="*/ 161 h 161"/>
                <a:gd name="T22" fmla="*/ 122 w 122"/>
                <a:gd name="T23" fmla="*/ 114 h 161"/>
                <a:gd name="T24" fmla="*/ 80 w 122"/>
                <a:gd name="T25" fmla="*/ 72 h 161"/>
                <a:gd name="T26" fmla="*/ 57 w 122"/>
                <a:gd name="T27" fmla="*/ 66 h 161"/>
                <a:gd name="T28" fmla="*/ 29 w 122"/>
                <a:gd name="T29" fmla="*/ 45 h 161"/>
                <a:gd name="T30" fmla="*/ 61 w 122"/>
                <a:gd name="T31" fmla="*/ 22 h 161"/>
                <a:gd name="T32" fmla="*/ 91 w 122"/>
                <a:gd name="T33" fmla="*/ 46 h 161"/>
                <a:gd name="T34" fmla="*/ 116 w 122"/>
                <a:gd name="T35" fmla="*/ 4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2" h="161">
                  <a:moveTo>
                    <a:pt x="116" y="46"/>
                  </a:moveTo>
                  <a:cubicBezTo>
                    <a:pt x="116" y="16"/>
                    <a:pt x="96" y="0"/>
                    <a:pt x="61" y="0"/>
                  </a:cubicBezTo>
                  <a:cubicBezTo>
                    <a:pt x="26" y="0"/>
                    <a:pt x="4" y="18"/>
                    <a:pt x="4" y="46"/>
                  </a:cubicBezTo>
                  <a:cubicBezTo>
                    <a:pt x="4" y="69"/>
                    <a:pt x="16" y="80"/>
                    <a:pt x="51" y="89"/>
                  </a:cubicBezTo>
                  <a:lnTo>
                    <a:pt x="74" y="95"/>
                  </a:lnTo>
                  <a:cubicBezTo>
                    <a:pt x="90" y="99"/>
                    <a:pt x="97" y="105"/>
                    <a:pt x="97" y="116"/>
                  </a:cubicBezTo>
                  <a:cubicBezTo>
                    <a:pt x="97" y="130"/>
                    <a:pt x="83" y="139"/>
                    <a:pt x="62" y="139"/>
                  </a:cubicBezTo>
                  <a:cubicBezTo>
                    <a:pt x="49" y="139"/>
                    <a:pt x="38" y="135"/>
                    <a:pt x="32" y="129"/>
                  </a:cubicBezTo>
                  <a:cubicBezTo>
                    <a:pt x="28" y="125"/>
                    <a:pt x="27" y="120"/>
                    <a:pt x="25" y="110"/>
                  </a:cubicBezTo>
                  <a:lnTo>
                    <a:pt x="0" y="110"/>
                  </a:lnTo>
                  <a:cubicBezTo>
                    <a:pt x="1" y="145"/>
                    <a:pt x="21" y="161"/>
                    <a:pt x="60" y="161"/>
                  </a:cubicBezTo>
                  <a:cubicBezTo>
                    <a:pt x="98" y="161"/>
                    <a:pt x="122" y="143"/>
                    <a:pt x="122" y="114"/>
                  </a:cubicBezTo>
                  <a:cubicBezTo>
                    <a:pt x="122" y="91"/>
                    <a:pt x="109" y="79"/>
                    <a:pt x="80" y="72"/>
                  </a:cubicBezTo>
                  <a:lnTo>
                    <a:pt x="57" y="66"/>
                  </a:lnTo>
                  <a:cubicBezTo>
                    <a:pt x="37" y="62"/>
                    <a:pt x="29" y="55"/>
                    <a:pt x="29" y="45"/>
                  </a:cubicBezTo>
                  <a:cubicBezTo>
                    <a:pt x="29" y="31"/>
                    <a:pt x="41" y="22"/>
                    <a:pt x="61" y="22"/>
                  </a:cubicBezTo>
                  <a:cubicBezTo>
                    <a:pt x="80" y="22"/>
                    <a:pt x="90" y="30"/>
                    <a:pt x="91" y="46"/>
                  </a:cubicBezTo>
                  <a:lnTo>
                    <a:pt x="116" y="4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61">
              <a:extLst>
                <a:ext uri="{FF2B5EF4-FFF2-40B4-BE49-F238E27FC236}">
                  <a16:creationId xmlns:a16="http://schemas.microsoft.com/office/drawing/2014/main" id="{A0D6F10C-BC06-4389-93C9-F3E4685CE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3950"/>
              <a:ext cx="43" cy="57"/>
            </a:xfrm>
            <a:custGeom>
              <a:avLst/>
              <a:gdLst>
                <a:gd name="T0" fmla="*/ 119 w 119"/>
                <a:gd name="T1" fmla="*/ 151 h 157"/>
                <a:gd name="T2" fmla="*/ 119 w 119"/>
                <a:gd name="T3" fmla="*/ 0 h 157"/>
                <a:gd name="T4" fmla="*/ 96 w 119"/>
                <a:gd name="T5" fmla="*/ 0 h 157"/>
                <a:gd name="T6" fmla="*/ 96 w 119"/>
                <a:gd name="T7" fmla="*/ 85 h 157"/>
                <a:gd name="T8" fmla="*/ 54 w 119"/>
                <a:gd name="T9" fmla="*/ 136 h 157"/>
                <a:gd name="T10" fmla="*/ 23 w 119"/>
                <a:gd name="T11" fmla="*/ 107 h 157"/>
                <a:gd name="T12" fmla="*/ 23 w 119"/>
                <a:gd name="T13" fmla="*/ 0 h 157"/>
                <a:gd name="T14" fmla="*/ 0 w 119"/>
                <a:gd name="T15" fmla="*/ 0 h 157"/>
                <a:gd name="T16" fmla="*/ 0 w 119"/>
                <a:gd name="T17" fmla="*/ 116 h 157"/>
                <a:gd name="T18" fmla="*/ 48 w 119"/>
                <a:gd name="T19" fmla="*/ 157 h 157"/>
                <a:gd name="T20" fmla="*/ 98 w 119"/>
                <a:gd name="T21" fmla="*/ 130 h 157"/>
                <a:gd name="T22" fmla="*/ 98 w 119"/>
                <a:gd name="T23" fmla="*/ 151 h 157"/>
                <a:gd name="T24" fmla="*/ 119 w 119"/>
                <a:gd name="T25" fmla="*/ 15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57">
                  <a:moveTo>
                    <a:pt x="119" y="151"/>
                  </a:moveTo>
                  <a:lnTo>
                    <a:pt x="119" y="0"/>
                  </a:lnTo>
                  <a:lnTo>
                    <a:pt x="96" y="0"/>
                  </a:lnTo>
                  <a:lnTo>
                    <a:pt x="96" y="85"/>
                  </a:lnTo>
                  <a:cubicBezTo>
                    <a:pt x="96" y="116"/>
                    <a:pt x="79" y="136"/>
                    <a:pt x="54" y="136"/>
                  </a:cubicBezTo>
                  <a:cubicBezTo>
                    <a:pt x="36" y="136"/>
                    <a:pt x="23" y="125"/>
                    <a:pt x="23" y="107"/>
                  </a:cubicBezTo>
                  <a:lnTo>
                    <a:pt x="23" y="0"/>
                  </a:lnTo>
                  <a:lnTo>
                    <a:pt x="0" y="0"/>
                  </a:lnTo>
                  <a:lnTo>
                    <a:pt x="0" y="116"/>
                  </a:lnTo>
                  <a:cubicBezTo>
                    <a:pt x="0" y="141"/>
                    <a:pt x="18" y="157"/>
                    <a:pt x="48" y="157"/>
                  </a:cubicBezTo>
                  <a:cubicBezTo>
                    <a:pt x="70" y="157"/>
                    <a:pt x="84" y="150"/>
                    <a:pt x="98" y="130"/>
                  </a:cubicBezTo>
                  <a:lnTo>
                    <a:pt x="98" y="151"/>
                  </a:lnTo>
                  <a:lnTo>
                    <a:pt x="119" y="15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62">
              <a:extLst>
                <a:ext uri="{FF2B5EF4-FFF2-40B4-BE49-F238E27FC236}">
                  <a16:creationId xmlns:a16="http://schemas.microsoft.com/office/drawing/2014/main" id="{85DB5B0F-E695-4ECD-B87D-FA27B1976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" y="3949"/>
              <a:ext cx="26" cy="56"/>
            </a:xfrm>
            <a:custGeom>
              <a:avLst/>
              <a:gdLst>
                <a:gd name="T0" fmla="*/ 0 w 72"/>
                <a:gd name="T1" fmla="*/ 4 h 155"/>
                <a:gd name="T2" fmla="*/ 0 w 72"/>
                <a:gd name="T3" fmla="*/ 155 h 155"/>
                <a:gd name="T4" fmla="*/ 24 w 72"/>
                <a:gd name="T5" fmla="*/ 155 h 155"/>
                <a:gd name="T6" fmla="*/ 24 w 72"/>
                <a:gd name="T7" fmla="*/ 76 h 155"/>
                <a:gd name="T8" fmla="*/ 41 w 72"/>
                <a:gd name="T9" fmla="*/ 32 h 155"/>
                <a:gd name="T10" fmla="*/ 72 w 72"/>
                <a:gd name="T11" fmla="*/ 25 h 155"/>
                <a:gd name="T12" fmla="*/ 72 w 72"/>
                <a:gd name="T13" fmla="*/ 1 h 155"/>
                <a:gd name="T14" fmla="*/ 63 w 72"/>
                <a:gd name="T15" fmla="*/ 0 h 155"/>
                <a:gd name="T16" fmla="*/ 22 w 72"/>
                <a:gd name="T17" fmla="*/ 31 h 155"/>
                <a:gd name="T18" fmla="*/ 22 w 72"/>
                <a:gd name="T19" fmla="*/ 4 h 155"/>
                <a:gd name="T20" fmla="*/ 0 w 72"/>
                <a:gd name="T21" fmla="*/ 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55">
                  <a:moveTo>
                    <a:pt x="0" y="4"/>
                  </a:moveTo>
                  <a:lnTo>
                    <a:pt x="0" y="155"/>
                  </a:lnTo>
                  <a:lnTo>
                    <a:pt x="24" y="155"/>
                  </a:lnTo>
                  <a:lnTo>
                    <a:pt x="24" y="76"/>
                  </a:lnTo>
                  <a:cubicBezTo>
                    <a:pt x="24" y="55"/>
                    <a:pt x="29" y="41"/>
                    <a:pt x="41" y="32"/>
                  </a:cubicBezTo>
                  <a:cubicBezTo>
                    <a:pt x="48" y="27"/>
                    <a:pt x="55" y="25"/>
                    <a:pt x="72" y="25"/>
                  </a:cubicBezTo>
                  <a:lnTo>
                    <a:pt x="72" y="1"/>
                  </a:lnTo>
                  <a:cubicBezTo>
                    <a:pt x="68" y="0"/>
                    <a:pt x="66" y="0"/>
                    <a:pt x="63" y="0"/>
                  </a:cubicBezTo>
                  <a:cubicBezTo>
                    <a:pt x="47" y="0"/>
                    <a:pt x="36" y="9"/>
                    <a:pt x="22" y="31"/>
                  </a:cubicBezTo>
                  <a:lnTo>
                    <a:pt x="22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63">
              <a:extLst>
                <a:ext uri="{FF2B5EF4-FFF2-40B4-BE49-F238E27FC236}">
                  <a16:creationId xmlns:a16="http://schemas.microsoft.com/office/drawing/2014/main" id="{25409F84-446E-44C7-89B9-B3CE2E21FB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83" y="3949"/>
              <a:ext cx="48" cy="58"/>
            </a:xfrm>
            <a:custGeom>
              <a:avLst/>
              <a:gdLst>
                <a:gd name="T0" fmla="*/ 136 w 136"/>
                <a:gd name="T1" fmla="*/ 87 h 161"/>
                <a:gd name="T2" fmla="*/ 130 w 136"/>
                <a:gd name="T3" fmla="*/ 39 h 161"/>
                <a:gd name="T4" fmla="*/ 69 w 136"/>
                <a:gd name="T5" fmla="*/ 0 h 161"/>
                <a:gd name="T6" fmla="*/ 0 w 136"/>
                <a:gd name="T7" fmla="*/ 81 h 161"/>
                <a:gd name="T8" fmla="*/ 68 w 136"/>
                <a:gd name="T9" fmla="*/ 161 h 161"/>
                <a:gd name="T10" fmla="*/ 133 w 136"/>
                <a:gd name="T11" fmla="*/ 109 h 161"/>
                <a:gd name="T12" fmla="*/ 109 w 136"/>
                <a:gd name="T13" fmla="*/ 109 h 161"/>
                <a:gd name="T14" fmla="*/ 69 w 136"/>
                <a:gd name="T15" fmla="*/ 139 h 161"/>
                <a:gd name="T16" fmla="*/ 33 w 136"/>
                <a:gd name="T17" fmla="*/ 120 h 161"/>
                <a:gd name="T18" fmla="*/ 25 w 136"/>
                <a:gd name="T19" fmla="*/ 87 h 161"/>
                <a:gd name="T20" fmla="*/ 136 w 136"/>
                <a:gd name="T21" fmla="*/ 87 h 161"/>
                <a:gd name="T22" fmla="*/ 26 w 136"/>
                <a:gd name="T23" fmla="*/ 68 h 161"/>
                <a:gd name="T24" fmla="*/ 69 w 136"/>
                <a:gd name="T25" fmla="*/ 22 h 161"/>
                <a:gd name="T26" fmla="*/ 110 w 136"/>
                <a:gd name="T27" fmla="*/ 66 h 161"/>
                <a:gd name="T28" fmla="*/ 110 w 136"/>
                <a:gd name="T29" fmla="*/ 68 h 161"/>
                <a:gd name="T30" fmla="*/ 26 w 136"/>
                <a:gd name="T31" fmla="*/ 6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161">
                  <a:moveTo>
                    <a:pt x="136" y="87"/>
                  </a:moveTo>
                  <a:cubicBezTo>
                    <a:pt x="136" y="64"/>
                    <a:pt x="134" y="51"/>
                    <a:pt x="130" y="39"/>
                  </a:cubicBezTo>
                  <a:cubicBezTo>
                    <a:pt x="120" y="15"/>
                    <a:pt x="97" y="0"/>
                    <a:pt x="69" y="0"/>
                  </a:cubicBezTo>
                  <a:cubicBezTo>
                    <a:pt x="27" y="0"/>
                    <a:pt x="0" y="32"/>
                    <a:pt x="0" y="81"/>
                  </a:cubicBezTo>
                  <a:cubicBezTo>
                    <a:pt x="0" y="131"/>
                    <a:pt x="26" y="161"/>
                    <a:pt x="68" y="161"/>
                  </a:cubicBezTo>
                  <a:cubicBezTo>
                    <a:pt x="103" y="161"/>
                    <a:pt x="127" y="142"/>
                    <a:pt x="133" y="109"/>
                  </a:cubicBezTo>
                  <a:lnTo>
                    <a:pt x="109" y="109"/>
                  </a:lnTo>
                  <a:cubicBezTo>
                    <a:pt x="102" y="129"/>
                    <a:pt x="89" y="139"/>
                    <a:pt x="69" y="139"/>
                  </a:cubicBezTo>
                  <a:cubicBezTo>
                    <a:pt x="54" y="139"/>
                    <a:pt x="41" y="132"/>
                    <a:pt x="33" y="120"/>
                  </a:cubicBezTo>
                  <a:cubicBezTo>
                    <a:pt x="27" y="111"/>
                    <a:pt x="25" y="102"/>
                    <a:pt x="25" y="87"/>
                  </a:cubicBezTo>
                  <a:lnTo>
                    <a:pt x="136" y="87"/>
                  </a:lnTo>
                  <a:close/>
                  <a:moveTo>
                    <a:pt x="26" y="68"/>
                  </a:moveTo>
                  <a:cubicBezTo>
                    <a:pt x="28" y="40"/>
                    <a:pt x="45" y="22"/>
                    <a:pt x="69" y="22"/>
                  </a:cubicBezTo>
                  <a:cubicBezTo>
                    <a:pt x="92" y="22"/>
                    <a:pt x="110" y="41"/>
                    <a:pt x="110" y="66"/>
                  </a:cubicBezTo>
                  <a:cubicBezTo>
                    <a:pt x="110" y="67"/>
                    <a:pt x="110" y="67"/>
                    <a:pt x="110" y="68"/>
                  </a:cubicBezTo>
                  <a:lnTo>
                    <a:pt x="26" y="68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Freeform 64">
              <a:extLst>
                <a:ext uri="{FF2B5EF4-FFF2-40B4-BE49-F238E27FC236}">
                  <a16:creationId xmlns:a16="http://schemas.microsoft.com/office/drawing/2014/main" id="{04A571A7-501B-4FF8-B6F0-5FCC38CD8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" y="3929"/>
              <a:ext cx="19" cy="98"/>
            </a:xfrm>
            <a:custGeom>
              <a:avLst/>
              <a:gdLst>
                <a:gd name="T0" fmla="*/ 53 w 53"/>
                <a:gd name="T1" fmla="*/ 0 h 271"/>
                <a:gd name="T2" fmla="*/ 0 w 53"/>
                <a:gd name="T3" fmla="*/ 0 h 271"/>
                <a:gd name="T4" fmla="*/ 0 w 53"/>
                <a:gd name="T5" fmla="*/ 271 h 271"/>
                <a:gd name="T6" fmla="*/ 53 w 53"/>
                <a:gd name="T7" fmla="*/ 271 h 271"/>
                <a:gd name="T8" fmla="*/ 53 w 53"/>
                <a:gd name="T9" fmla="*/ 250 h 271"/>
                <a:gd name="T10" fmla="*/ 24 w 53"/>
                <a:gd name="T11" fmla="*/ 250 h 271"/>
                <a:gd name="T12" fmla="*/ 24 w 53"/>
                <a:gd name="T13" fmla="*/ 21 h 271"/>
                <a:gd name="T14" fmla="*/ 53 w 53"/>
                <a:gd name="T15" fmla="*/ 21 h 271"/>
                <a:gd name="T16" fmla="*/ 53 w 53"/>
                <a:gd name="T1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71">
                  <a:moveTo>
                    <a:pt x="53" y="0"/>
                  </a:moveTo>
                  <a:lnTo>
                    <a:pt x="0" y="0"/>
                  </a:lnTo>
                  <a:lnTo>
                    <a:pt x="0" y="271"/>
                  </a:lnTo>
                  <a:lnTo>
                    <a:pt x="53" y="271"/>
                  </a:lnTo>
                  <a:lnTo>
                    <a:pt x="53" y="250"/>
                  </a:lnTo>
                  <a:lnTo>
                    <a:pt x="24" y="250"/>
                  </a:lnTo>
                  <a:lnTo>
                    <a:pt x="24" y="21"/>
                  </a:lnTo>
                  <a:lnTo>
                    <a:pt x="53" y="2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65">
              <a:extLst>
                <a:ext uri="{FF2B5EF4-FFF2-40B4-BE49-F238E27FC236}">
                  <a16:creationId xmlns:a16="http://schemas.microsoft.com/office/drawing/2014/main" id="{EBC5D25F-AAFD-49D8-9881-BA78DB29FE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9" y="3929"/>
              <a:ext cx="49" cy="78"/>
            </a:xfrm>
            <a:custGeom>
              <a:avLst/>
              <a:gdLst>
                <a:gd name="T0" fmla="*/ 0 w 135"/>
                <a:gd name="T1" fmla="*/ 0 h 216"/>
                <a:gd name="T2" fmla="*/ 0 w 135"/>
                <a:gd name="T3" fmla="*/ 210 h 216"/>
                <a:gd name="T4" fmla="*/ 21 w 135"/>
                <a:gd name="T5" fmla="*/ 210 h 216"/>
                <a:gd name="T6" fmla="*/ 21 w 135"/>
                <a:gd name="T7" fmla="*/ 190 h 216"/>
                <a:gd name="T8" fmla="*/ 69 w 135"/>
                <a:gd name="T9" fmla="*/ 216 h 216"/>
                <a:gd name="T10" fmla="*/ 135 w 135"/>
                <a:gd name="T11" fmla="*/ 134 h 216"/>
                <a:gd name="T12" fmla="*/ 70 w 135"/>
                <a:gd name="T13" fmla="*/ 55 h 216"/>
                <a:gd name="T14" fmla="*/ 24 w 135"/>
                <a:gd name="T15" fmla="*/ 79 h 216"/>
                <a:gd name="T16" fmla="*/ 24 w 135"/>
                <a:gd name="T17" fmla="*/ 0 h 216"/>
                <a:gd name="T18" fmla="*/ 0 w 135"/>
                <a:gd name="T19" fmla="*/ 0 h 216"/>
                <a:gd name="T20" fmla="*/ 66 w 135"/>
                <a:gd name="T21" fmla="*/ 77 h 216"/>
                <a:gd name="T22" fmla="*/ 110 w 135"/>
                <a:gd name="T23" fmla="*/ 136 h 216"/>
                <a:gd name="T24" fmla="*/ 66 w 135"/>
                <a:gd name="T25" fmla="*/ 194 h 216"/>
                <a:gd name="T26" fmla="*/ 24 w 135"/>
                <a:gd name="T27" fmla="*/ 135 h 216"/>
                <a:gd name="T28" fmla="*/ 66 w 135"/>
                <a:gd name="T29" fmla="*/ 7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" h="216">
                  <a:moveTo>
                    <a:pt x="0" y="0"/>
                  </a:moveTo>
                  <a:lnTo>
                    <a:pt x="0" y="210"/>
                  </a:lnTo>
                  <a:lnTo>
                    <a:pt x="21" y="210"/>
                  </a:lnTo>
                  <a:lnTo>
                    <a:pt x="21" y="190"/>
                  </a:lnTo>
                  <a:cubicBezTo>
                    <a:pt x="33" y="208"/>
                    <a:pt x="48" y="216"/>
                    <a:pt x="69" y="216"/>
                  </a:cubicBezTo>
                  <a:cubicBezTo>
                    <a:pt x="109" y="216"/>
                    <a:pt x="135" y="184"/>
                    <a:pt x="135" y="134"/>
                  </a:cubicBezTo>
                  <a:cubicBezTo>
                    <a:pt x="135" y="85"/>
                    <a:pt x="110" y="55"/>
                    <a:pt x="70" y="55"/>
                  </a:cubicBezTo>
                  <a:cubicBezTo>
                    <a:pt x="49" y="55"/>
                    <a:pt x="35" y="62"/>
                    <a:pt x="24" y="79"/>
                  </a:cubicBezTo>
                  <a:lnTo>
                    <a:pt x="24" y="0"/>
                  </a:lnTo>
                  <a:lnTo>
                    <a:pt x="0" y="0"/>
                  </a:lnTo>
                  <a:close/>
                  <a:moveTo>
                    <a:pt x="66" y="77"/>
                  </a:moveTo>
                  <a:cubicBezTo>
                    <a:pt x="92" y="77"/>
                    <a:pt x="110" y="100"/>
                    <a:pt x="110" y="136"/>
                  </a:cubicBezTo>
                  <a:cubicBezTo>
                    <a:pt x="110" y="171"/>
                    <a:pt x="92" y="194"/>
                    <a:pt x="66" y="194"/>
                  </a:cubicBezTo>
                  <a:cubicBezTo>
                    <a:pt x="40" y="194"/>
                    <a:pt x="24" y="171"/>
                    <a:pt x="24" y="135"/>
                  </a:cubicBezTo>
                  <a:cubicBezTo>
                    <a:pt x="24" y="100"/>
                    <a:pt x="40" y="77"/>
                    <a:pt x="66" y="77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Freeform 66">
              <a:extLst>
                <a:ext uri="{FF2B5EF4-FFF2-40B4-BE49-F238E27FC236}">
                  <a16:creationId xmlns:a16="http://schemas.microsoft.com/office/drawing/2014/main" id="{F3E91610-2B9B-449E-BD4C-A216EAA6FE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5" y="3949"/>
              <a:ext cx="51" cy="58"/>
            </a:xfrm>
            <a:custGeom>
              <a:avLst/>
              <a:gdLst>
                <a:gd name="T0" fmla="*/ 142 w 142"/>
                <a:gd name="T1" fmla="*/ 141 h 161"/>
                <a:gd name="T2" fmla="*/ 137 w 142"/>
                <a:gd name="T3" fmla="*/ 141 h 161"/>
                <a:gd name="T4" fmla="*/ 124 w 142"/>
                <a:gd name="T5" fmla="*/ 129 h 161"/>
                <a:gd name="T6" fmla="*/ 124 w 142"/>
                <a:gd name="T7" fmla="*/ 41 h 161"/>
                <a:gd name="T8" fmla="*/ 67 w 142"/>
                <a:gd name="T9" fmla="*/ 0 h 161"/>
                <a:gd name="T10" fmla="*/ 17 w 142"/>
                <a:gd name="T11" fmla="*/ 17 h 161"/>
                <a:gd name="T12" fmla="*/ 7 w 142"/>
                <a:gd name="T13" fmla="*/ 49 h 161"/>
                <a:gd name="T14" fmla="*/ 31 w 142"/>
                <a:gd name="T15" fmla="*/ 49 h 161"/>
                <a:gd name="T16" fmla="*/ 66 w 142"/>
                <a:gd name="T17" fmla="*/ 22 h 161"/>
                <a:gd name="T18" fmla="*/ 100 w 142"/>
                <a:gd name="T19" fmla="*/ 44 h 161"/>
                <a:gd name="T20" fmla="*/ 100 w 142"/>
                <a:gd name="T21" fmla="*/ 51 h 161"/>
                <a:gd name="T22" fmla="*/ 75 w 142"/>
                <a:gd name="T23" fmla="*/ 67 h 161"/>
                <a:gd name="T24" fmla="*/ 27 w 142"/>
                <a:gd name="T25" fmla="*/ 76 h 161"/>
                <a:gd name="T26" fmla="*/ 0 w 142"/>
                <a:gd name="T27" fmla="*/ 117 h 161"/>
                <a:gd name="T28" fmla="*/ 50 w 142"/>
                <a:gd name="T29" fmla="*/ 161 h 161"/>
                <a:gd name="T30" fmla="*/ 101 w 142"/>
                <a:gd name="T31" fmla="*/ 139 h 161"/>
                <a:gd name="T32" fmla="*/ 125 w 142"/>
                <a:gd name="T33" fmla="*/ 161 h 161"/>
                <a:gd name="T34" fmla="*/ 142 w 142"/>
                <a:gd name="T35" fmla="*/ 159 h 161"/>
                <a:gd name="T36" fmla="*/ 142 w 142"/>
                <a:gd name="T37" fmla="*/ 141 h 161"/>
                <a:gd name="T38" fmla="*/ 100 w 142"/>
                <a:gd name="T39" fmla="*/ 107 h 161"/>
                <a:gd name="T40" fmla="*/ 90 w 142"/>
                <a:gd name="T41" fmla="*/ 127 h 161"/>
                <a:gd name="T42" fmla="*/ 55 w 142"/>
                <a:gd name="T43" fmla="*/ 140 h 161"/>
                <a:gd name="T44" fmla="*/ 25 w 142"/>
                <a:gd name="T45" fmla="*/ 116 h 161"/>
                <a:gd name="T46" fmla="*/ 61 w 142"/>
                <a:gd name="T47" fmla="*/ 89 h 161"/>
                <a:gd name="T48" fmla="*/ 100 w 142"/>
                <a:gd name="T49" fmla="*/ 80 h 161"/>
                <a:gd name="T50" fmla="*/ 100 w 142"/>
                <a:gd name="T51" fmla="*/ 10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2" h="161">
                  <a:moveTo>
                    <a:pt x="142" y="141"/>
                  </a:moveTo>
                  <a:cubicBezTo>
                    <a:pt x="139" y="141"/>
                    <a:pt x="138" y="141"/>
                    <a:pt x="137" y="141"/>
                  </a:cubicBezTo>
                  <a:cubicBezTo>
                    <a:pt x="128" y="141"/>
                    <a:pt x="124" y="137"/>
                    <a:pt x="124" y="129"/>
                  </a:cubicBezTo>
                  <a:lnTo>
                    <a:pt x="124" y="41"/>
                  </a:lnTo>
                  <a:cubicBezTo>
                    <a:pt x="124" y="14"/>
                    <a:pt x="104" y="0"/>
                    <a:pt x="67" y="0"/>
                  </a:cubicBezTo>
                  <a:cubicBezTo>
                    <a:pt x="45" y="0"/>
                    <a:pt x="27" y="6"/>
                    <a:pt x="17" y="17"/>
                  </a:cubicBezTo>
                  <a:cubicBezTo>
                    <a:pt x="10" y="25"/>
                    <a:pt x="7" y="34"/>
                    <a:pt x="7" y="49"/>
                  </a:cubicBezTo>
                  <a:lnTo>
                    <a:pt x="31" y="49"/>
                  </a:lnTo>
                  <a:cubicBezTo>
                    <a:pt x="33" y="30"/>
                    <a:pt x="44" y="22"/>
                    <a:pt x="66" y="22"/>
                  </a:cubicBezTo>
                  <a:cubicBezTo>
                    <a:pt x="88" y="22"/>
                    <a:pt x="100" y="30"/>
                    <a:pt x="100" y="44"/>
                  </a:cubicBezTo>
                  <a:lnTo>
                    <a:pt x="100" y="51"/>
                  </a:lnTo>
                  <a:cubicBezTo>
                    <a:pt x="100" y="61"/>
                    <a:pt x="94" y="65"/>
                    <a:pt x="75" y="67"/>
                  </a:cubicBezTo>
                  <a:cubicBezTo>
                    <a:pt x="41" y="72"/>
                    <a:pt x="36" y="73"/>
                    <a:pt x="27" y="76"/>
                  </a:cubicBezTo>
                  <a:cubicBezTo>
                    <a:pt x="9" y="84"/>
                    <a:pt x="0" y="97"/>
                    <a:pt x="0" y="117"/>
                  </a:cubicBezTo>
                  <a:cubicBezTo>
                    <a:pt x="0" y="144"/>
                    <a:pt x="19" y="161"/>
                    <a:pt x="50" y="161"/>
                  </a:cubicBezTo>
                  <a:cubicBezTo>
                    <a:pt x="69" y="161"/>
                    <a:pt x="84" y="155"/>
                    <a:pt x="101" y="139"/>
                  </a:cubicBezTo>
                  <a:cubicBezTo>
                    <a:pt x="102" y="154"/>
                    <a:pt x="110" y="161"/>
                    <a:pt x="125" y="161"/>
                  </a:cubicBezTo>
                  <a:cubicBezTo>
                    <a:pt x="130" y="161"/>
                    <a:pt x="134" y="161"/>
                    <a:pt x="142" y="159"/>
                  </a:cubicBezTo>
                  <a:lnTo>
                    <a:pt x="142" y="141"/>
                  </a:lnTo>
                  <a:close/>
                  <a:moveTo>
                    <a:pt x="100" y="107"/>
                  </a:moveTo>
                  <a:cubicBezTo>
                    <a:pt x="100" y="115"/>
                    <a:pt x="98" y="120"/>
                    <a:pt x="90" y="127"/>
                  </a:cubicBezTo>
                  <a:cubicBezTo>
                    <a:pt x="81" y="136"/>
                    <a:pt x="69" y="140"/>
                    <a:pt x="55" y="140"/>
                  </a:cubicBezTo>
                  <a:cubicBezTo>
                    <a:pt x="36" y="140"/>
                    <a:pt x="25" y="131"/>
                    <a:pt x="25" y="116"/>
                  </a:cubicBezTo>
                  <a:cubicBezTo>
                    <a:pt x="25" y="100"/>
                    <a:pt x="36" y="92"/>
                    <a:pt x="61" y="89"/>
                  </a:cubicBezTo>
                  <a:cubicBezTo>
                    <a:pt x="87" y="85"/>
                    <a:pt x="92" y="84"/>
                    <a:pt x="100" y="80"/>
                  </a:cubicBezTo>
                  <a:lnTo>
                    <a:pt x="100" y="107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67">
              <a:extLst>
                <a:ext uri="{FF2B5EF4-FFF2-40B4-BE49-F238E27FC236}">
                  <a16:creationId xmlns:a16="http://schemas.microsoft.com/office/drawing/2014/main" id="{F3BDD606-9CC2-4E4C-A95A-FF35B2983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" y="3949"/>
              <a:ext cx="25" cy="56"/>
            </a:xfrm>
            <a:custGeom>
              <a:avLst/>
              <a:gdLst>
                <a:gd name="T0" fmla="*/ 0 w 72"/>
                <a:gd name="T1" fmla="*/ 4 h 155"/>
                <a:gd name="T2" fmla="*/ 0 w 72"/>
                <a:gd name="T3" fmla="*/ 155 h 155"/>
                <a:gd name="T4" fmla="*/ 24 w 72"/>
                <a:gd name="T5" fmla="*/ 155 h 155"/>
                <a:gd name="T6" fmla="*/ 24 w 72"/>
                <a:gd name="T7" fmla="*/ 76 h 155"/>
                <a:gd name="T8" fmla="*/ 41 w 72"/>
                <a:gd name="T9" fmla="*/ 32 h 155"/>
                <a:gd name="T10" fmla="*/ 72 w 72"/>
                <a:gd name="T11" fmla="*/ 25 h 155"/>
                <a:gd name="T12" fmla="*/ 72 w 72"/>
                <a:gd name="T13" fmla="*/ 1 h 155"/>
                <a:gd name="T14" fmla="*/ 63 w 72"/>
                <a:gd name="T15" fmla="*/ 0 h 155"/>
                <a:gd name="T16" fmla="*/ 22 w 72"/>
                <a:gd name="T17" fmla="*/ 31 h 155"/>
                <a:gd name="T18" fmla="*/ 22 w 72"/>
                <a:gd name="T19" fmla="*/ 4 h 155"/>
                <a:gd name="T20" fmla="*/ 0 w 72"/>
                <a:gd name="T21" fmla="*/ 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55">
                  <a:moveTo>
                    <a:pt x="0" y="4"/>
                  </a:moveTo>
                  <a:lnTo>
                    <a:pt x="0" y="155"/>
                  </a:lnTo>
                  <a:lnTo>
                    <a:pt x="24" y="155"/>
                  </a:lnTo>
                  <a:lnTo>
                    <a:pt x="24" y="76"/>
                  </a:lnTo>
                  <a:cubicBezTo>
                    <a:pt x="24" y="55"/>
                    <a:pt x="29" y="41"/>
                    <a:pt x="41" y="32"/>
                  </a:cubicBezTo>
                  <a:cubicBezTo>
                    <a:pt x="48" y="27"/>
                    <a:pt x="55" y="25"/>
                    <a:pt x="72" y="25"/>
                  </a:cubicBezTo>
                  <a:lnTo>
                    <a:pt x="72" y="1"/>
                  </a:lnTo>
                  <a:cubicBezTo>
                    <a:pt x="68" y="0"/>
                    <a:pt x="66" y="0"/>
                    <a:pt x="63" y="0"/>
                  </a:cubicBezTo>
                  <a:cubicBezTo>
                    <a:pt x="47" y="0"/>
                    <a:pt x="36" y="9"/>
                    <a:pt x="22" y="31"/>
                  </a:cubicBezTo>
                  <a:lnTo>
                    <a:pt x="22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68">
              <a:extLst>
                <a:ext uri="{FF2B5EF4-FFF2-40B4-BE49-F238E27FC236}">
                  <a16:creationId xmlns:a16="http://schemas.microsoft.com/office/drawing/2014/main" id="{96B0586F-FBF5-4F0D-8DCC-586046ACD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5" y="3929"/>
              <a:ext cx="19" cy="98"/>
            </a:xfrm>
            <a:custGeom>
              <a:avLst/>
              <a:gdLst>
                <a:gd name="T0" fmla="*/ 0 w 54"/>
                <a:gd name="T1" fmla="*/ 271 h 271"/>
                <a:gd name="T2" fmla="*/ 54 w 54"/>
                <a:gd name="T3" fmla="*/ 271 h 271"/>
                <a:gd name="T4" fmla="*/ 54 w 54"/>
                <a:gd name="T5" fmla="*/ 0 h 271"/>
                <a:gd name="T6" fmla="*/ 0 w 54"/>
                <a:gd name="T7" fmla="*/ 0 h 271"/>
                <a:gd name="T8" fmla="*/ 0 w 54"/>
                <a:gd name="T9" fmla="*/ 21 h 271"/>
                <a:gd name="T10" fmla="*/ 30 w 54"/>
                <a:gd name="T11" fmla="*/ 21 h 271"/>
                <a:gd name="T12" fmla="*/ 30 w 54"/>
                <a:gd name="T13" fmla="*/ 250 h 271"/>
                <a:gd name="T14" fmla="*/ 0 w 54"/>
                <a:gd name="T15" fmla="*/ 250 h 271"/>
                <a:gd name="T16" fmla="*/ 0 w 54"/>
                <a:gd name="T1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271">
                  <a:moveTo>
                    <a:pt x="0" y="271"/>
                  </a:moveTo>
                  <a:lnTo>
                    <a:pt x="54" y="271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30" y="21"/>
                  </a:lnTo>
                  <a:lnTo>
                    <a:pt x="30" y="250"/>
                  </a:lnTo>
                  <a:lnTo>
                    <a:pt x="0" y="250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Line 69">
              <a:extLst>
                <a:ext uri="{FF2B5EF4-FFF2-40B4-BE49-F238E27FC236}">
                  <a16:creationId xmlns:a16="http://schemas.microsoft.com/office/drawing/2014/main" id="{6EA94A20-2248-48D3-948E-85C9EB25C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6" y="407"/>
              <a:ext cx="0" cy="3349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Line 70">
              <a:extLst>
                <a:ext uri="{FF2B5EF4-FFF2-40B4-BE49-F238E27FC236}">
                  <a16:creationId xmlns:a16="http://schemas.microsoft.com/office/drawing/2014/main" id="{F7DDB746-1246-480A-A689-6C689C9DC2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6" y="407"/>
              <a:ext cx="0" cy="3349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Line 71">
              <a:extLst>
                <a:ext uri="{FF2B5EF4-FFF2-40B4-BE49-F238E27FC236}">
                  <a16:creationId xmlns:a16="http://schemas.microsoft.com/office/drawing/2014/main" id="{76D04722-5EC8-4922-BE70-7FB7FDF5C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3451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Line 72">
              <a:extLst>
                <a:ext uri="{FF2B5EF4-FFF2-40B4-BE49-F238E27FC236}">
                  <a16:creationId xmlns:a16="http://schemas.microsoft.com/office/drawing/2014/main" id="{92BEF61B-8B9A-48E3-B0CE-953E4AA61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2842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Line 73">
              <a:extLst>
                <a:ext uri="{FF2B5EF4-FFF2-40B4-BE49-F238E27FC236}">
                  <a16:creationId xmlns:a16="http://schemas.microsoft.com/office/drawing/2014/main" id="{E713CCDB-CCD7-4F65-BA55-0B4CA268F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2234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Line 74">
              <a:extLst>
                <a:ext uri="{FF2B5EF4-FFF2-40B4-BE49-F238E27FC236}">
                  <a16:creationId xmlns:a16="http://schemas.microsoft.com/office/drawing/2014/main" id="{E0913955-8E1C-4045-9C9B-25C4BBD77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1625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Line 75">
              <a:extLst>
                <a:ext uri="{FF2B5EF4-FFF2-40B4-BE49-F238E27FC236}">
                  <a16:creationId xmlns:a16="http://schemas.microsoft.com/office/drawing/2014/main" id="{0576C5C3-9EA7-41B3-ADA9-9EFAA069C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1016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Line 76">
              <a:extLst>
                <a:ext uri="{FF2B5EF4-FFF2-40B4-BE49-F238E27FC236}">
                  <a16:creationId xmlns:a16="http://schemas.microsoft.com/office/drawing/2014/main" id="{C5E730E5-AA89-4F7A-BB8A-439ACE2D0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407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Line 77">
              <a:extLst>
                <a:ext uri="{FF2B5EF4-FFF2-40B4-BE49-F238E27FC236}">
                  <a16:creationId xmlns:a16="http://schemas.microsoft.com/office/drawing/2014/main" id="{51214FD8-F66E-47F2-8575-EAA1DD3F6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1" y="3451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Line 78">
              <a:extLst>
                <a:ext uri="{FF2B5EF4-FFF2-40B4-BE49-F238E27FC236}">
                  <a16:creationId xmlns:a16="http://schemas.microsoft.com/office/drawing/2014/main" id="{327EBA92-BE7A-42D0-A994-4F413DB0D7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1" y="2842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Line 79">
              <a:extLst>
                <a:ext uri="{FF2B5EF4-FFF2-40B4-BE49-F238E27FC236}">
                  <a16:creationId xmlns:a16="http://schemas.microsoft.com/office/drawing/2014/main" id="{054BE24F-55ED-4B44-BF17-B726694DD4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1" y="2234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Line 80">
              <a:extLst>
                <a:ext uri="{FF2B5EF4-FFF2-40B4-BE49-F238E27FC236}">
                  <a16:creationId xmlns:a16="http://schemas.microsoft.com/office/drawing/2014/main" id="{769EF928-ADE3-4893-A5AD-2687486FF0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1" y="1625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Line 81">
              <a:extLst>
                <a:ext uri="{FF2B5EF4-FFF2-40B4-BE49-F238E27FC236}">
                  <a16:creationId xmlns:a16="http://schemas.microsoft.com/office/drawing/2014/main" id="{A383B25F-B16F-47F0-AB0B-78E7030C3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1" y="1016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Line 82">
              <a:extLst>
                <a:ext uri="{FF2B5EF4-FFF2-40B4-BE49-F238E27FC236}">
                  <a16:creationId xmlns:a16="http://schemas.microsoft.com/office/drawing/2014/main" id="{2663AD98-C8D2-48D0-8A28-65D2D8E95E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1" y="407"/>
              <a:ext cx="45" cy="0"/>
            </a:xfrm>
            <a:prstGeom prst="line">
              <a:avLst/>
            </a:prstGeom>
            <a:noFill/>
            <a:ln w="4763" cap="sq">
              <a:solidFill>
                <a:srgbClr val="26262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" name="Freeform 83">
              <a:extLst>
                <a:ext uri="{FF2B5EF4-FFF2-40B4-BE49-F238E27FC236}">
                  <a16:creationId xmlns:a16="http://schemas.microsoft.com/office/drawing/2014/main" id="{8D8A7E5D-145B-4159-B9CD-34FF87405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" y="3418"/>
              <a:ext cx="44" cy="69"/>
            </a:xfrm>
            <a:custGeom>
              <a:avLst/>
              <a:gdLst>
                <a:gd name="T0" fmla="*/ 61 w 122"/>
                <a:gd name="T1" fmla="*/ 0 h 192"/>
                <a:gd name="T2" fmla="*/ 18 w 122"/>
                <a:gd name="T3" fmla="*/ 20 h 192"/>
                <a:gd name="T4" fmla="*/ 0 w 122"/>
                <a:gd name="T5" fmla="*/ 96 h 192"/>
                <a:gd name="T6" fmla="*/ 61 w 122"/>
                <a:gd name="T7" fmla="*/ 192 h 192"/>
                <a:gd name="T8" fmla="*/ 122 w 122"/>
                <a:gd name="T9" fmla="*/ 98 h 192"/>
                <a:gd name="T10" fmla="*/ 104 w 122"/>
                <a:gd name="T11" fmla="*/ 20 h 192"/>
                <a:gd name="T12" fmla="*/ 61 w 122"/>
                <a:gd name="T13" fmla="*/ 0 h 192"/>
                <a:gd name="T14" fmla="*/ 61 w 122"/>
                <a:gd name="T15" fmla="*/ 20 h 192"/>
                <a:gd name="T16" fmla="*/ 98 w 122"/>
                <a:gd name="T17" fmla="*/ 96 h 192"/>
                <a:gd name="T18" fmla="*/ 60 w 122"/>
                <a:gd name="T19" fmla="*/ 173 h 192"/>
                <a:gd name="T20" fmla="*/ 24 w 122"/>
                <a:gd name="T21" fmla="*/ 96 h 192"/>
                <a:gd name="T22" fmla="*/ 61 w 122"/>
                <a:gd name="T23" fmla="*/ 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92">
                  <a:moveTo>
                    <a:pt x="61" y="0"/>
                  </a:moveTo>
                  <a:cubicBezTo>
                    <a:pt x="44" y="0"/>
                    <a:pt x="28" y="8"/>
                    <a:pt x="18" y="20"/>
                  </a:cubicBezTo>
                  <a:cubicBezTo>
                    <a:pt x="6" y="37"/>
                    <a:pt x="0" y="62"/>
                    <a:pt x="0" y="96"/>
                  </a:cubicBezTo>
                  <a:cubicBezTo>
                    <a:pt x="0" y="159"/>
                    <a:pt x="21" y="192"/>
                    <a:pt x="61" y="192"/>
                  </a:cubicBezTo>
                  <a:cubicBezTo>
                    <a:pt x="100" y="192"/>
                    <a:pt x="122" y="159"/>
                    <a:pt x="122" y="98"/>
                  </a:cubicBezTo>
                  <a:cubicBezTo>
                    <a:pt x="122" y="61"/>
                    <a:pt x="116" y="37"/>
                    <a:pt x="104" y="20"/>
                  </a:cubicBezTo>
                  <a:cubicBezTo>
                    <a:pt x="94" y="7"/>
                    <a:pt x="79" y="0"/>
                    <a:pt x="61" y="0"/>
                  </a:cubicBezTo>
                  <a:close/>
                  <a:moveTo>
                    <a:pt x="61" y="20"/>
                  </a:moveTo>
                  <a:cubicBezTo>
                    <a:pt x="86" y="20"/>
                    <a:pt x="98" y="46"/>
                    <a:pt x="98" y="96"/>
                  </a:cubicBezTo>
                  <a:cubicBezTo>
                    <a:pt x="98" y="148"/>
                    <a:pt x="86" y="173"/>
                    <a:pt x="60" y="173"/>
                  </a:cubicBezTo>
                  <a:cubicBezTo>
                    <a:pt x="36" y="173"/>
                    <a:pt x="24" y="147"/>
                    <a:pt x="24" y="96"/>
                  </a:cubicBezTo>
                  <a:cubicBezTo>
                    <a:pt x="24" y="45"/>
                    <a:pt x="36" y="20"/>
                    <a:pt x="61" y="2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" name="Rectangle 84">
              <a:extLst>
                <a:ext uri="{FF2B5EF4-FFF2-40B4-BE49-F238E27FC236}">
                  <a16:creationId xmlns:a16="http://schemas.microsoft.com/office/drawing/2014/main" id="{2869C1A7-8BC8-4FD0-B0E1-64AF88C02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3475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Freeform 85">
              <a:extLst>
                <a:ext uri="{FF2B5EF4-FFF2-40B4-BE49-F238E27FC236}">
                  <a16:creationId xmlns:a16="http://schemas.microsoft.com/office/drawing/2014/main" id="{59BDF4BD-EAF8-48EE-B032-D4FFC32A8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" y="3418"/>
              <a:ext cx="45" cy="67"/>
            </a:xfrm>
            <a:custGeom>
              <a:avLst/>
              <a:gdLst>
                <a:gd name="T0" fmla="*/ 124 w 125"/>
                <a:gd name="T1" fmla="*/ 163 h 186"/>
                <a:gd name="T2" fmla="*/ 26 w 125"/>
                <a:gd name="T3" fmla="*/ 163 h 186"/>
                <a:gd name="T4" fmla="*/ 59 w 125"/>
                <a:gd name="T5" fmla="*/ 125 h 186"/>
                <a:gd name="T6" fmla="*/ 86 w 125"/>
                <a:gd name="T7" fmla="*/ 111 h 186"/>
                <a:gd name="T8" fmla="*/ 125 w 125"/>
                <a:gd name="T9" fmla="*/ 55 h 186"/>
                <a:gd name="T10" fmla="*/ 108 w 125"/>
                <a:gd name="T11" fmla="*/ 15 h 186"/>
                <a:gd name="T12" fmla="*/ 65 w 125"/>
                <a:gd name="T13" fmla="*/ 0 h 186"/>
                <a:gd name="T14" fmla="*/ 14 w 125"/>
                <a:gd name="T15" fmla="*/ 24 h 186"/>
                <a:gd name="T16" fmla="*/ 4 w 125"/>
                <a:gd name="T17" fmla="*/ 65 h 186"/>
                <a:gd name="T18" fmla="*/ 27 w 125"/>
                <a:gd name="T19" fmla="*/ 65 h 186"/>
                <a:gd name="T20" fmla="*/ 32 w 125"/>
                <a:gd name="T21" fmla="*/ 38 h 186"/>
                <a:gd name="T22" fmla="*/ 65 w 125"/>
                <a:gd name="T23" fmla="*/ 20 h 186"/>
                <a:gd name="T24" fmla="*/ 101 w 125"/>
                <a:gd name="T25" fmla="*/ 55 h 186"/>
                <a:gd name="T26" fmla="*/ 76 w 125"/>
                <a:gd name="T27" fmla="*/ 92 h 186"/>
                <a:gd name="T28" fmla="*/ 52 w 125"/>
                <a:gd name="T29" fmla="*/ 106 h 186"/>
                <a:gd name="T30" fmla="*/ 0 w 125"/>
                <a:gd name="T31" fmla="*/ 186 h 186"/>
                <a:gd name="T32" fmla="*/ 124 w 125"/>
                <a:gd name="T33" fmla="*/ 186 h 186"/>
                <a:gd name="T34" fmla="*/ 124 w 125"/>
                <a:gd name="T35" fmla="*/ 16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186">
                  <a:moveTo>
                    <a:pt x="124" y="163"/>
                  </a:moveTo>
                  <a:lnTo>
                    <a:pt x="26" y="163"/>
                  </a:lnTo>
                  <a:cubicBezTo>
                    <a:pt x="28" y="148"/>
                    <a:pt x="36" y="138"/>
                    <a:pt x="59" y="125"/>
                  </a:cubicBezTo>
                  <a:lnTo>
                    <a:pt x="86" y="111"/>
                  </a:lnTo>
                  <a:cubicBezTo>
                    <a:pt x="112" y="97"/>
                    <a:pt x="125" y="77"/>
                    <a:pt x="125" y="55"/>
                  </a:cubicBezTo>
                  <a:cubicBezTo>
                    <a:pt x="125" y="39"/>
                    <a:pt x="119" y="25"/>
                    <a:pt x="108" y="15"/>
                  </a:cubicBezTo>
                  <a:cubicBezTo>
                    <a:pt x="97" y="5"/>
                    <a:pt x="83" y="0"/>
                    <a:pt x="65" y="0"/>
                  </a:cubicBezTo>
                  <a:cubicBezTo>
                    <a:pt x="42" y="0"/>
                    <a:pt x="24" y="8"/>
                    <a:pt x="14" y="24"/>
                  </a:cubicBezTo>
                  <a:cubicBezTo>
                    <a:pt x="7" y="34"/>
                    <a:pt x="4" y="46"/>
                    <a:pt x="4" y="65"/>
                  </a:cubicBezTo>
                  <a:lnTo>
                    <a:pt x="27" y="65"/>
                  </a:lnTo>
                  <a:cubicBezTo>
                    <a:pt x="28" y="52"/>
                    <a:pt x="29" y="44"/>
                    <a:pt x="32" y="38"/>
                  </a:cubicBezTo>
                  <a:cubicBezTo>
                    <a:pt x="39" y="27"/>
                    <a:pt x="51" y="20"/>
                    <a:pt x="65" y="20"/>
                  </a:cubicBezTo>
                  <a:cubicBezTo>
                    <a:pt x="86" y="20"/>
                    <a:pt x="101" y="35"/>
                    <a:pt x="101" y="55"/>
                  </a:cubicBezTo>
                  <a:cubicBezTo>
                    <a:pt x="101" y="70"/>
                    <a:pt x="93" y="82"/>
                    <a:pt x="76" y="92"/>
                  </a:cubicBezTo>
                  <a:lnTo>
                    <a:pt x="52" y="106"/>
                  </a:lnTo>
                  <a:cubicBezTo>
                    <a:pt x="13" y="128"/>
                    <a:pt x="2" y="145"/>
                    <a:pt x="0" y="186"/>
                  </a:cubicBezTo>
                  <a:lnTo>
                    <a:pt x="124" y="186"/>
                  </a:lnTo>
                  <a:lnTo>
                    <a:pt x="124" y="163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Freeform 86">
              <a:extLst>
                <a:ext uri="{FF2B5EF4-FFF2-40B4-BE49-F238E27FC236}">
                  <a16:creationId xmlns:a16="http://schemas.microsoft.com/office/drawing/2014/main" id="{B6475664-45DF-4616-B687-6DEBC7AB7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" y="3418"/>
              <a:ext cx="45" cy="69"/>
            </a:xfrm>
            <a:custGeom>
              <a:avLst/>
              <a:gdLst>
                <a:gd name="T0" fmla="*/ 116 w 125"/>
                <a:gd name="T1" fmla="*/ 0 h 192"/>
                <a:gd name="T2" fmla="*/ 20 w 125"/>
                <a:gd name="T3" fmla="*/ 0 h 192"/>
                <a:gd name="T4" fmla="*/ 6 w 125"/>
                <a:gd name="T5" fmla="*/ 101 h 192"/>
                <a:gd name="T6" fmla="*/ 27 w 125"/>
                <a:gd name="T7" fmla="*/ 101 h 192"/>
                <a:gd name="T8" fmla="*/ 61 w 125"/>
                <a:gd name="T9" fmla="*/ 84 h 192"/>
                <a:gd name="T10" fmla="*/ 102 w 125"/>
                <a:gd name="T11" fmla="*/ 129 h 192"/>
                <a:gd name="T12" fmla="*/ 61 w 125"/>
                <a:gd name="T13" fmla="*/ 172 h 192"/>
                <a:gd name="T14" fmla="*/ 23 w 125"/>
                <a:gd name="T15" fmla="*/ 140 h 192"/>
                <a:gd name="T16" fmla="*/ 0 w 125"/>
                <a:gd name="T17" fmla="*/ 140 h 192"/>
                <a:gd name="T18" fmla="*/ 11 w 125"/>
                <a:gd name="T19" fmla="*/ 170 h 192"/>
                <a:gd name="T20" fmla="*/ 62 w 125"/>
                <a:gd name="T21" fmla="*/ 192 h 192"/>
                <a:gd name="T22" fmla="*/ 125 w 125"/>
                <a:gd name="T23" fmla="*/ 125 h 192"/>
                <a:gd name="T24" fmla="*/ 65 w 125"/>
                <a:gd name="T25" fmla="*/ 64 h 192"/>
                <a:gd name="T26" fmla="*/ 31 w 125"/>
                <a:gd name="T27" fmla="*/ 75 h 192"/>
                <a:gd name="T28" fmla="*/ 38 w 125"/>
                <a:gd name="T29" fmla="*/ 23 h 192"/>
                <a:gd name="T30" fmla="*/ 116 w 125"/>
                <a:gd name="T31" fmla="*/ 23 h 192"/>
                <a:gd name="T32" fmla="*/ 116 w 125"/>
                <a:gd name="T3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92">
                  <a:moveTo>
                    <a:pt x="116" y="0"/>
                  </a:moveTo>
                  <a:lnTo>
                    <a:pt x="20" y="0"/>
                  </a:lnTo>
                  <a:lnTo>
                    <a:pt x="6" y="101"/>
                  </a:lnTo>
                  <a:lnTo>
                    <a:pt x="27" y="101"/>
                  </a:lnTo>
                  <a:cubicBezTo>
                    <a:pt x="38" y="88"/>
                    <a:pt x="47" y="84"/>
                    <a:pt x="61" y="84"/>
                  </a:cubicBezTo>
                  <a:cubicBezTo>
                    <a:pt x="86" y="84"/>
                    <a:pt x="102" y="101"/>
                    <a:pt x="102" y="129"/>
                  </a:cubicBezTo>
                  <a:cubicBezTo>
                    <a:pt x="102" y="155"/>
                    <a:pt x="86" y="172"/>
                    <a:pt x="61" y="172"/>
                  </a:cubicBezTo>
                  <a:cubicBezTo>
                    <a:pt x="41" y="172"/>
                    <a:pt x="29" y="161"/>
                    <a:pt x="23" y="140"/>
                  </a:cubicBezTo>
                  <a:lnTo>
                    <a:pt x="0" y="140"/>
                  </a:lnTo>
                  <a:cubicBezTo>
                    <a:pt x="3" y="156"/>
                    <a:pt x="6" y="163"/>
                    <a:pt x="11" y="170"/>
                  </a:cubicBezTo>
                  <a:cubicBezTo>
                    <a:pt x="22" y="184"/>
                    <a:pt x="41" y="192"/>
                    <a:pt x="62" y="192"/>
                  </a:cubicBezTo>
                  <a:cubicBezTo>
                    <a:pt x="99" y="192"/>
                    <a:pt x="125" y="165"/>
                    <a:pt x="125" y="125"/>
                  </a:cubicBezTo>
                  <a:cubicBezTo>
                    <a:pt x="125" y="89"/>
                    <a:pt x="101" y="64"/>
                    <a:pt x="65" y="64"/>
                  </a:cubicBezTo>
                  <a:cubicBezTo>
                    <a:pt x="52" y="64"/>
                    <a:pt x="42" y="67"/>
                    <a:pt x="31" y="75"/>
                  </a:cubicBezTo>
                  <a:lnTo>
                    <a:pt x="38" y="23"/>
                  </a:lnTo>
                  <a:lnTo>
                    <a:pt x="116" y="2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A79F129B-1E94-4336-96F1-C4ABD4761D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" y="2809"/>
              <a:ext cx="44" cy="69"/>
            </a:xfrm>
            <a:custGeom>
              <a:avLst/>
              <a:gdLst>
                <a:gd name="T0" fmla="*/ 61 w 122"/>
                <a:gd name="T1" fmla="*/ 0 h 192"/>
                <a:gd name="T2" fmla="*/ 18 w 122"/>
                <a:gd name="T3" fmla="*/ 21 h 192"/>
                <a:gd name="T4" fmla="*/ 0 w 122"/>
                <a:gd name="T5" fmla="*/ 96 h 192"/>
                <a:gd name="T6" fmla="*/ 61 w 122"/>
                <a:gd name="T7" fmla="*/ 192 h 192"/>
                <a:gd name="T8" fmla="*/ 122 w 122"/>
                <a:gd name="T9" fmla="*/ 98 h 192"/>
                <a:gd name="T10" fmla="*/ 104 w 122"/>
                <a:gd name="T11" fmla="*/ 21 h 192"/>
                <a:gd name="T12" fmla="*/ 61 w 122"/>
                <a:gd name="T13" fmla="*/ 0 h 192"/>
                <a:gd name="T14" fmla="*/ 61 w 122"/>
                <a:gd name="T15" fmla="*/ 21 h 192"/>
                <a:gd name="T16" fmla="*/ 98 w 122"/>
                <a:gd name="T17" fmla="*/ 96 h 192"/>
                <a:gd name="T18" fmla="*/ 60 w 122"/>
                <a:gd name="T19" fmla="*/ 173 h 192"/>
                <a:gd name="T20" fmla="*/ 24 w 122"/>
                <a:gd name="T21" fmla="*/ 96 h 192"/>
                <a:gd name="T22" fmla="*/ 61 w 122"/>
                <a:gd name="T23" fmla="*/ 2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92">
                  <a:moveTo>
                    <a:pt x="61" y="0"/>
                  </a:moveTo>
                  <a:cubicBezTo>
                    <a:pt x="44" y="0"/>
                    <a:pt x="28" y="8"/>
                    <a:pt x="18" y="21"/>
                  </a:cubicBezTo>
                  <a:cubicBezTo>
                    <a:pt x="6" y="37"/>
                    <a:pt x="0" y="62"/>
                    <a:pt x="0" y="96"/>
                  </a:cubicBezTo>
                  <a:cubicBezTo>
                    <a:pt x="0" y="159"/>
                    <a:pt x="21" y="192"/>
                    <a:pt x="61" y="192"/>
                  </a:cubicBezTo>
                  <a:cubicBezTo>
                    <a:pt x="100" y="192"/>
                    <a:pt x="122" y="159"/>
                    <a:pt x="122" y="98"/>
                  </a:cubicBezTo>
                  <a:cubicBezTo>
                    <a:pt x="122" y="62"/>
                    <a:pt x="116" y="37"/>
                    <a:pt x="104" y="21"/>
                  </a:cubicBezTo>
                  <a:cubicBezTo>
                    <a:pt x="94" y="7"/>
                    <a:pt x="79" y="0"/>
                    <a:pt x="61" y="0"/>
                  </a:cubicBezTo>
                  <a:close/>
                  <a:moveTo>
                    <a:pt x="61" y="21"/>
                  </a:moveTo>
                  <a:cubicBezTo>
                    <a:pt x="86" y="21"/>
                    <a:pt x="98" y="46"/>
                    <a:pt x="98" y="96"/>
                  </a:cubicBezTo>
                  <a:cubicBezTo>
                    <a:pt x="98" y="148"/>
                    <a:pt x="86" y="173"/>
                    <a:pt x="60" y="173"/>
                  </a:cubicBezTo>
                  <a:cubicBezTo>
                    <a:pt x="36" y="173"/>
                    <a:pt x="24" y="147"/>
                    <a:pt x="24" y="96"/>
                  </a:cubicBezTo>
                  <a:cubicBezTo>
                    <a:pt x="24" y="46"/>
                    <a:pt x="36" y="21"/>
                    <a:pt x="61" y="2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" name="Rectangle 88">
              <a:extLst>
                <a:ext uri="{FF2B5EF4-FFF2-40B4-BE49-F238E27FC236}">
                  <a16:creationId xmlns:a16="http://schemas.microsoft.com/office/drawing/2014/main" id="{5999B9BB-3BA7-4D76-BBE3-2752D8207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2866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" name="Freeform 89">
              <a:extLst>
                <a:ext uri="{FF2B5EF4-FFF2-40B4-BE49-F238E27FC236}">
                  <a16:creationId xmlns:a16="http://schemas.microsoft.com/office/drawing/2014/main" id="{08978EDE-B8E5-4EA2-94B6-EA0F09CC5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" y="2809"/>
              <a:ext cx="45" cy="67"/>
            </a:xfrm>
            <a:custGeom>
              <a:avLst/>
              <a:gdLst>
                <a:gd name="T0" fmla="*/ 124 w 125"/>
                <a:gd name="T1" fmla="*/ 163 h 186"/>
                <a:gd name="T2" fmla="*/ 26 w 125"/>
                <a:gd name="T3" fmla="*/ 163 h 186"/>
                <a:gd name="T4" fmla="*/ 59 w 125"/>
                <a:gd name="T5" fmla="*/ 125 h 186"/>
                <a:gd name="T6" fmla="*/ 86 w 125"/>
                <a:gd name="T7" fmla="*/ 111 h 186"/>
                <a:gd name="T8" fmla="*/ 125 w 125"/>
                <a:gd name="T9" fmla="*/ 55 h 186"/>
                <a:gd name="T10" fmla="*/ 108 w 125"/>
                <a:gd name="T11" fmla="*/ 15 h 186"/>
                <a:gd name="T12" fmla="*/ 65 w 125"/>
                <a:gd name="T13" fmla="*/ 0 h 186"/>
                <a:gd name="T14" fmla="*/ 14 w 125"/>
                <a:gd name="T15" fmla="*/ 24 h 186"/>
                <a:gd name="T16" fmla="*/ 4 w 125"/>
                <a:gd name="T17" fmla="*/ 65 h 186"/>
                <a:gd name="T18" fmla="*/ 27 w 125"/>
                <a:gd name="T19" fmla="*/ 65 h 186"/>
                <a:gd name="T20" fmla="*/ 32 w 125"/>
                <a:gd name="T21" fmla="*/ 38 h 186"/>
                <a:gd name="T22" fmla="*/ 65 w 125"/>
                <a:gd name="T23" fmla="*/ 20 h 186"/>
                <a:gd name="T24" fmla="*/ 101 w 125"/>
                <a:gd name="T25" fmla="*/ 55 h 186"/>
                <a:gd name="T26" fmla="*/ 76 w 125"/>
                <a:gd name="T27" fmla="*/ 92 h 186"/>
                <a:gd name="T28" fmla="*/ 52 w 125"/>
                <a:gd name="T29" fmla="*/ 106 h 186"/>
                <a:gd name="T30" fmla="*/ 0 w 125"/>
                <a:gd name="T31" fmla="*/ 186 h 186"/>
                <a:gd name="T32" fmla="*/ 124 w 125"/>
                <a:gd name="T33" fmla="*/ 186 h 186"/>
                <a:gd name="T34" fmla="*/ 124 w 125"/>
                <a:gd name="T35" fmla="*/ 16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186">
                  <a:moveTo>
                    <a:pt x="124" y="163"/>
                  </a:moveTo>
                  <a:lnTo>
                    <a:pt x="26" y="163"/>
                  </a:lnTo>
                  <a:cubicBezTo>
                    <a:pt x="28" y="148"/>
                    <a:pt x="36" y="138"/>
                    <a:pt x="59" y="125"/>
                  </a:cubicBezTo>
                  <a:lnTo>
                    <a:pt x="86" y="111"/>
                  </a:lnTo>
                  <a:cubicBezTo>
                    <a:pt x="112" y="97"/>
                    <a:pt x="125" y="78"/>
                    <a:pt x="125" y="55"/>
                  </a:cubicBezTo>
                  <a:cubicBezTo>
                    <a:pt x="125" y="39"/>
                    <a:pt x="119" y="25"/>
                    <a:pt x="108" y="15"/>
                  </a:cubicBezTo>
                  <a:cubicBezTo>
                    <a:pt x="97" y="5"/>
                    <a:pt x="83" y="0"/>
                    <a:pt x="65" y="0"/>
                  </a:cubicBezTo>
                  <a:cubicBezTo>
                    <a:pt x="42" y="0"/>
                    <a:pt x="24" y="9"/>
                    <a:pt x="14" y="24"/>
                  </a:cubicBezTo>
                  <a:cubicBezTo>
                    <a:pt x="7" y="34"/>
                    <a:pt x="4" y="46"/>
                    <a:pt x="4" y="65"/>
                  </a:cubicBezTo>
                  <a:lnTo>
                    <a:pt x="27" y="65"/>
                  </a:lnTo>
                  <a:cubicBezTo>
                    <a:pt x="28" y="52"/>
                    <a:pt x="29" y="44"/>
                    <a:pt x="32" y="38"/>
                  </a:cubicBezTo>
                  <a:cubicBezTo>
                    <a:pt x="39" y="27"/>
                    <a:pt x="51" y="20"/>
                    <a:pt x="65" y="20"/>
                  </a:cubicBezTo>
                  <a:cubicBezTo>
                    <a:pt x="86" y="20"/>
                    <a:pt x="101" y="35"/>
                    <a:pt x="101" y="55"/>
                  </a:cubicBezTo>
                  <a:cubicBezTo>
                    <a:pt x="101" y="70"/>
                    <a:pt x="93" y="83"/>
                    <a:pt x="76" y="92"/>
                  </a:cubicBezTo>
                  <a:lnTo>
                    <a:pt x="52" y="106"/>
                  </a:lnTo>
                  <a:cubicBezTo>
                    <a:pt x="13" y="128"/>
                    <a:pt x="2" y="145"/>
                    <a:pt x="0" y="186"/>
                  </a:cubicBezTo>
                  <a:lnTo>
                    <a:pt x="124" y="186"/>
                  </a:lnTo>
                  <a:lnTo>
                    <a:pt x="124" y="163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" name="Freeform 90">
              <a:extLst>
                <a:ext uri="{FF2B5EF4-FFF2-40B4-BE49-F238E27FC236}">
                  <a16:creationId xmlns:a16="http://schemas.microsoft.com/office/drawing/2014/main" id="{6A3392CF-6CCA-46A8-A334-0F9FDE5A52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" y="2809"/>
              <a:ext cx="44" cy="69"/>
            </a:xfrm>
            <a:custGeom>
              <a:avLst/>
              <a:gdLst>
                <a:gd name="T0" fmla="*/ 119 w 123"/>
                <a:gd name="T1" fmla="*/ 49 h 192"/>
                <a:gd name="T2" fmla="*/ 67 w 123"/>
                <a:gd name="T3" fmla="*/ 0 h 192"/>
                <a:gd name="T4" fmla="*/ 17 w 123"/>
                <a:gd name="T5" fmla="*/ 27 h 192"/>
                <a:gd name="T6" fmla="*/ 0 w 123"/>
                <a:gd name="T7" fmla="*/ 101 h 192"/>
                <a:gd name="T8" fmla="*/ 16 w 123"/>
                <a:gd name="T9" fmla="*/ 169 h 192"/>
                <a:gd name="T10" fmla="*/ 62 w 123"/>
                <a:gd name="T11" fmla="*/ 192 h 192"/>
                <a:gd name="T12" fmla="*/ 123 w 123"/>
                <a:gd name="T13" fmla="*/ 130 h 192"/>
                <a:gd name="T14" fmla="*/ 66 w 123"/>
                <a:gd name="T15" fmla="*/ 70 h 192"/>
                <a:gd name="T16" fmla="*/ 24 w 123"/>
                <a:gd name="T17" fmla="*/ 91 h 192"/>
                <a:gd name="T18" fmla="*/ 65 w 123"/>
                <a:gd name="T19" fmla="*/ 21 h 192"/>
                <a:gd name="T20" fmla="*/ 96 w 123"/>
                <a:gd name="T21" fmla="*/ 49 h 192"/>
                <a:gd name="T22" fmla="*/ 119 w 123"/>
                <a:gd name="T23" fmla="*/ 49 h 192"/>
                <a:gd name="T24" fmla="*/ 64 w 123"/>
                <a:gd name="T25" fmla="*/ 91 h 192"/>
                <a:gd name="T26" fmla="*/ 100 w 123"/>
                <a:gd name="T27" fmla="*/ 131 h 192"/>
                <a:gd name="T28" fmla="*/ 63 w 123"/>
                <a:gd name="T29" fmla="*/ 172 h 192"/>
                <a:gd name="T30" fmla="*/ 25 w 123"/>
                <a:gd name="T31" fmla="*/ 130 h 192"/>
                <a:gd name="T32" fmla="*/ 64 w 123"/>
                <a:gd name="T33" fmla="*/ 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192">
                  <a:moveTo>
                    <a:pt x="119" y="49"/>
                  </a:moveTo>
                  <a:cubicBezTo>
                    <a:pt x="115" y="18"/>
                    <a:pt x="95" y="0"/>
                    <a:pt x="67" y="0"/>
                  </a:cubicBezTo>
                  <a:cubicBezTo>
                    <a:pt x="46" y="0"/>
                    <a:pt x="28" y="10"/>
                    <a:pt x="17" y="27"/>
                  </a:cubicBezTo>
                  <a:cubicBezTo>
                    <a:pt x="5" y="45"/>
                    <a:pt x="0" y="68"/>
                    <a:pt x="0" y="101"/>
                  </a:cubicBezTo>
                  <a:cubicBezTo>
                    <a:pt x="0" y="133"/>
                    <a:pt x="5" y="153"/>
                    <a:pt x="16" y="169"/>
                  </a:cubicBezTo>
                  <a:cubicBezTo>
                    <a:pt x="26" y="184"/>
                    <a:pt x="42" y="192"/>
                    <a:pt x="62" y="192"/>
                  </a:cubicBezTo>
                  <a:cubicBezTo>
                    <a:pt x="98" y="192"/>
                    <a:pt x="123" y="166"/>
                    <a:pt x="123" y="130"/>
                  </a:cubicBezTo>
                  <a:cubicBezTo>
                    <a:pt x="123" y="95"/>
                    <a:pt x="100" y="70"/>
                    <a:pt x="66" y="70"/>
                  </a:cubicBezTo>
                  <a:cubicBezTo>
                    <a:pt x="48" y="70"/>
                    <a:pt x="34" y="78"/>
                    <a:pt x="24" y="91"/>
                  </a:cubicBezTo>
                  <a:cubicBezTo>
                    <a:pt x="24" y="46"/>
                    <a:pt x="39" y="21"/>
                    <a:pt x="65" y="21"/>
                  </a:cubicBezTo>
                  <a:cubicBezTo>
                    <a:pt x="81" y="21"/>
                    <a:pt x="93" y="31"/>
                    <a:pt x="96" y="49"/>
                  </a:cubicBezTo>
                  <a:lnTo>
                    <a:pt x="119" y="49"/>
                  </a:lnTo>
                  <a:close/>
                  <a:moveTo>
                    <a:pt x="64" y="91"/>
                  </a:moveTo>
                  <a:cubicBezTo>
                    <a:pt x="86" y="91"/>
                    <a:pt x="100" y="106"/>
                    <a:pt x="100" y="131"/>
                  </a:cubicBezTo>
                  <a:cubicBezTo>
                    <a:pt x="100" y="155"/>
                    <a:pt x="84" y="172"/>
                    <a:pt x="63" y="172"/>
                  </a:cubicBezTo>
                  <a:cubicBezTo>
                    <a:pt x="41" y="172"/>
                    <a:pt x="25" y="154"/>
                    <a:pt x="25" y="130"/>
                  </a:cubicBezTo>
                  <a:cubicBezTo>
                    <a:pt x="25" y="107"/>
                    <a:pt x="41" y="91"/>
                    <a:pt x="64" y="9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" name="Freeform 91">
              <a:extLst>
                <a:ext uri="{FF2B5EF4-FFF2-40B4-BE49-F238E27FC236}">
                  <a16:creationId xmlns:a16="http://schemas.microsoft.com/office/drawing/2014/main" id="{799C43CA-29DE-4B7F-8821-72FAC7544C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" y="2200"/>
              <a:ext cx="44" cy="69"/>
            </a:xfrm>
            <a:custGeom>
              <a:avLst/>
              <a:gdLst>
                <a:gd name="T0" fmla="*/ 61 w 122"/>
                <a:gd name="T1" fmla="*/ 0 h 192"/>
                <a:gd name="T2" fmla="*/ 18 w 122"/>
                <a:gd name="T3" fmla="*/ 21 h 192"/>
                <a:gd name="T4" fmla="*/ 0 w 122"/>
                <a:gd name="T5" fmla="*/ 96 h 192"/>
                <a:gd name="T6" fmla="*/ 61 w 122"/>
                <a:gd name="T7" fmla="*/ 192 h 192"/>
                <a:gd name="T8" fmla="*/ 122 w 122"/>
                <a:gd name="T9" fmla="*/ 98 h 192"/>
                <a:gd name="T10" fmla="*/ 104 w 122"/>
                <a:gd name="T11" fmla="*/ 21 h 192"/>
                <a:gd name="T12" fmla="*/ 61 w 122"/>
                <a:gd name="T13" fmla="*/ 0 h 192"/>
                <a:gd name="T14" fmla="*/ 61 w 122"/>
                <a:gd name="T15" fmla="*/ 21 h 192"/>
                <a:gd name="T16" fmla="*/ 98 w 122"/>
                <a:gd name="T17" fmla="*/ 96 h 192"/>
                <a:gd name="T18" fmla="*/ 60 w 122"/>
                <a:gd name="T19" fmla="*/ 173 h 192"/>
                <a:gd name="T20" fmla="*/ 24 w 122"/>
                <a:gd name="T21" fmla="*/ 97 h 192"/>
                <a:gd name="T22" fmla="*/ 61 w 122"/>
                <a:gd name="T23" fmla="*/ 2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92">
                  <a:moveTo>
                    <a:pt x="61" y="0"/>
                  </a:moveTo>
                  <a:cubicBezTo>
                    <a:pt x="44" y="0"/>
                    <a:pt x="28" y="8"/>
                    <a:pt x="18" y="21"/>
                  </a:cubicBezTo>
                  <a:cubicBezTo>
                    <a:pt x="6" y="37"/>
                    <a:pt x="0" y="62"/>
                    <a:pt x="0" y="96"/>
                  </a:cubicBezTo>
                  <a:cubicBezTo>
                    <a:pt x="0" y="159"/>
                    <a:pt x="21" y="192"/>
                    <a:pt x="61" y="192"/>
                  </a:cubicBezTo>
                  <a:cubicBezTo>
                    <a:pt x="100" y="192"/>
                    <a:pt x="122" y="159"/>
                    <a:pt x="122" y="98"/>
                  </a:cubicBezTo>
                  <a:cubicBezTo>
                    <a:pt x="122" y="62"/>
                    <a:pt x="116" y="37"/>
                    <a:pt x="104" y="21"/>
                  </a:cubicBezTo>
                  <a:cubicBezTo>
                    <a:pt x="94" y="8"/>
                    <a:pt x="79" y="0"/>
                    <a:pt x="61" y="0"/>
                  </a:cubicBezTo>
                  <a:close/>
                  <a:moveTo>
                    <a:pt x="61" y="21"/>
                  </a:moveTo>
                  <a:cubicBezTo>
                    <a:pt x="86" y="21"/>
                    <a:pt x="98" y="46"/>
                    <a:pt x="98" y="96"/>
                  </a:cubicBezTo>
                  <a:cubicBezTo>
                    <a:pt x="98" y="149"/>
                    <a:pt x="86" y="173"/>
                    <a:pt x="60" y="173"/>
                  </a:cubicBezTo>
                  <a:cubicBezTo>
                    <a:pt x="36" y="173"/>
                    <a:pt x="24" y="147"/>
                    <a:pt x="24" y="97"/>
                  </a:cubicBezTo>
                  <a:cubicBezTo>
                    <a:pt x="24" y="46"/>
                    <a:pt x="36" y="21"/>
                    <a:pt x="61" y="2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" name="Rectangle 92">
              <a:extLst>
                <a:ext uri="{FF2B5EF4-FFF2-40B4-BE49-F238E27FC236}">
                  <a16:creationId xmlns:a16="http://schemas.microsoft.com/office/drawing/2014/main" id="{752C089E-A903-4669-9419-6D879B6AE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2257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" name="Freeform 93">
              <a:extLst>
                <a:ext uri="{FF2B5EF4-FFF2-40B4-BE49-F238E27FC236}">
                  <a16:creationId xmlns:a16="http://schemas.microsoft.com/office/drawing/2014/main" id="{ED9302BB-7EE4-4803-ABB8-49FD95834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" y="2200"/>
              <a:ext cx="45" cy="67"/>
            </a:xfrm>
            <a:custGeom>
              <a:avLst/>
              <a:gdLst>
                <a:gd name="T0" fmla="*/ 124 w 125"/>
                <a:gd name="T1" fmla="*/ 163 h 186"/>
                <a:gd name="T2" fmla="*/ 26 w 125"/>
                <a:gd name="T3" fmla="*/ 163 h 186"/>
                <a:gd name="T4" fmla="*/ 59 w 125"/>
                <a:gd name="T5" fmla="*/ 125 h 186"/>
                <a:gd name="T6" fmla="*/ 86 w 125"/>
                <a:gd name="T7" fmla="*/ 111 h 186"/>
                <a:gd name="T8" fmla="*/ 125 w 125"/>
                <a:gd name="T9" fmla="*/ 55 h 186"/>
                <a:gd name="T10" fmla="*/ 108 w 125"/>
                <a:gd name="T11" fmla="*/ 15 h 186"/>
                <a:gd name="T12" fmla="*/ 65 w 125"/>
                <a:gd name="T13" fmla="*/ 0 h 186"/>
                <a:gd name="T14" fmla="*/ 14 w 125"/>
                <a:gd name="T15" fmla="*/ 24 h 186"/>
                <a:gd name="T16" fmla="*/ 4 w 125"/>
                <a:gd name="T17" fmla="*/ 65 h 186"/>
                <a:gd name="T18" fmla="*/ 27 w 125"/>
                <a:gd name="T19" fmla="*/ 65 h 186"/>
                <a:gd name="T20" fmla="*/ 32 w 125"/>
                <a:gd name="T21" fmla="*/ 39 h 186"/>
                <a:gd name="T22" fmla="*/ 65 w 125"/>
                <a:gd name="T23" fmla="*/ 20 h 186"/>
                <a:gd name="T24" fmla="*/ 101 w 125"/>
                <a:gd name="T25" fmla="*/ 55 h 186"/>
                <a:gd name="T26" fmla="*/ 76 w 125"/>
                <a:gd name="T27" fmla="*/ 92 h 186"/>
                <a:gd name="T28" fmla="*/ 52 w 125"/>
                <a:gd name="T29" fmla="*/ 106 h 186"/>
                <a:gd name="T30" fmla="*/ 0 w 125"/>
                <a:gd name="T31" fmla="*/ 186 h 186"/>
                <a:gd name="T32" fmla="*/ 124 w 125"/>
                <a:gd name="T33" fmla="*/ 186 h 186"/>
                <a:gd name="T34" fmla="*/ 124 w 125"/>
                <a:gd name="T35" fmla="*/ 16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186">
                  <a:moveTo>
                    <a:pt x="124" y="163"/>
                  </a:moveTo>
                  <a:lnTo>
                    <a:pt x="26" y="163"/>
                  </a:lnTo>
                  <a:cubicBezTo>
                    <a:pt x="28" y="148"/>
                    <a:pt x="36" y="139"/>
                    <a:pt x="59" y="125"/>
                  </a:cubicBezTo>
                  <a:lnTo>
                    <a:pt x="86" y="111"/>
                  </a:lnTo>
                  <a:cubicBezTo>
                    <a:pt x="112" y="97"/>
                    <a:pt x="125" y="78"/>
                    <a:pt x="125" y="55"/>
                  </a:cubicBezTo>
                  <a:cubicBezTo>
                    <a:pt x="125" y="39"/>
                    <a:pt x="119" y="25"/>
                    <a:pt x="108" y="15"/>
                  </a:cubicBezTo>
                  <a:cubicBezTo>
                    <a:pt x="97" y="5"/>
                    <a:pt x="83" y="0"/>
                    <a:pt x="65" y="0"/>
                  </a:cubicBezTo>
                  <a:cubicBezTo>
                    <a:pt x="42" y="0"/>
                    <a:pt x="24" y="9"/>
                    <a:pt x="14" y="24"/>
                  </a:cubicBezTo>
                  <a:cubicBezTo>
                    <a:pt x="7" y="34"/>
                    <a:pt x="4" y="46"/>
                    <a:pt x="4" y="65"/>
                  </a:cubicBezTo>
                  <a:lnTo>
                    <a:pt x="27" y="65"/>
                  </a:lnTo>
                  <a:cubicBezTo>
                    <a:pt x="28" y="52"/>
                    <a:pt x="29" y="45"/>
                    <a:pt x="32" y="39"/>
                  </a:cubicBezTo>
                  <a:cubicBezTo>
                    <a:pt x="39" y="27"/>
                    <a:pt x="51" y="20"/>
                    <a:pt x="65" y="20"/>
                  </a:cubicBezTo>
                  <a:cubicBezTo>
                    <a:pt x="86" y="20"/>
                    <a:pt x="101" y="35"/>
                    <a:pt x="101" y="55"/>
                  </a:cubicBezTo>
                  <a:cubicBezTo>
                    <a:pt x="101" y="70"/>
                    <a:pt x="93" y="83"/>
                    <a:pt x="76" y="92"/>
                  </a:cubicBezTo>
                  <a:lnTo>
                    <a:pt x="52" y="106"/>
                  </a:lnTo>
                  <a:cubicBezTo>
                    <a:pt x="13" y="128"/>
                    <a:pt x="2" y="145"/>
                    <a:pt x="0" y="186"/>
                  </a:cubicBezTo>
                  <a:lnTo>
                    <a:pt x="124" y="186"/>
                  </a:lnTo>
                  <a:lnTo>
                    <a:pt x="124" y="163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" name="Freeform 94">
              <a:extLst>
                <a:ext uri="{FF2B5EF4-FFF2-40B4-BE49-F238E27FC236}">
                  <a16:creationId xmlns:a16="http://schemas.microsoft.com/office/drawing/2014/main" id="{24E1E6C8-0C02-4BA6-976A-8C996B1DF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" y="2200"/>
              <a:ext cx="45" cy="67"/>
            </a:xfrm>
            <a:custGeom>
              <a:avLst/>
              <a:gdLst>
                <a:gd name="T0" fmla="*/ 124 w 124"/>
                <a:gd name="T1" fmla="*/ 0 h 186"/>
                <a:gd name="T2" fmla="*/ 0 w 124"/>
                <a:gd name="T3" fmla="*/ 0 h 186"/>
                <a:gd name="T4" fmla="*/ 0 w 124"/>
                <a:gd name="T5" fmla="*/ 23 h 186"/>
                <a:gd name="T6" fmla="*/ 100 w 124"/>
                <a:gd name="T7" fmla="*/ 23 h 186"/>
                <a:gd name="T8" fmla="*/ 24 w 124"/>
                <a:gd name="T9" fmla="*/ 186 h 186"/>
                <a:gd name="T10" fmla="*/ 49 w 124"/>
                <a:gd name="T11" fmla="*/ 186 h 186"/>
                <a:gd name="T12" fmla="*/ 124 w 124"/>
                <a:gd name="T13" fmla="*/ 20 h 186"/>
                <a:gd name="T14" fmla="*/ 124 w 124"/>
                <a:gd name="T1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86">
                  <a:moveTo>
                    <a:pt x="124" y="0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100" y="23"/>
                  </a:lnTo>
                  <a:cubicBezTo>
                    <a:pt x="56" y="86"/>
                    <a:pt x="38" y="125"/>
                    <a:pt x="24" y="186"/>
                  </a:cubicBezTo>
                  <a:lnTo>
                    <a:pt x="49" y="186"/>
                  </a:lnTo>
                  <a:cubicBezTo>
                    <a:pt x="59" y="127"/>
                    <a:pt x="82" y="76"/>
                    <a:pt x="124" y="20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" name="Freeform 95">
              <a:extLst>
                <a:ext uri="{FF2B5EF4-FFF2-40B4-BE49-F238E27FC236}">
                  <a16:creationId xmlns:a16="http://schemas.microsoft.com/office/drawing/2014/main" id="{59AF77C7-4AF9-4AE6-8311-366B35F1F5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" y="1591"/>
              <a:ext cx="44" cy="69"/>
            </a:xfrm>
            <a:custGeom>
              <a:avLst/>
              <a:gdLst>
                <a:gd name="T0" fmla="*/ 61 w 122"/>
                <a:gd name="T1" fmla="*/ 0 h 192"/>
                <a:gd name="T2" fmla="*/ 18 w 122"/>
                <a:gd name="T3" fmla="*/ 21 h 192"/>
                <a:gd name="T4" fmla="*/ 0 w 122"/>
                <a:gd name="T5" fmla="*/ 96 h 192"/>
                <a:gd name="T6" fmla="*/ 61 w 122"/>
                <a:gd name="T7" fmla="*/ 192 h 192"/>
                <a:gd name="T8" fmla="*/ 122 w 122"/>
                <a:gd name="T9" fmla="*/ 98 h 192"/>
                <a:gd name="T10" fmla="*/ 104 w 122"/>
                <a:gd name="T11" fmla="*/ 21 h 192"/>
                <a:gd name="T12" fmla="*/ 61 w 122"/>
                <a:gd name="T13" fmla="*/ 0 h 192"/>
                <a:gd name="T14" fmla="*/ 61 w 122"/>
                <a:gd name="T15" fmla="*/ 21 h 192"/>
                <a:gd name="T16" fmla="*/ 98 w 122"/>
                <a:gd name="T17" fmla="*/ 96 h 192"/>
                <a:gd name="T18" fmla="*/ 60 w 122"/>
                <a:gd name="T19" fmla="*/ 173 h 192"/>
                <a:gd name="T20" fmla="*/ 24 w 122"/>
                <a:gd name="T21" fmla="*/ 97 h 192"/>
                <a:gd name="T22" fmla="*/ 61 w 122"/>
                <a:gd name="T23" fmla="*/ 2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92">
                  <a:moveTo>
                    <a:pt x="61" y="0"/>
                  </a:moveTo>
                  <a:cubicBezTo>
                    <a:pt x="44" y="0"/>
                    <a:pt x="28" y="8"/>
                    <a:pt x="18" y="21"/>
                  </a:cubicBezTo>
                  <a:cubicBezTo>
                    <a:pt x="6" y="37"/>
                    <a:pt x="0" y="62"/>
                    <a:pt x="0" y="96"/>
                  </a:cubicBezTo>
                  <a:cubicBezTo>
                    <a:pt x="0" y="159"/>
                    <a:pt x="21" y="192"/>
                    <a:pt x="61" y="192"/>
                  </a:cubicBezTo>
                  <a:cubicBezTo>
                    <a:pt x="100" y="192"/>
                    <a:pt x="122" y="159"/>
                    <a:pt x="122" y="98"/>
                  </a:cubicBezTo>
                  <a:cubicBezTo>
                    <a:pt x="122" y="62"/>
                    <a:pt x="116" y="38"/>
                    <a:pt x="104" y="21"/>
                  </a:cubicBezTo>
                  <a:cubicBezTo>
                    <a:pt x="94" y="8"/>
                    <a:pt x="79" y="0"/>
                    <a:pt x="61" y="0"/>
                  </a:cubicBezTo>
                  <a:close/>
                  <a:moveTo>
                    <a:pt x="61" y="21"/>
                  </a:moveTo>
                  <a:cubicBezTo>
                    <a:pt x="86" y="21"/>
                    <a:pt x="98" y="46"/>
                    <a:pt x="98" y="96"/>
                  </a:cubicBezTo>
                  <a:cubicBezTo>
                    <a:pt x="98" y="149"/>
                    <a:pt x="86" y="173"/>
                    <a:pt x="60" y="173"/>
                  </a:cubicBezTo>
                  <a:cubicBezTo>
                    <a:pt x="36" y="173"/>
                    <a:pt x="24" y="148"/>
                    <a:pt x="24" y="97"/>
                  </a:cubicBezTo>
                  <a:cubicBezTo>
                    <a:pt x="24" y="46"/>
                    <a:pt x="36" y="21"/>
                    <a:pt x="61" y="2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" name="Rectangle 96">
              <a:extLst>
                <a:ext uri="{FF2B5EF4-FFF2-40B4-BE49-F238E27FC236}">
                  <a16:creationId xmlns:a16="http://schemas.microsoft.com/office/drawing/2014/main" id="{8EBDFA2F-2264-4094-B79E-D92C5C9E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648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" name="Freeform 97">
              <a:extLst>
                <a:ext uri="{FF2B5EF4-FFF2-40B4-BE49-F238E27FC236}">
                  <a16:creationId xmlns:a16="http://schemas.microsoft.com/office/drawing/2014/main" id="{47D6FE62-89C4-435D-97BC-AD55AE448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" y="1591"/>
              <a:ext cx="45" cy="67"/>
            </a:xfrm>
            <a:custGeom>
              <a:avLst/>
              <a:gdLst>
                <a:gd name="T0" fmla="*/ 124 w 125"/>
                <a:gd name="T1" fmla="*/ 164 h 186"/>
                <a:gd name="T2" fmla="*/ 26 w 125"/>
                <a:gd name="T3" fmla="*/ 164 h 186"/>
                <a:gd name="T4" fmla="*/ 59 w 125"/>
                <a:gd name="T5" fmla="*/ 125 h 186"/>
                <a:gd name="T6" fmla="*/ 86 w 125"/>
                <a:gd name="T7" fmla="*/ 111 h 186"/>
                <a:gd name="T8" fmla="*/ 125 w 125"/>
                <a:gd name="T9" fmla="*/ 55 h 186"/>
                <a:gd name="T10" fmla="*/ 108 w 125"/>
                <a:gd name="T11" fmla="*/ 15 h 186"/>
                <a:gd name="T12" fmla="*/ 65 w 125"/>
                <a:gd name="T13" fmla="*/ 0 h 186"/>
                <a:gd name="T14" fmla="*/ 14 w 125"/>
                <a:gd name="T15" fmla="*/ 24 h 186"/>
                <a:gd name="T16" fmla="*/ 4 w 125"/>
                <a:gd name="T17" fmla="*/ 65 h 186"/>
                <a:gd name="T18" fmla="*/ 27 w 125"/>
                <a:gd name="T19" fmla="*/ 65 h 186"/>
                <a:gd name="T20" fmla="*/ 32 w 125"/>
                <a:gd name="T21" fmla="*/ 39 h 186"/>
                <a:gd name="T22" fmla="*/ 65 w 125"/>
                <a:gd name="T23" fmla="*/ 20 h 186"/>
                <a:gd name="T24" fmla="*/ 101 w 125"/>
                <a:gd name="T25" fmla="*/ 55 h 186"/>
                <a:gd name="T26" fmla="*/ 76 w 125"/>
                <a:gd name="T27" fmla="*/ 92 h 186"/>
                <a:gd name="T28" fmla="*/ 52 w 125"/>
                <a:gd name="T29" fmla="*/ 106 h 186"/>
                <a:gd name="T30" fmla="*/ 0 w 125"/>
                <a:gd name="T31" fmla="*/ 186 h 186"/>
                <a:gd name="T32" fmla="*/ 124 w 125"/>
                <a:gd name="T33" fmla="*/ 186 h 186"/>
                <a:gd name="T34" fmla="*/ 124 w 125"/>
                <a:gd name="T35" fmla="*/ 16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186">
                  <a:moveTo>
                    <a:pt x="124" y="164"/>
                  </a:moveTo>
                  <a:lnTo>
                    <a:pt x="26" y="164"/>
                  </a:lnTo>
                  <a:cubicBezTo>
                    <a:pt x="28" y="148"/>
                    <a:pt x="36" y="139"/>
                    <a:pt x="59" y="125"/>
                  </a:cubicBezTo>
                  <a:lnTo>
                    <a:pt x="86" y="111"/>
                  </a:lnTo>
                  <a:cubicBezTo>
                    <a:pt x="112" y="97"/>
                    <a:pt x="125" y="78"/>
                    <a:pt x="125" y="55"/>
                  </a:cubicBezTo>
                  <a:cubicBezTo>
                    <a:pt x="125" y="39"/>
                    <a:pt x="119" y="25"/>
                    <a:pt x="108" y="15"/>
                  </a:cubicBezTo>
                  <a:cubicBezTo>
                    <a:pt x="97" y="5"/>
                    <a:pt x="83" y="0"/>
                    <a:pt x="65" y="0"/>
                  </a:cubicBezTo>
                  <a:cubicBezTo>
                    <a:pt x="42" y="0"/>
                    <a:pt x="24" y="9"/>
                    <a:pt x="14" y="24"/>
                  </a:cubicBezTo>
                  <a:cubicBezTo>
                    <a:pt x="7" y="34"/>
                    <a:pt x="4" y="46"/>
                    <a:pt x="4" y="65"/>
                  </a:cubicBezTo>
                  <a:lnTo>
                    <a:pt x="27" y="65"/>
                  </a:lnTo>
                  <a:cubicBezTo>
                    <a:pt x="28" y="52"/>
                    <a:pt x="29" y="45"/>
                    <a:pt x="32" y="39"/>
                  </a:cubicBezTo>
                  <a:cubicBezTo>
                    <a:pt x="39" y="27"/>
                    <a:pt x="51" y="20"/>
                    <a:pt x="65" y="20"/>
                  </a:cubicBezTo>
                  <a:cubicBezTo>
                    <a:pt x="86" y="20"/>
                    <a:pt x="101" y="35"/>
                    <a:pt x="101" y="55"/>
                  </a:cubicBezTo>
                  <a:cubicBezTo>
                    <a:pt x="101" y="70"/>
                    <a:pt x="93" y="83"/>
                    <a:pt x="76" y="92"/>
                  </a:cubicBezTo>
                  <a:lnTo>
                    <a:pt x="52" y="106"/>
                  </a:lnTo>
                  <a:cubicBezTo>
                    <a:pt x="13" y="128"/>
                    <a:pt x="2" y="145"/>
                    <a:pt x="0" y="186"/>
                  </a:cubicBezTo>
                  <a:lnTo>
                    <a:pt x="124" y="186"/>
                  </a:lnTo>
                  <a:lnTo>
                    <a:pt x="124" y="16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" name="Freeform 98">
              <a:extLst>
                <a:ext uri="{FF2B5EF4-FFF2-40B4-BE49-F238E27FC236}">
                  <a16:creationId xmlns:a16="http://schemas.microsoft.com/office/drawing/2014/main" id="{0CA5E800-6317-4509-8EBC-7C2F934ED2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8" y="1591"/>
              <a:ext cx="45" cy="69"/>
            </a:xfrm>
            <a:custGeom>
              <a:avLst/>
              <a:gdLst>
                <a:gd name="T0" fmla="*/ 93 w 125"/>
                <a:gd name="T1" fmla="*/ 88 h 192"/>
                <a:gd name="T2" fmla="*/ 119 w 125"/>
                <a:gd name="T3" fmla="*/ 50 h 192"/>
                <a:gd name="T4" fmla="*/ 63 w 125"/>
                <a:gd name="T5" fmla="*/ 0 h 192"/>
                <a:gd name="T6" fmla="*/ 7 w 125"/>
                <a:gd name="T7" fmla="*/ 50 h 192"/>
                <a:gd name="T8" fmla="*/ 32 w 125"/>
                <a:gd name="T9" fmla="*/ 88 h 192"/>
                <a:gd name="T10" fmla="*/ 0 w 125"/>
                <a:gd name="T11" fmla="*/ 135 h 192"/>
                <a:gd name="T12" fmla="*/ 63 w 125"/>
                <a:gd name="T13" fmla="*/ 192 h 192"/>
                <a:gd name="T14" fmla="*/ 125 w 125"/>
                <a:gd name="T15" fmla="*/ 135 h 192"/>
                <a:gd name="T16" fmla="*/ 93 w 125"/>
                <a:gd name="T17" fmla="*/ 88 h 192"/>
                <a:gd name="T18" fmla="*/ 63 w 125"/>
                <a:gd name="T19" fmla="*/ 21 h 192"/>
                <a:gd name="T20" fmla="*/ 95 w 125"/>
                <a:gd name="T21" fmla="*/ 50 h 192"/>
                <a:gd name="T22" fmla="*/ 63 w 125"/>
                <a:gd name="T23" fmla="*/ 79 h 192"/>
                <a:gd name="T24" fmla="*/ 31 w 125"/>
                <a:gd name="T25" fmla="*/ 50 h 192"/>
                <a:gd name="T26" fmla="*/ 63 w 125"/>
                <a:gd name="T27" fmla="*/ 21 h 192"/>
                <a:gd name="T28" fmla="*/ 63 w 125"/>
                <a:gd name="T29" fmla="*/ 99 h 192"/>
                <a:gd name="T30" fmla="*/ 102 w 125"/>
                <a:gd name="T31" fmla="*/ 135 h 192"/>
                <a:gd name="T32" fmla="*/ 62 w 125"/>
                <a:gd name="T33" fmla="*/ 172 h 192"/>
                <a:gd name="T34" fmla="*/ 24 w 125"/>
                <a:gd name="T35" fmla="*/ 135 h 192"/>
                <a:gd name="T36" fmla="*/ 63 w 125"/>
                <a:gd name="T37" fmla="*/ 9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92">
                  <a:moveTo>
                    <a:pt x="93" y="88"/>
                  </a:moveTo>
                  <a:cubicBezTo>
                    <a:pt x="113" y="77"/>
                    <a:pt x="119" y="67"/>
                    <a:pt x="119" y="50"/>
                  </a:cubicBezTo>
                  <a:cubicBezTo>
                    <a:pt x="119" y="21"/>
                    <a:pt x="96" y="0"/>
                    <a:pt x="63" y="0"/>
                  </a:cubicBezTo>
                  <a:cubicBezTo>
                    <a:pt x="30" y="0"/>
                    <a:pt x="7" y="21"/>
                    <a:pt x="7" y="50"/>
                  </a:cubicBezTo>
                  <a:cubicBezTo>
                    <a:pt x="7" y="67"/>
                    <a:pt x="13" y="77"/>
                    <a:pt x="32" y="88"/>
                  </a:cubicBezTo>
                  <a:cubicBezTo>
                    <a:pt x="11" y="99"/>
                    <a:pt x="0" y="114"/>
                    <a:pt x="0" y="135"/>
                  </a:cubicBezTo>
                  <a:cubicBezTo>
                    <a:pt x="0" y="169"/>
                    <a:pt x="26" y="192"/>
                    <a:pt x="63" y="192"/>
                  </a:cubicBezTo>
                  <a:cubicBezTo>
                    <a:pt x="100" y="192"/>
                    <a:pt x="125" y="169"/>
                    <a:pt x="125" y="135"/>
                  </a:cubicBezTo>
                  <a:cubicBezTo>
                    <a:pt x="125" y="114"/>
                    <a:pt x="115" y="99"/>
                    <a:pt x="93" y="88"/>
                  </a:cubicBezTo>
                  <a:close/>
                  <a:moveTo>
                    <a:pt x="63" y="21"/>
                  </a:moveTo>
                  <a:cubicBezTo>
                    <a:pt x="83" y="21"/>
                    <a:pt x="95" y="32"/>
                    <a:pt x="95" y="50"/>
                  </a:cubicBezTo>
                  <a:cubicBezTo>
                    <a:pt x="95" y="68"/>
                    <a:pt x="82" y="79"/>
                    <a:pt x="63" y="79"/>
                  </a:cubicBezTo>
                  <a:cubicBezTo>
                    <a:pt x="43" y="79"/>
                    <a:pt x="31" y="68"/>
                    <a:pt x="31" y="50"/>
                  </a:cubicBezTo>
                  <a:cubicBezTo>
                    <a:pt x="31" y="32"/>
                    <a:pt x="43" y="21"/>
                    <a:pt x="63" y="21"/>
                  </a:cubicBezTo>
                  <a:close/>
                  <a:moveTo>
                    <a:pt x="63" y="99"/>
                  </a:moveTo>
                  <a:cubicBezTo>
                    <a:pt x="86" y="99"/>
                    <a:pt x="102" y="113"/>
                    <a:pt x="102" y="135"/>
                  </a:cubicBezTo>
                  <a:cubicBezTo>
                    <a:pt x="102" y="157"/>
                    <a:pt x="86" y="172"/>
                    <a:pt x="62" y="172"/>
                  </a:cubicBezTo>
                  <a:cubicBezTo>
                    <a:pt x="40" y="172"/>
                    <a:pt x="24" y="157"/>
                    <a:pt x="24" y="135"/>
                  </a:cubicBezTo>
                  <a:cubicBezTo>
                    <a:pt x="24" y="113"/>
                    <a:pt x="40" y="99"/>
                    <a:pt x="63" y="99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" name="Freeform 99">
              <a:extLst>
                <a:ext uri="{FF2B5EF4-FFF2-40B4-BE49-F238E27FC236}">
                  <a16:creationId xmlns:a16="http://schemas.microsoft.com/office/drawing/2014/main" id="{506CF600-15F2-4DE3-8C59-1DAA7762F4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" y="982"/>
              <a:ext cx="44" cy="70"/>
            </a:xfrm>
            <a:custGeom>
              <a:avLst/>
              <a:gdLst>
                <a:gd name="T0" fmla="*/ 61 w 122"/>
                <a:gd name="T1" fmla="*/ 0 h 193"/>
                <a:gd name="T2" fmla="*/ 18 w 122"/>
                <a:gd name="T3" fmla="*/ 21 h 193"/>
                <a:gd name="T4" fmla="*/ 0 w 122"/>
                <a:gd name="T5" fmla="*/ 96 h 193"/>
                <a:gd name="T6" fmla="*/ 61 w 122"/>
                <a:gd name="T7" fmla="*/ 193 h 193"/>
                <a:gd name="T8" fmla="*/ 122 w 122"/>
                <a:gd name="T9" fmla="*/ 98 h 193"/>
                <a:gd name="T10" fmla="*/ 104 w 122"/>
                <a:gd name="T11" fmla="*/ 21 h 193"/>
                <a:gd name="T12" fmla="*/ 61 w 122"/>
                <a:gd name="T13" fmla="*/ 0 h 193"/>
                <a:gd name="T14" fmla="*/ 61 w 122"/>
                <a:gd name="T15" fmla="*/ 21 h 193"/>
                <a:gd name="T16" fmla="*/ 98 w 122"/>
                <a:gd name="T17" fmla="*/ 96 h 193"/>
                <a:gd name="T18" fmla="*/ 60 w 122"/>
                <a:gd name="T19" fmla="*/ 173 h 193"/>
                <a:gd name="T20" fmla="*/ 24 w 122"/>
                <a:gd name="T21" fmla="*/ 97 h 193"/>
                <a:gd name="T22" fmla="*/ 61 w 122"/>
                <a:gd name="T23" fmla="*/ 2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93">
                  <a:moveTo>
                    <a:pt x="61" y="0"/>
                  </a:moveTo>
                  <a:cubicBezTo>
                    <a:pt x="44" y="0"/>
                    <a:pt x="28" y="8"/>
                    <a:pt x="18" y="21"/>
                  </a:cubicBezTo>
                  <a:cubicBezTo>
                    <a:pt x="6" y="37"/>
                    <a:pt x="0" y="62"/>
                    <a:pt x="0" y="96"/>
                  </a:cubicBezTo>
                  <a:cubicBezTo>
                    <a:pt x="0" y="159"/>
                    <a:pt x="21" y="193"/>
                    <a:pt x="61" y="193"/>
                  </a:cubicBezTo>
                  <a:cubicBezTo>
                    <a:pt x="100" y="193"/>
                    <a:pt x="122" y="159"/>
                    <a:pt x="122" y="98"/>
                  </a:cubicBezTo>
                  <a:cubicBezTo>
                    <a:pt x="122" y="62"/>
                    <a:pt x="116" y="38"/>
                    <a:pt x="104" y="21"/>
                  </a:cubicBezTo>
                  <a:cubicBezTo>
                    <a:pt x="94" y="8"/>
                    <a:pt x="79" y="0"/>
                    <a:pt x="61" y="0"/>
                  </a:cubicBezTo>
                  <a:close/>
                  <a:moveTo>
                    <a:pt x="61" y="21"/>
                  </a:moveTo>
                  <a:cubicBezTo>
                    <a:pt x="86" y="21"/>
                    <a:pt x="98" y="46"/>
                    <a:pt x="98" y="96"/>
                  </a:cubicBezTo>
                  <a:cubicBezTo>
                    <a:pt x="98" y="149"/>
                    <a:pt x="86" y="173"/>
                    <a:pt x="60" y="173"/>
                  </a:cubicBezTo>
                  <a:cubicBezTo>
                    <a:pt x="36" y="173"/>
                    <a:pt x="24" y="148"/>
                    <a:pt x="24" y="97"/>
                  </a:cubicBezTo>
                  <a:cubicBezTo>
                    <a:pt x="24" y="46"/>
                    <a:pt x="36" y="21"/>
                    <a:pt x="61" y="2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" name="Rectangle 100">
              <a:extLst>
                <a:ext uri="{FF2B5EF4-FFF2-40B4-BE49-F238E27FC236}">
                  <a16:creationId xmlns:a16="http://schemas.microsoft.com/office/drawing/2014/main" id="{257E5939-C5B5-4CBB-830A-F6BAB59B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039"/>
              <a:ext cx="9" cy="1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" name="Freeform 101">
              <a:extLst>
                <a:ext uri="{FF2B5EF4-FFF2-40B4-BE49-F238E27FC236}">
                  <a16:creationId xmlns:a16="http://schemas.microsoft.com/office/drawing/2014/main" id="{3805DAFA-0DD0-464C-A6A2-6A37ED64A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" y="982"/>
              <a:ext cx="45" cy="67"/>
            </a:xfrm>
            <a:custGeom>
              <a:avLst/>
              <a:gdLst>
                <a:gd name="T0" fmla="*/ 124 w 125"/>
                <a:gd name="T1" fmla="*/ 164 h 187"/>
                <a:gd name="T2" fmla="*/ 26 w 125"/>
                <a:gd name="T3" fmla="*/ 164 h 187"/>
                <a:gd name="T4" fmla="*/ 59 w 125"/>
                <a:gd name="T5" fmla="*/ 125 h 187"/>
                <a:gd name="T6" fmla="*/ 86 w 125"/>
                <a:gd name="T7" fmla="*/ 111 h 187"/>
                <a:gd name="T8" fmla="*/ 125 w 125"/>
                <a:gd name="T9" fmla="*/ 55 h 187"/>
                <a:gd name="T10" fmla="*/ 108 w 125"/>
                <a:gd name="T11" fmla="*/ 15 h 187"/>
                <a:gd name="T12" fmla="*/ 65 w 125"/>
                <a:gd name="T13" fmla="*/ 0 h 187"/>
                <a:gd name="T14" fmla="*/ 14 w 125"/>
                <a:gd name="T15" fmla="*/ 25 h 187"/>
                <a:gd name="T16" fmla="*/ 4 w 125"/>
                <a:gd name="T17" fmla="*/ 65 h 187"/>
                <a:gd name="T18" fmla="*/ 27 w 125"/>
                <a:gd name="T19" fmla="*/ 65 h 187"/>
                <a:gd name="T20" fmla="*/ 32 w 125"/>
                <a:gd name="T21" fmla="*/ 39 h 187"/>
                <a:gd name="T22" fmla="*/ 65 w 125"/>
                <a:gd name="T23" fmla="*/ 21 h 187"/>
                <a:gd name="T24" fmla="*/ 101 w 125"/>
                <a:gd name="T25" fmla="*/ 56 h 187"/>
                <a:gd name="T26" fmla="*/ 76 w 125"/>
                <a:gd name="T27" fmla="*/ 92 h 187"/>
                <a:gd name="T28" fmla="*/ 52 w 125"/>
                <a:gd name="T29" fmla="*/ 106 h 187"/>
                <a:gd name="T30" fmla="*/ 0 w 125"/>
                <a:gd name="T31" fmla="*/ 187 h 187"/>
                <a:gd name="T32" fmla="*/ 124 w 125"/>
                <a:gd name="T33" fmla="*/ 187 h 187"/>
                <a:gd name="T34" fmla="*/ 124 w 125"/>
                <a:gd name="T35" fmla="*/ 16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5" h="187">
                  <a:moveTo>
                    <a:pt x="124" y="164"/>
                  </a:moveTo>
                  <a:lnTo>
                    <a:pt x="26" y="164"/>
                  </a:lnTo>
                  <a:cubicBezTo>
                    <a:pt x="28" y="148"/>
                    <a:pt x="36" y="139"/>
                    <a:pt x="59" y="125"/>
                  </a:cubicBezTo>
                  <a:lnTo>
                    <a:pt x="86" y="111"/>
                  </a:lnTo>
                  <a:cubicBezTo>
                    <a:pt x="112" y="97"/>
                    <a:pt x="125" y="78"/>
                    <a:pt x="125" y="55"/>
                  </a:cubicBezTo>
                  <a:cubicBezTo>
                    <a:pt x="125" y="40"/>
                    <a:pt x="119" y="25"/>
                    <a:pt x="108" y="15"/>
                  </a:cubicBezTo>
                  <a:cubicBezTo>
                    <a:pt x="97" y="5"/>
                    <a:pt x="83" y="0"/>
                    <a:pt x="65" y="0"/>
                  </a:cubicBezTo>
                  <a:cubicBezTo>
                    <a:pt x="42" y="0"/>
                    <a:pt x="24" y="9"/>
                    <a:pt x="14" y="25"/>
                  </a:cubicBezTo>
                  <a:cubicBezTo>
                    <a:pt x="7" y="35"/>
                    <a:pt x="4" y="46"/>
                    <a:pt x="4" y="65"/>
                  </a:cubicBezTo>
                  <a:lnTo>
                    <a:pt x="27" y="65"/>
                  </a:lnTo>
                  <a:cubicBezTo>
                    <a:pt x="28" y="52"/>
                    <a:pt x="29" y="45"/>
                    <a:pt x="32" y="39"/>
                  </a:cubicBezTo>
                  <a:cubicBezTo>
                    <a:pt x="39" y="27"/>
                    <a:pt x="51" y="21"/>
                    <a:pt x="65" y="21"/>
                  </a:cubicBezTo>
                  <a:cubicBezTo>
                    <a:pt x="86" y="21"/>
                    <a:pt x="101" y="36"/>
                    <a:pt x="101" y="56"/>
                  </a:cubicBezTo>
                  <a:cubicBezTo>
                    <a:pt x="101" y="70"/>
                    <a:pt x="93" y="83"/>
                    <a:pt x="76" y="92"/>
                  </a:cubicBezTo>
                  <a:lnTo>
                    <a:pt x="52" y="106"/>
                  </a:lnTo>
                  <a:cubicBezTo>
                    <a:pt x="13" y="128"/>
                    <a:pt x="2" y="146"/>
                    <a:pt x="0" y="187"/>
                  </a:cubicBezTo>
                  <a:lnTo>
                    <a:pt x="124" y="187"/>
                  </a:lnTo>
                  <a:lnTo>
                    <a:pt x="124" y="164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" name="Freeform 102">
              <a:extLst>
                <a:ext uri="{FF2B5EF4-FFF2-40B4-BE49-F238E27FC236}">
                  <a16:creationId xmlns:a16="http://schemas.microsoft.com/office/drawing/2014/main" id="{54267137-7D20-4BFD-A181-743446343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" y="982"/>
              <a:ext cx="44" cy="70"/>
            </a:xfrm>
            <a:custGeom>
              <a:avLst/>
              <a:gdLst>
                <a:gd name="T0" fmla="*/ 4 w 123"/>
                <a:gd name="T1" fmla="*/ 144 h 193"/>
                <a:gd name="T2" fmla="*/ 56 w 123"/>
                <a:gd name="T3" fmla="*/ 193 h 193"/>
                <a:gd name="T4" fmla="*/ 106 w 123"/>
                <a:gd name="T5" fmla="*/ 166 h 193"/>
                <a:gd name="T6" fmla="*/ 123 w 123"/>
                <a:gd name="T7" fmla="*/ 91 h 193"/>
                <a:gd name="T8" fmla="*/ 108 w 123"/>
                <a:gd name="T9" fmla="*/ 23 h 193"/>
                <a:gd name="T10" fmla="*/ 61 w 123"/>
                <a:gd name="T11" fmla="*/ 0 h 193"/>
                <a:gd name="T12" fmla="*/ 0 w 123"/>
                <a:gd name="T13" fmla="*/ 63 h 193"/>
                <a:gd name="T14" fmla="*/ 57 w 123"/>
                <a:gd name="T15" fmla="*/ 122 h 193"/>
                <a:gd name="T16" fmla="*/ 99 w 123"/>
                <a:gd name="T17" fmla="*/ 101 h 193"/>
                <a:gd name="T18" fmla="*/ 58 w 123"/>
                <a:gd name="T19" fmla="*/ 172 h 193"/>
                <a:gd name="T20" fmla="*/ 27 w 123"/>
                <a:gd name="T21" fmla="*/ 144 h 193"/>
                <a:gd name="T22" fmla="*/ 4 w 123"/>
                <a:gd name="T23" fmla="*/ 144 h 193"/>
                <a:gd name="T24" fmla="*/ 60 w 123"/>
                <a:gd name="T25" fmla="*/ 21 h 193"/>
                <a:gd name="T26" fmla="*/ 98 w 123"/>
                <a:gd name="T27" fmla="*/ 63 h 193"/>
                <a:gd name="T28" fmla="*/ 60 w 123"/>
                <a:gd name="T29" fmla="*/ 102 h 193"/>
                <a:gd name="T30" fmla="*/ 23 w 123"/>
                <a:gd name="T31" fmla="*/ 61 h 193"/>
                <a:gd name="T32" fmla="*/ 60 w 123"/>
                <a:gd name="T33" fmla="*/ 2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193">
                  <a:moveTo>
                    <a:pt x="4" y="144"/>
                  </a:moveTo>
                  <a:cubicBezTo>
                    <a:pt x="8" y="174"/>
                    <a:pt x="28" y="193"/>
                    <a:pt x="56" y="193"/>
                  </a:cubicBezTo>
                  <a:cubicBezTo>
                    <a:pt x="77" y="193"/>
                    <a:pt x="95" y="183"/>
                    <a:pt x="106" y="166"/>
                  </a:cubicBezTo>
                  <a:cubicBezTo>
                    <a:pt x="118" y="148"/>
                    <a:pt x="123" y="125"/>
                    <a:pt x="123" y="91"/>
                  </a:cubicBezTo>
                  <a:cubicBezTo>
                    <a:pt x="123" y="60"/>
                    <a:pt x="119" y="40"/>
                    <a:pt x="108" y="23"/>
                  </a:cubicBezTo>
                  <a:cubicBezTo>
                    <a:pt x="97" y="9"/>
                    <a:pt x="81" y="0"/>
                    <a:pt x="61" y="0"/>
                  </a:cubicBezTo>
                  <a:cubicBezTo>
                    <a:pt x="25" y="0"/>
                    <a:pt x="0" y="27"/>
                    <a:pt x="0" y="63"/>
                  </a:cubicBezTo>
                  <a:cubicBezTo>
                    <a:pt x="0" y="98"/>
                    <a:pt x="23" y="122"/>
                    <a:pt x="57" y="122"/>
                  </a:cubicBezTo>
                  <a:cubicBezTo>
                    <a:pt x="74" y="122"/>
                    <a:pt x="87" y="116"/>
                    <a:pt x="99" y="101"/>
                  </a:cubicBezTo>
                  <a:cubicBezTo>
                    <a:pt x="99" y="147"/>
                    <a:pt x="84" y="172"/>
                    <a:pt x="58" y="172"/>
                  </a:cubicBezTo>
                  <a:cubicBezTo>
                    <a:pt x="42" y="172"/>
                    <a:pt x="30" y="162"/>
                    <a:pt x="27" y="144"/>
                  </a:cubicBezTo>
                  <a:lnTo>
                    <a:pt x="4" y="144"/>
                  </a:lnTo>
                  <a:close/>
                  <a:moveTo>
                    <a:pt x="60" y="21"/>
                  </a:moveTo>
                  <a:cubicBezTo>
                    <a:pt x="82" y="21"/>
                    <a:pt x="98" y="38"/>
                    <a:pt x="98" y="63"/>
                  </a:cubicBezTo>
                  <a:cubicBezTo>
                    <a:pt x="98" y="85"/>
                    <a:pt x="82" y="102"/>
                    <a:pt x="60" y="102"/>
                  </a:cubicBezTo>
                  <a:cubicBezTo>
                    <a:pt x="37" y="102"/>
                    <a:pt x="23" y="86"/>
                    <a:pt x="23" y="61"/>
                  </a:cubicBezTo>
                  <a:cubicBezTo>
                    <a:pt x="23" y="38"/>
                    <a:pt x="39" y="21"/>
                    <a:pt x="60" y="2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" name="Freeform 103">
              <a:extLst>
                <a:ext uri="{FF2B5EF4-FFF2-40B4-BE49-F238E27FC236}">
                  <a16:creationId xmlns:a16="http://schemas.microsoft.com/office/drawing/2014/main" id="{D9BEF11B-136A-443E-831F-95EE4ED2A9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" y="373"/>
              <a:ext cx="44" cy="70"/>
            </a:xfrm>
            <a:custGeom>
              <a:avLst/>
              <a:gdLst>
                <a:gd name="T0" fmla="*/ 61 w 121"/>
                <a:gd name="T1" fmla="*/ 0 h 193"/>
                <a:gd name="T2" fmla="*/ 18 w 121"/>
                <a:gd name="T3" fmla="*/ 21 h 193"/>
                <a:gd name="T4" fmla="*/ 0 w 121"/>
                <a:gd name="T5" fmla="*/ 97 h 193"/>
                <a:gd name="T6" fmla="*/ 61 w 121"/>
                <a:gd name="T7" fmla="*/ 193 h 193"/>
                <a:gd name="T8" fmla="*/ 121 w 121"/>
                <a:gd name="T9" fmla="*/ 98 h 193"/>
                <a:gd name="T10" fmla="*/ 103 w 121"/>
                <a:gd name="T11" fmla="*/ 21 h 193"/>
                <a:gd name="T12" fmla="*/ 61 w 121"/>
                <a:gd name="T13" fmla="*/ 0 h 193"/>
                <a:gd name="T14" fmla="*/ 61 w 121"/>
                <a:gd name="T15" fmla="*/ 21 h 193"/>
                <a:gd name="T16" fmla="*/ 98 w 121"/>
                <a:gd name="T17" fmla="*/ 96 h 193"/>
                <a:gd name="T18" fmla="*/ 60 w 121"/>
                <a:gd name="T19" fmla="*/ 173 h 193"/>
                <a:gd name="T20" fmla="*/ 23 w 121"/>
                <a:gd name="T21" fmla="*/ 97 h 193"/>
                <a:gd name="T22" fmla="*/ 61 w 121"/>
                <a:gd name="T23" fmla="*/ 2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" h="193">
                  <a:moveTo>
                    <a:pt x="61" y="0"/>
                  </a:moveTo>
                  <a:cubicBezTo>
                    <a:pt x="43" y="0"/>
                    <a:pt x="27" y="8"/>
                    <a:pt x="18" y="21"/>
                  </a:cubicBezTo>
                  <a:cubicBezTo>
                    <a:pt x="6" y="37"/>
                    <a:pt x="0" y="62"/>
                    <a:pt x="0" y="97"/>
                  </a:cubicBezTo>
                  <a:cubicBezTo>
                    <a:pt x="0" y="159"/>
                    <a:pt x="21" y="193"/>
                    <a:pt x="61" y="193"/>
                  </a:cubicBezTo>
                  <a:cubicBezTo>
                    <a:pt x="100" y="193"/>
                    <a:pt x="121" y="159"/>
                    <a:pt x="121" y="98"/>
                  </a:cubicBezTo>
                  <a:cubicBezTo>
                    <a:pt x="121" y="62"/>
                    <a:pt x="116" y="38"/>
                    <a:pt x="103" y="21"/>
                  </a:cubicBezTo>
                  <a:cubicBezTo>
                    <a:pt x="94" y="8"/>
                    <a:pt x="78" y="0"/>
                    <a:pt x="61" y="0"/>
                  </a:cubicBezTo>
                  <a:close/>
                  <a:moveTo>
                    <a:pt x="61" y="21"/>
                  </a:moveTo>
                  <a:cubicBezTo>
                    <a:pt x="85" y="21"/>
                    <a:pt x="98" y="46"/>
                    <a:pt x="98" y="96"/>
                  </a:cubicBezTo>
                  <a:cubicBezTo>
                    <a:pt x="98" y="149"/>
                    <a:pt x="86" y="173"/>
                    <a:pt x="60" y="173"/>
                  </a:cubicBezTo>
                  <a:cubicBezTo>
                    <a:pt x="36" y="173"/>
                    <a:pt x="23" y="148"/>
                    <a:pt x="23" y="97"/>
                  </a:cubicBezTo>
                  <a:cubicBezTo>
                    <a:pt x="23" y="46"/>
                    <a:pt x="36" y="21"/>
                    <a:pt x="61" y="2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" name="Rectangle 104">
              <a:extLst>
                <a:ext uri="{FF2B5EF4-FFF2-40B4-BE49-F238E27FC236}">
                  <a16:creationId xmlns:a16="http://schemas.microsoft.com/office/drawing/2014/main" id="{98E44473-FE7F-4F52-A973-EAD1095BE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" y="430"/>
              <a:ext cx="10" cy="11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" name="Freeform 105">
              <a:extLst>
                <a:ext uri="{FF2B5EF4-FFF2-40B4-BE49-F238E27FC236}">
                  <a16:creationId xmlns:a16="http://schemas.microsoft.com/office/drawing/2014/main" id="{231F76BC-6FF7-42AC-8490-0545A277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" y="373"/>
              <a:ext cx="45" cy="70"/>
            </a:xfrm>
            <a:custGeom>
              <a:avLst/>
              <a:gdLst>
                <a:gd name="T0" fmla="*/ 49 w 124"/>
                <a:gd name="T1" fmla="*/ 101 h 193"/>
                <a:gd name="T2" fmla="*/ 52 w 124"/>
                <a:gd name="T3" fmla="*/ 101 h 193"/>
                <a:gd name="T4" fmla="*/ 62 w 124"/>
                <a:gd name="T5" fmla="*/ 101 h 193"/>
                <a:gd name="T6" fmla="*/ 100 w 124"/>
                <a:gd name="T7" fmla="*/ 135 h 193"/>
                <a:gd name="T8" fmla="*/ 62 w 124"/>
                <a:gd name="T9" fmla="*/ 172 h 193"/>
                <a:gd name="T10" fmla="*/ 23 w 124"/>
                <a:gd name="T11" fmla="*/ 133 h 193"/>
                <a:gd name="T12" fmla="*/ 0 w 124"/>
                <a:gd name="T13" fmla="*/ 133 h 193"/>
                <a:gd name="T14" fmla="*/ 8 w 124"/>
                <a:gd name="T15" fmla="*/ 166 h 193"/>
                <a:gd name="T16" fmla="*/ 61 w 124"/>
                <a:gd name="T17" fmla="*/ 193 h 193"/>
                <a:gd name="T18" fmla="*/ 124 w 124"/>
                <a:gd name="T19" fmla="*/ 135 h 193"/>
                <a:gd name="T20" fmla="*/ 93 w 124"/>
                <a:gd name="T21" fmla="*/ 90 h 193"/>
                <a:gd name="T22" fmla="*/ 119 w 124"/>
                <a:gd name="T23" fmla="*/ 52 h 193"/>
                <a:gd name="T24" fmla="*/ 62 w 124"/>
                <a:gd name="T25" fmla="*/ 0 h 193"/>
                <a:gd name="T26" fmla="*/ 4 w 124"/>
                <a:gd name="T27" fmla="*/ 61 h 193"/>
                <a:gd name="T28" fmla="*/ 27 w 124"/>
                <a:gd name="T29" fmla="*/ 61 h 193"/>
                <a:gd name="T30" fmla="*/ 31 w 124"/>
                <a:gd name="T31" fmla="*/ 37 h 193"/>
                <a:gd name="T32" fmla="*/ 62 w 124"/>
                <a:gd name="T33" fmla="*/ 21 h 193"/>
                <a:gd name="T34" fmla="*/ 95 w 124"/>
                <a:gd name="T35" fmla="*/ 52 h 193"/>
                <a:gd name="T36" fmla="*/ 80 w 124"/>
                <a:gd name="T37" fmla="*/ 78 h 193"/>
                <a:gd name="T38" fmla="*/ 49 w 124"/>
                <a:gd name="T39" fmla="*/ 82 h 193"/>
                <a:gd name="T40" fmla="*/ 49 w 124"/>
                <a:gd name="T41" fmla="*/ 10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4" h="193">
                  <a:moveTo>
                    <a:pt x="49" y="101"/>
                  </a:moveTo>
                  <a:lnTo>
                    <a:pt x="52" y="101"/>
                  </a:lnTo>
                  <a:lnTo>
                    <a:pt x="62" y="101"/>
                  </a:lnTo>
                  <a:cubicBezTo>
                    <a:pt x="87" y="101"/>
                    <a:pt x="100" y="113"/>
                    <a:pt x="100" y="135"/>
                  </a:cubicBezTo>
                  <a:cubicBezTo>
                    <a:pt x="100" y="158"/>
                    <a:pt x="86" y="172"/>
                    <a:pt x="62" y="172"/>
                  </a:cubicBezTo>
                  <a:cubicBezTo>
                    <a:pt x="37" y="172"/>
                    <a:pt x="24" y="160"/>
                    <a:pt x="23" y="133"/>
                  </a:cubicBezTo>
                  <a:lnTo>
                    <a:pt x="0" y="133"/>
                  </a:lnTo>
                  <a:cubicBezTo>
                    <a:pt x="1" y="147"/>
                    <a:pt x="3" y="157"/>
                    <a:pt x="8" y="166"/>
                  </a:cubicBezTo>
                  <a:cubicBezTo>
                    <a:pt x="17" y="183"/>
                    <a:pt x="36" y="193"/>
                    <a:pt x="61" y="193"/>
                  </a:cubicBezTo>
                  <a:cubicBezTo>
                    <a:pt x="99" y="193"/>
                    <a:pt x="124" y="170"/>
                    <a:pt x="124" y="135"/>
                  </a:cubicBezTo>
                  <a:cubicBezTo>
                    <a:pt x="124" y="111"/>
                    <a:pt x="115" y="98"/>
                    <a:pt x="93" y="90"/>
                  </a:cubicBezTo>
                  <a:cubicBezTo>
                    <a:pt x="110" y="83"/>
                    <a:pt x="119" y="70"/>
                    <a:pt x="119" y="52"/>
                  </a:cubicBezTo>
                  <a:cubicBezTo>
                    <a:pt x="119" y="20"/>
                    <a:pt x="97" y="0"/>
                    <a:pt x="62" y="0"/>
                  </a:cubicBezTo>
                  <a:cubicBezTo>
                    <a:pt x="24" y="0"/>
                    <a:pt x="4" y="21"/>
                    <a:pt x="4" y="61"/>
                  </a:cubicBezTo>
                  <a:lnTo>
                    <a:pt x="27" y="61"/>
                  </a:lnTo>
                  <a:cubicBezTo>
                    <a:pt x="27" y="49"/>
                    <a:pt x="28" y="43"/>
                    <a:pt x="31" y="37"/>
                  </a:cubicBezTo>
                  <a:cubicBezTo>
                    <a:pt x="36" y="27"/>
                    <a:pt x="48" y="21"/>
                    <a:pt x="62" y="21"/>
                  </a:cubicBezTo>
                  <a:cubicBezTo>
                    <a:pt x="83" y="21"/>
                    <a:pt x="95" y="33"/>
                    <a:pt x="95" y="52"/>
                  </a:cubicBezTo>
                  <a:cubicBezTo>
                    <a:pt x="95" y="66"/>
                    <a:pt x="90" y="73"/>
                    <a:pt x="80" y="78"/>
                  </a:cubicBezTo>
                  <a:cubicBezTo>
                    <a:pt x="74" y="80"/>
                    <a:pt x="66" y="81"/>
                    <a:pt x="49" y="82"/>
                  </a:cubicBezTo>
                  <a:lnTo>
                    <a:pt x="49" y="10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" name="Freeform 106">
              <a:extLst>
                <a:ext uri="{FF2B5EF4-FFF2-40B4-BE49-F238E27FC236}">
                  <a16:creationId xmlns:a16="http://schemas.microsoft.com/office/drawing/2014/main" id="{33901A41-D41E-43A0-A883-AA4EB73C90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" y="2186"/>
              <a:ext cx="76" cy="61"/>
            </a:xfrm>
            <a:custGeom>
              <a:avLst/>
              <a:gdLst>
                <a:gd name="T0" fmla="*/ 120 w 210"/>
                <a:gd name="T1" fmla="*/ 142 h 169"/>
                <a:gd name="T2" fmla="*/ 120 w 210"/>
                <a:gd name="T3" fmla="*/ 73 h 169"/>
                <a:gd name="T4" fmla="*/ 157 w 210"/>
                <a:gd name="T5" fmla="*/ 38 h 169"/>
                <a:gd name="T6" fmla="*/ 176 w 210"/>
                <a:gd name="T7" fmla="*/ 39 h 169"/>
                <a:gd name="T8" fmla="*/ 210 w 210"/>
                <a:gd name="T9" fmla="*/ 33 h 169"/>
                <a:gd name="T10" fmla="*/ 210 w 210"/>
                <a:gd name="T11" fmla="*/ 0 h 169"/>
                <a:gd name="T12" fmla="*/ 203 w 210"/>
                <a:gd name="T13" fmla="*/ 0 h 169"/>
                <a:gd name="T14" fmla="*/ 161 w 210"/>
                <a:gd name="T15" fmla="*/ 13 h 169"/>
                <a:gd name="T16" fmla="*/ 106 w 210"/>
                <a:gd name="T17" fmla="*/ 41 h 169"/>
                <a:gd name="T18" fmla="*/ 56 w 210"/>
                <a:gd name="T19" fmla="*/ 8 h 169"/>
                <a:gd name="T20" fmla="*/ 0 w 210"/>
                <a:gd name="T21" fmla="*/ 72 h 169"/>
                <a:gd name="T22" fmla="*/ 0 w 210"/>
                <a:gd name="T23" fmla="*/ 169 h 169"/>
                <a:gd name="T24" fmla="*/ 210 w 210"/>
                <a:gd name="T25" fmla="*/ 169 h 169"/>
                <a:gd name="T26" fmla="*/ 210 w 210"/>
                <a:gd name="T27" fmla="*/ 142 h 169"/>
                <a:gd name="T28" fmla="*/ 120 w 210"/>
                <a:gd name="T29" fmla="*/ 142 h 169"/>
                <a:gd name="T30" fmla="*/ 96 w 210"/>
                <a:gd name="T31" fmla="*/ 142 h 169"/>
                <a:gd name="T32" fmla="*/ 24 w 210"/>
                <a:gd name="T33" fmla="*/ 142 h 169"/>
                <a:gd name="T34" fmla="*/ 24 w 210"/>
                <a:gd name="T35" fmla="*/ 77 h 169"/>
                <a:gd name="T36" fmla="*/ 32 w 210"/>
                <a:gd name="T37" fmla="*/ 47 h 169"/>
                <a:gd name="T38" fmla="*/ 60 w 210"/>
                <a:gd name="T39" fmla="*/ 36 h 169"/>
                <a:gd name="T40" fmla="*/ 96 w 210"/>
                <a:gd name="T41" fmla="*/ 77 h 169"/>
                <a:gd name="T42" fmla="*/ 96 w 210"/>
                <a:gd name="T43" fmla="*/ 14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0" h="169">
                  <a:moveTo>
                    <a:pt x="120" y="142"/>
                  </a:moveTo>
                  <a:lnTo>
                    <a:pt x="120" y="73"/>
                  </a:lnTo>
                  <a:cubicBezTo>
                    <a:pt x="120" y="49"/>
                    <a:pt x="131" y="38"/>
                    <a:pt x="157" y="38"/>
                  </a:cubicBezTo>
                  <a:lnTo>
                    <a:pt x="176" y="39"/>
                  </a:lnTo>
                  <a:cubicBezTo>
                    <a:pt x="189" y="39"/>
                    <a:pt x="201" y="36"/>
                    <a:pt x="210" y="33"/>
                  </a:cubicBezTo>
                  <a:lnTo>
                    <a:pt x="210" y="0"/>
                  </a:lnTo>
                  <a:lnTo>
                    <a:pt x="203" y="0"/>
                  </a:lnTo>
                  <a:cubicBezTo>
                    <a:pt x="196" y="10"/>
                    <a:pt x="189" y="12"/>
                    <a:pt x="161" y="13"/>
                  </a:cubicBezTo>
                  <a:cubicBezTo>
                    <a:pt x="126" y="13"/>
                    <a:pt x="116" y="19"/>
                    <a:pt x="106" y="41"/>
                  </a:cubicBezTo>
                  <a:cubicBezTo>
                    <a:pt x="95" y="18"/>
                    <a:pt x="80" y="8"/>
                    <a:pt x="56" y="8"/>
                  </a:cubicBezTo>
                  <a:cubicBezTo>
                    <a:pt x="20" y="8"/>
                    <a:pt x="0" y="31"/>
                    <a:pt x="0" y="72"/>
                  </a:cubicBezTo>
                  <a:lnTo>
                    <a:pt x="0" y="169"/>
                  </a:lnTo>
                  <a:lnTo>
                    <a:pt x="210" y="169"/>
                  </a:lnTo>
                  <a:lnTo>
                    <a:pt x="210" y="142"/>
                  </a:lnTo>
                  <a:lnTo>
                    <a:pt x="120" y="142"/>
                  </a:lnTo>
                  <a:close/>
                  <a:moveTo>
                    <a:pt x="96" y="142"/>
                  </a:moveTo>
                  <a:lnTo>
                    <a:pt x="24" y="142"/>
                  </a:lnTo>
                  <a:lnTo>
                    <a:pt x="24" y="77"/>
                  </a:lnTo>
                  <a:cubicBezTo>
                    <a:pt x="24" y="62"/>
                    <a:pt x="26" y="54"/>
                    <a:pt x="32" y="47"/>
                  </a:cubicBezTo>
                  <a:cubicBezTo>
                    <a:pt x="38" y="40"/>
                    <a:pt x="47" y="36"/>
                    <a:pt x="60" y="36"/>
                  </a:cubicBezTo>
                  <a:cubicBezTo>
                    <a:pt x="85" y="36"/>
                    <a:pt x="96" y="49"/>
                    <a:pt x="96" y="77"/>
                  </a:cubicBezTo>
                  <a:lnTo>
                    <a:pt x="96" y="142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" name="Freeform 107">
              <a:extLst>
                <a:ext uri="{FF2B5EF4-FFF2-40B4-BE49-F238E27FC236}">
                  <a16:creationId xmlns:a16="http://schemas.microsoft.com/office/drawing/2014/main" id="{158EC954-1B92-4854-868B-48A48D6F6F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" y="2127"/>
              <a:ext cx="58" cy="51"/>
            </a:xfrm>
            <a:custGeom>
              <a:avLst/>
              <a:gdLst>
                <a:gd name="T0" fmla="*/ 141 w 161"/>
                <a:gd name="T1" fmla="*/ 0 h 142"/>
                <a:gd name="T2" fmla="*/ 141 w 161"/>
                <a:gd name="T3" fmla="*/ 5 h 142"/>
                <a:gd name="T4" fmla="*/ 130 w 161"/>
                <a:gd name="T5" fmla="*/ 18 h 142"/>
                <a:gd name="T6" fmla="*/ 41 w 161"/>
                <a:gd name="T7" fmla="*/ 18 h 142"/>
                <a:gd name="T8" fmla="*/ 0 w 161"/>
                <a:gd name="T9" fmla="*/ 75 h 142"/>
                <a:gd name="T10" fmla="*/ 17 w 161"/>
                <a:gd name="T11" fmla="*/ 125 h 142"/>
                <a:gd name="T12" fmla="*/ 49 w 161"/>
                <a:gd name="T13" fmla="*/ 135 h 142"/>
                <a:gd name="T14" fmla="*/ 49 w 161"/>
                <a:gd name="T15" fmla="*/ 111 h 142"/>
                <a:gd name="T16" fmla="*/ 22 w 161"/>
                <a:gd name="T17" fmla="*/ 76 h 142"/>
                <a:gd name="T18" fmla="*/ 44 w 161"/>
                <a:gd name="T19" fmla="*/ 42 h 142"/>
                <a:gd name="T20" fmla="*/ 51 w 161"/>
                <a:gd name="T21" fmla="*/ 42 h 142"/>
                <a:gd name="T22" fmla="*/ 67 w 161"/>
                <a:gd name="T23" fmla="*/ 67 h 142"/>
                <a:gd name="T24" fmla="*/ 77 w 161"/>
                <a:gd name="T25" fmla="*/ 115 h 142"/>
                <a:gd name="T26" fmla="*/ 117 w 161"/>
                <a:gd name="T27" fmla="*/ 142 h 142"/>
                <a:gd name="T28" fmla="*/ 161 w 161"/>
                <a:gd name="T29" fmla="*/ 92 h 142"/>
                <a:gd name="T30" fmla="*/ 139 w 161"/>
                <a:gd name="T31" fmla="*/ 41 h 142"/>
                <a:gd name="T32" fmla="*/ 161 w 161"/>
                <a:gd name="T33" fmla="*/ 16 h 142"/>
                <a:gd name="T34" fmla="*/ 159 w 161"/>
                <a:gd name="T35" fmla="*/ 0 h 142"/>
                <a:gd name="T36" fmla="*/ 141 w 161"/>
                <a:gd name="T37" fmla="*/ 0 h 142"/>
                <a:gd name="T38" fmla="*/ 107 w 161"/>
                <a:gd name="T39" fmla="*/ 42 h 142"/>
                <a:gd name="T40" fmla="*/ 127 w 161"/>
                <a:gd name="T41" fmla="*/ 51 h 142"/>
                <a:gd name="T42" fmla="*/ 140 w 161"/>
                <a:gd name="T43" fmla="*/ 87 h 142"/>
                <a:gd name="T44" fmla="*/ 116 w 161"/>
                <a:gd name="T45" fmla="*/ 117 h 142"/>
                <a:gd name="T46" fmla="*/ 89 w 161"/>
                <a:gd name="T47" fmla="*/ 80 h 142"/>
                <a:gd name="T48" fmla="*/ 80 w 161"/>
                <a:gd name="T49" fmla="*/ 42 h 142"/>
                <a:gd name="T50" fmla="*/ 107 w 161"/>
                <a:gd name="T51" fmla="*/ 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1" h="142">
                  <a:moveTo>
                    <a:pt x="141" y="0"/>
                  </a:moveTo>
                  <a:cubicBezTo>
                    <a:pt x="141" y="3"/>
                    <a:pt x="141" y="4"/>
                    <a:pt x="141" y="5"/>
                  </a:cubicBezTo>
                  <a:cubicBezTo>
                    <a:pt x="141" y="13"/>
                    <a:pt x="137" y="18"/>
                    <a:pt x="130" y="18"/>
                  </a:cubicBezTo>
                  <a:lnTo>
                    <a:pt x="41" y="18"/>
                  </a:lnTo>
                  <a:cubicBezTo>
                    <a:pt x="14" y="18"/>
                    <a:pt x="0" y="38"/>
                    <a:pt x="0" y="75"/>
                  </a:cubicBezTo>
                  <a:cubicBezTo>
                    <a:pt x="0" y="97"/>
                    <a:pt x="6" y="115"/>
                    <a:pt x="17" y="125"/>
                  </a:cubicBezTo>
                  <a:cubicBezTo>
                    <a:pt x="25" y="132"/>
                    <a:pt x="34" y="134"/>
                    <a:pt x="49" y="135"/>
                  </a:cubicBezTo>
                  <a:lnTo>
                    <a:pt x="49" y="111"/>
                  </a:lnTo>
                  <a:cubicBezTo>
                    <a:pt x="30" y="109"/>
                    <a:pt x="22" y="98"/>
                    <a:pt x="22" y="76"/>
                  </a:cubicBezTo>
                  <a:cubicBezTo>
                    <a:pt x="22" y="54"/>
                    <a:pt x="30" y="42"/>
                    <a:pt x="44" y="42"/>
                  </a:cubicBezTo>
                  <a:lnTo>
                    <a:pt x="51" y="42"/>
                  </a:lnTo>
                  <a:cubicBezTo>
                    <a:pt x="61" y="42"/>
                    <a:pt x="65" y="48"/>
                    <a:pt x="67" y="67"/>
                  </a:cubicBezTo>
                  <a:cubicBezTo>
                    <a:pt x="72" y="101"/>
                    <a:pt x="73" y="106"/>
                    <a:pt x="77" y="115"/>
                  </a:cubicBezTo>
                  <a:cubicBezTo>
                    <a:pt x="84" y="133"/>
                    <a:pt x="97" y="142"/>
                    <a:pt x="117" y="142"/>
                  </a:cubicBezTo>
                  <a:cubicBezTo>
                    <a:pt x="144" y="142"/>
                    <a:pt x="161" y="123"/>
                    <a:pt x="161" y="92"/>
                  </a:cubicBezTo>
                  <a:cubicBezTo>
                    <a:pt x="161" y="73"/>
                    <a:pt x="155" y="58"/>
                    <a:pt x="139" y="41"/>
                  </a:cubicBezTo>
                  <a:cubicBezTo>
                    <a:pt x="155" y="39"/>
                    <a:pt x="161" y="32"/>
                    <a:pt x="161" y="16"/>
                  </a:cubicBezTo>
                  <a:cubicBezTo>
                    <a:pt x="161" y="11"/>
                    <a:pt x="161" y="8"/>
                    <a:pt x="159" y="0"/>
                  </a:cubicBezTo>
                  <a:lnTo>
                    <a:pt x="141" y="0"/>
                  </a:lnTo>
                  <a:close/>
                  <a:moveTo>
                    <a:pt x="107" y="42"/>
                  </a:moveTo>
                  <a:cubicBezTo>
                    <a:pt x="115" y="42"/>
                    <a:pt x="120" y="44"/>
                    <a:pt x="127" y="51"/>
                  </a:cubicBezTo>
                  <a:cubicBezTo>
                    <a:pt x="136" y="61"/>
                    <a:pt x="140" y="73"/>
                    <a:pt x="140" y="87"/>
                  </a:cubicBezTo>
                  <a:cubicBezTo>
                    <a:pt x="140" y="106"/>
                    <a:pt x="132" y="117"/>
                    <a:pt x="116" y="117"/>
                  </a:cubicBezTo>
                  <a:cubicBezTo>
                    <a:pt x="100" y="117"/>
                    <a:pt x="92" y="106"/>
                    <a:pt x="89" y="80"/>
                  </a:cubicBezTo>
                  <a:cubicBezTo>
                    <a:pt x="85" y="55"/>
                    <a:pt x="84" y="50"/>
                    <a:pt x="80" y="42"/>
                  </a:cubicBezTo>
                  <a:lnTo>
                    <a:pt x="107" y="42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" name="Freeform 108">
              <a:extLst>
                <a:ext uri="{FF2B5EF4-FFF2-40B4-BE49-F238E27FC236}">
                  <a16:creationId xmlns:a16="http://schemas.microsoft.com/office/drawing/2014/main" id="{4EBE0407-B51E-4E32-A795-E31234911E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" y="2073"/>
              <a:ext cx="78" cy="49"/>
            </a:xfrm>
            <a:custGeom>
              <a:avLst/>
              <a:gdLst>
                <a:gd name="T0" fmla="*/ 0 w 216"/>
                <a:gd name="T1" fmla="*/ 0 h 134"/>
                <a:gd name="T2" fmla="*/ 0 w 216"/>
                <a:gd name="T3" fmla="*/ 23 h 134"/>
                <a:gd name="T4" fmla="*/ 78 w 216"/>
                <a:gd name="T5" fmla="*/ 23 h 134"/>
                <a:gd name="T6" fmla="*/ 55 w 216"/>
                <a:gd name="T7" fmla="*/ 70 h 134"/>
                <a:gd name="T8" fmla="*/ 134 w 216"/>
                <a:gd name="T9" fmla="*/ 134 h 134"/>
                <a:gd name="T10" fmla="*/ 216 w 216"/>
                <a:gd name="T11" fmla="*/ 69 h 134"/>
                <a:gd name="T12" fmla="*/ 190 w 216"/>
                <a:gd name="T13" fmla="*/ 21 h 134"/>
                <a:gd name="T14" fmla="*/ 210 w 216"/>
                <a:gd name="T15" fmla="*/ 21 h 134"/>
                <a:gd name="T16" fmla="*/ 210 w 216"/>
                <a:gd name="T17" fmla="*/ 0 h 134"/>
                <a:gd name="T18" fmla="*/ 0 w 216"/>
                <a:gd name="T19" fmla="*/ 0 h 134"/>
                <a:gd name="T20" fmla="*/ 77 w 216"/>
                <a:gd name="T21" fmla="*/ 66 h 134"/>
                <a:gd name="T22" fmla="*/ 136 w 216"/>
                <a:gd name="T23" fmla="*/ 23 h 134"/>
                <a:gd name="T24" fmla="*/ 194 w 216"/>
                <a:gd name="T25" fmla="*/ 65 h 134"/>
                <a:gd name="T26" fmla="*/ 136 w 216"/>
                <a:gd name="T27" fmla="*/ 109 h 134"/>
                <a:gd name="T28" fmla="*/ 77 w 216"/>
                <a:gd name="T29" fmla="*/ 6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" h="134">
                  <a:moveTo>
                    <a:pt x="0" y="0"/>
                  </a:moveTo>
                  <a:lnTo>
                    <a:pt x="0" y="23"/>
                  </a:lnTo>
                  <a:lnTo>
                    <a:pt x="78" y="23"/>
                  </a:lnTo>
                  <a:cubicBezTo>
                    <a:pt x="63" y="34"/>
                    <a:pt x="55" y="50"/>
                    <a:pt x="55" y="70"/>
                  </a:cubicBezTo>
                  <a:cubicBezTo>
                    <a:pt x="55" y="109"/>
                    <a:pt x="86" y="134"/>
                    <a:pt x="134" y="134"/>
                  </a:cubicBezTo>
                  <a:cubicBezTo>
                    <a:pt x="185" y="134"/>
                    <a:pt x="216" y="109"/>
                    <a:pt x="216" y="69"/>
                  </a:cubicBezTo>
                  <a:cubicBezTo>
                    <a:pt x="216" y="48"/>
                    <a:pt x="209" y="34"/>
                    <a:pt x="190" y="21"/>
                  </a:cubicBezTo>
                  <a:lnTo>
                    <a:pt x="210" y="21"/>
                  </a:lnTo>
                  <a:lnTo>
                    <a:pt x="210" y="0"/>
                  </a:lnTo>
                  <a:lnTo>
                    <a:pt x="0" y="0"/>
                  </a:lnTo>
                  <a:close/>
                  <a:moveTo>
                    <a:pt x="77" y="66"/>
                  </a:moveTo>
                  <a:cubicBezTo>
                    <a:pt x="77" y="40"/>
                    <a:pt x="100" y="23"/>
                    <a:pt x="136" y="23"/>
                  </a:cubicBezTo>
                  <a:cubicBezTo>
                    <a:pt x="171" y="23"/>
                    <a:pt x="194" y="40"/>
                    <a:pt x="194" y="65"/>
                  </a:cubicBezTo>
                  <a:cubicBezTo>
                    <a:pt x="194" y="92"/>
                    <a:pt x="171" y="109"/>
                    <a:pt x="136" y="109"/>
                  </a:cubicBezTo>
                  <a:cubicBezTo>
                    <a:pt x="101" y="109"/>
                    <a:pt x="77" y="92"/>
                    <a:pt x="77" y="66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" name="Freeform 109">
              <a:extLst>
                <a:ext uri="{FF2B5EF4-FFF2-40B4-BE49-F238E27FC236}">
                  <a16:creationId xmlns:a16="http://schemas.microsoft.com/office/drawing/2014/main" id="{8E1FE5EB-4644-480E-A007-4869EDFF2D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" y="2051"/>
              <a:ext cx="76" cy="9"/>
            </a:xfrm>
            <a:custGeom>
              <a:avLst/>
              <a:gdLst>
                <a:gd name="T0" fmla="*/ 59 w 210"/>
                <a:gd name="T1" fmla="*/ 0 h 24"/>
                <a:gd name="T2" fmla="*/ 59 w 210"/>
                <a:gd name="T3" fmla="*/ 24 h 24"/>
                <a:gd name="T4" fmla="*/ 210 w 210"/>
                <a:gd name="T5" fmla="*/ 24 h 24"/>
                <a:gd name="T6" fmla="*/ 210 w 210"/>
                <a:gd name="T7" fmla="*/ 0 h 24"/>
                <a:gd name="T8" fmla="*/ 59 w 210"/>
                <a:gd name="T9" fmla="*/ 0 h 24"/>
                <a:gd name="T10" fmla="*/ 0 w 210"/>
                <a:gd name="T11" fmla="*/ 0 h 24"/>
                <a:gd name="T12" fmla="*/ 0 w 210"/>
                <a:gd name="T13" fmla="*/ 24 h 24"/>
                <a:gd name="T14" fmla="*/ 30 w 210"/>
                <a:gd name="T15" fmla="*/ 24 h 24"/>
                <a:gd name="T16" fmla="*/ 30 w 210"/>
                <a:gd name="T17" fmla="*/ 0 h 24"/>
                <a:gd name="T18" fmla="*/ 0 w 210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0" h="24">
                  <a:moveTo>
                    <a:pt x="59" y="0"/>
                  </a:moveTo>
                  <a:lnTo>
                    <a:pt x="59" y="24"/>
                  </a:lnTo>
                  <a:lnTo>
                    <a:pt x="210" y="24"/>
                  </a:lnTo>
                  <a:lnTo>
                    <a:pt x="210" y="0"/>
                  </a:lnTo>
                  <a:lnTo>
                    <a:pt x="59" y="0"/>
                  </a:lnTo>
                  <a:close/>
                  <a:moveTo>
                    <a:pt x="0" y="0"/>
                  </a:moveTo>
                  <a:lnTo>
                    <a:pt x="0" y="24"/>
                  </a:lnTo>
                  <a:lnTo>
                    <a:pt x="30" y="24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" name="Freeform 110">
              <a:extLst>
                <a:ext uri="{FF2B5EF4-FFF2-40B4-BE49-F238E27FC236}">
                  <a16:creationId xmlns:a16="http://schemas.microsoft.com/office/drawing/2014/main" id="{3C6E3899-AA23-461B-92B8-0B2177B56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" y="1994"/>
              <a:ext cx="56" cy="43"/>
            </a:xfrm>
            <a:custGeom>
              <a:avLst/>
              <a:gdLst>
                <a:gd name="T0" fmla="*/ 151 w 157"/>
                <a:gd name="T1" fmla="*/ 0 h 120"/>
                <a:gd name="T2" fmla="*/ 0 w 157"/>
                <a:gd name="T3" fmla="*/ 0 h 120"/>
                <a:gd name="T4" fmla="*/ 0 w 157"/>
                <a:gd name="T5" fmla="*/ 24 h 120"/>
                <a:gd name="T6" fmla="*/ 86 w 157"/>
                <a:gd name="T7" fmla="*/ 24 h 120"/>
                <a:gd name="T8" fmla="*/ 136 w 157"/>
                <a:gd name="T9" fmla="*/ 65 h 120"/>
                <a:gd name="T10" fmla="*/ 107 w 157"/>
                <a:gd name="T11" fmla="*/ 96 h 120"/>
                <a:gd name="T12" fmla="*/ 0 w 157"/>
                <a:gd name="T13" fmla="*/ 96 h 120"/>
                <a:gd name="T14" fmla="*/ 0 w 157"/>
                <a:gd name="T15" fmla="*/ 120 h 120"/>
                <a:gd name="T16" fmla="*/ 116 w 157"/>
                <a:gd name="T17" fmla="*/ 120 h 120"/>
                <a:gd name="T18" fmla="*/ 157 w 157"/>
                <a:gd name="T19" fmla="*/ 72 h 120"/>
                <a:gd name="T20" fmla="*/ 130 w 157"/>
                <a:gd name="T21" fmla="*/ 21 h 120"/>
                <a:gd name="T22" fmla="*/ 151 w 157"/>
                <a:gd name="T23" fmla="*/ 21 h 120"/>
                <a:gd name="T24" fmla="*/ 151 w 157"/>
                <a:gd name="T2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7" h="120">
                  <a:moveTo>
                    <a:pt x="151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86" y="24"/>
                  </a:lnTo>
                  <a:cubicBezTo>
                    <a:pt x="116" y="24"/>
                    <a:pt x="136" y="40"/>
                    <a:pt x="136" y="65"/>
                  </a:cubicBezTo>
                  <a:cubicBezTo>
                    <a:pt x="136" y="84"/>
                    <a:pt x="125" y="96"/>
                    <a:pt x="107" y="96"/>
                  </a:cubicBezTo>
                  <a:lnTo>
                    <a:pt x="0" y="96"/>
                  </a:lnTo>
                  <a:lnTo>
                    <a:pt x="0" y="120"/>
                  </a:lnTo>
                  <a:lnTo>
                    <a:pt x="116" y="120"/>
                  </a:lnTo>
                  <a:cubicBezTo>
                    <a:pt x="141" y="120"/>
                    <a:pt x="157" y="101"/>
                    <a:pt x="157" y="72"/>
                  </a:cubicBezTo>
                  <a:cubicBezTo>
                    <a:pt x="157" y="49"/>
                    <a:pt x="150" y="35"/>
                    <a:pt x="130" y="21"/>
                  </a:cubicBezTo>
                  <a:lnTo>
                    <a:pt x="151" y="2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" name="Freeform 111">
              <a:extLst>
                <a:ext uri="{FF2B5EF4-FFF2-40B4-BE49-F238E27FC236}">
                  <a16:creationId xmlns:a16="http://schemas.microsoft.com/office/drawing/2014/main" id="{6D7476E6-4AF9-48B1-8226-0171B0C6F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1939"/>
              <a:ext cx="58" cy="44"/>
            </a:xfrm>
            <a:custGeom>
              <a:avLst/>
              <a:gdLst>
                <a:gd name="T0" fmla="*/ 46 w 161"/>
                <a:gd name="T1" fmla="*/ 6 h 123"/>
                <a:gd name="T2" fmla="*/ 0 w 161"/>
                <a:gd name="T3" fmla="*/ 61 h 123"/>
                <a:gd name="T4" fmla="*/ 46 w 161"/>
                <a:gd name="T5" fmla="*/ 119 h 123"/>
                <a:gd name="T6" fmla="*/ 89 w 161"/>
                <a:gd name="T7" fmla="*/ 71 h 123"/>
                <a:gd name="T8" fmla="*/ 95 w 161"/>
                <a:gd name="T9" fmla="*/ 49 h 123"/>
                <a:gd name="T10" fmla="*/ 116 w 161"/>
                <a:gd name="T11" fmla="*/ 25 h 123"/>
                <a:gd name="T12" fmla="*/ 139 w 161"/>
                <a:gd name="T13" fmla="*/ 61 h 123"/>
                <a:gd name="T14" fmla="*/ 129 w 161"/>
                <a:gd name="T15" fmla="*/ 90 h 123"/>
                <a:gd name="T16" fmla="*/ 110 w 161"/>
                <a:gd name="T17" fmla="*/ 97 h 123"/>
                <a:gd name="T18" fmla="*/ 110 w 161"/>
                <a:gd name="T19" fmla="*/ 123 h 123"/>
                <a:gd name="T20" fmla="*/ 161 w 161"/>
                <a:gd name="T21" fmla="*/ 63 h 123"/>
                <a:gd name="T22" fmla="*/ 114 w 161"/>
                <a:gd name="T23" fmla="*/ 0 h 123"/>
                <a:gd name="T24" fmla="*/ 72 w 161"/>
                <a:gd name="T25" fmla="*/ 43 h 123"/>
                <a:gd name="T26" fmla="*/ 66 w 161"/>
                <a:gd name="T27" fmla="*/ 66 h 123"/>
                <a:gd name="T28" fmla="*/ 45 w 161"/>
                <a:gd name="T29" fmla="*/ 94 h 123"/>
                <a:gd name="T30" fmla="*/ 22 w 161"/>
                <a:gd name="T31" fmla="*/ 62 h 123"/>
                <a:gd name="T32" fmla="*/ 46 w 161"/>
                <a:gd name="T33" fmla="*/ 32 h 123"/>
                <a:gd name="T34" fmla="*/ 46 w 161"/>
                <a:gd name="T35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23">
                  <a:moveTo>
                    <a:pt x="46" y="6"/>
                  </a:moveTo>
                  <a:cubicBezTo>
                    <a:pt x="17" y="7"/>
                    <a:pt x="0" y="26"/>
                    <a:pt x="0" y="61"/>
                  </a:cubicBezTo>
                  <a:cubicBezTo>
                    <a:pt x="0" y="96"/>
                    <a:pt x="18" y="119"/>
                    <a:pt x="46" y="119"/>
                  </a:cubicBezTo>
                  <a:cubicBezTo>
                    <a:pt x="69" y="119"/>
                    <a:pt x="81" y="107"/>
                    <a:pt x="89" y="71"/>
                  </a:cubicBezTo>
                  <a:lnTo>
                    <a:pt x="95" y="49"/>
                  </a:lnTo>
                  <a:cubicBezTo>
                    <a:pt x="99" y="32"/>
                    <a:pt x="105" y="25"/>
                    <a:pt x="116" y="25"/>
                  </a:cubicBezTo>
                  <a:cubicBezTo>
                    <a:pt x="130" y="25"/>
                    <a:pt x="139" y="40"/>
                    <a:pt x="139" y="61"/>
                  </a:cubicBezTo>
                  <a:cubicBezTo>
                    <a:pt x="139" y="73"/>
                    <a:pt x="136" y="84"/>
                    <a:pt x="129" y="90"/>
                  </a:cubicBezTo>
                  <a:cubicBezTo>
                    <a:pt x="125" y="94"/>
                    <a:pt x="121" y="96"/>
                    <a:pt x="110" y="97"/>
                  </a:cubicBezTo>
                  <a:lnTo>
                    <a:pt x="110" y="123"/>
                  </a:lnTo>
                  <a:cubicBezTo>
                    <a:pt x="145" y="121"/>
                    <a:pt x="161" y="102"/>
                    <a:pt x="161" y="63"/>
                  </a:cubicBezTo>
                  <a:cubicBezTo>
                    <a:pt x="161" y="25"/>
                    <a:pt x="143" y="0"/>
                    <a:pt x="114" y="0"/>
                  </a:cubicBezTo>
                  <a:cubicBezTo>
                    <a:pt x="91" y="0"/>
                    <a:pt x="79" y="13"/>
                    <a:pt x="72" y="43"/>
                  </a:cubicBezTo>
                  <a:lnTo>
                    <a:pt x="66" y="66"/>
                  </a:lnTo>
                  <a:cubicBezTo>
                    <a:pt x="62" y="86"/>
                    <a:pt x="55" y="94"/>
                    <a:pt x="45" y="94"/>
                  </a:cubicBezTo>
                  <a:cubicBezTo>
                    <a:pt x="31" y="94"/>
                    <a:pt x="22" y="81"/>
                    <a:pt x="22" y="62"/>
                  </a:cubicBezTo>
                  <a:cubicBezTo>
                    <a:pt x="22" y="43"/>
                    <a:pt x="30" y="32"/>
                    <a:pt x="46" y="32"/>
                  </a:cubicBezTo>
                  <a:lnTo>
                    <a:pt x="46" y="6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" name="Freeform 112">
              <a:extLst>
                <a:ext uri="{FF2B5EF4-FFF2-40B4-BE49-F238E27FC236}">
                  <a16:creationId xmlns:a16="http://schemas.microsoft.com/office/drawing/2014/main" id="{47CB600A-ECE5-4C36-973D-27F315FDD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" y="787"/>
              <a:ext cx="1092" cy="2969"/>
            </a:xfrm>
            <a:custGeom>
              <a:avLst/>
              <a:gdLst>
                <a:gd name="T0" fmla="*/ 0 w 3037"/>
                <a:gd name="T1" fmla="*/ 8245 h 8245"/>
                <a:gd name="T2" fmla="*/ 99 w 3037"/>
                <a:gd name="T3" fmla="*/ 8232 h 8245"/>
                <a:gd name="T4" fmla="*/ 99 w 3037"/>
                <a:gd name="T5" fmla="*/ 8220 h 8245"/>
                <a:gd name="T6" fmla="*/ 199 w 3037"/>
                <a:gd name="T7" fmla="*/ 8196 h 8245"/>
                <a:gd name="T8" fmla="*/ 249 w 3037"/>
                <a:gd name="T9" fmla="*/ 8196 h 8245"/>
                <a:gd name="T10" fmla="*/ 249 w 3037"/>
                <a:gd name="T11" fmla="*/ 8147 h 8245"/>
                <a:gd name="T12" fmla="*/ 249 w 3037"/>
                <a:gd name="T13" fmla="*/ 8147 h 8245"/>
                <a:gd name="T14" fmla="*/ 249 w 3037"/>
                <a:gd name="T15" fmla="*/ 8122 h 8245"/>
                <a:gd name="T16" fmla="*/ 348 w 3037"/>
                <a:gd name="T17" fmla="*/ 8122 h 8245"/>
                <a:gd name="T18" fmla="*/ 348 w 3037"/>
                <a:gd name="T19" fmla="*/ 8098 h 8245"/>
                <a:gd name="T20" fmla="*/ 448 w 3037"/>
                <a:gd name="T21" fmla="*/ 8073 h 8245"/>
                <a:gd name="T22" fmla="*/ 548 w 3037"/>
                <a:gd name="T23" fmla="*/ 8049 h 8245"/>
                <a:gd name="T24" fmla="*/ 597 w 3037"/>
                <a:gd name="T25" fmla="*/ 8049 h 8245"/>
                <a:gd name="T26" fmla="*/ 647 w 3037"/>
                <a:gd name="T27" fmla="*/ 8024 h 8245"/>
                <a:gd name="T28" fmla="*/ 697 w 3037"/>
                <a:gd name="T29" fmla="*/ 7999 h 8245"/>
                <a:gd name="T30" fmla="*/ 747 w 3037"/>
                <a:gd name="T31" fmla="*/ 7950 h 8245"/>
                <a:gd name="T32" fmla="*/ 846 w 3037"/>
                <a:gd name="T33" fmla="*/ 7950 h 8245"/>
                <a:gd name="T34" fmla="*/ 946 w 3037"/>
                <a:gd name="T35" fmla="*/ 7877 h 8245"/>
                <a:gd name="T36" fmla="*/ 1046 w 3037"/>
                <a:gd name="T37" fmla="*/ 7828 h 8245"/>
                <a:gd name="T38" fmla="*/ 1245 w 3037"/>
                <a:gd name="T39" fmla="*/ 7754 h 8245"/>
                <a:gd name="T40" fmla="*/ 1444 w 3037"/>
                <a:gd name="T41" fmla="*/ 7705 h 8245"/>
                <a:gd name="T42" fmla="*/ 1643 w 3037"/>
                <a:gd name="T43" fmla="*/ 7582 h 8245"/>
                <a:gd name="T44" fmla="*/ 1892 w 3037"/>
                <a:gd name="T45" fmla="*/ 7460 h 8245"/>
                <a:gd name="T46" fmla="*/ 2041 w 3037"/>
                <a:gd name="T47" fmla="*/ 7435 h 8245"/>
                <a:gd name="T48" fmla="*/ 1842 w 3037"/>
                <a:gd name="T49" fmla="*/ 7288 h 8245"/>
                <a:gd name="T50" fmla="*/ 1892 w 3037"/>
                <a:gd name="T51" fmla="*/ 7165 h 8245"/>
                <a:gd name="T52" fmla="*/ 2191 w 3037"/>
                <a:gd name="T53" fmla="*/ 6969 h 8245"/>
                <a:gd name="T54" fmla="*/ 2440 w 3037"/>
                <a:gd name="T55" fmla="*/ 6797 h 8245"/>
                <a:gd name="T56" fmla="*/ 2291 w 3037"/>
                <a:gd name="T57" fmla="*/ 6601 h 8245"/>
                <a:gd name="T58" fmla="*/ 2340 w 3037"/>
                <a:gd name="T59" fmla="*/ 6380 h 8245"/>
                <a:gd name="T60" fmla="*/ 2440 w 3037"/>
                <a:gd name="T61" fmla="*/ 6085 h 8245"/>
                <a:gd name="T62" fmla="*/ 2191 w 3037"/>
                <a:gd name="T63" fmla="*/ 5791 h 8245"/>
                <a:gd name="T64" fmla="*/ 1842 w 3037"/>
                <a:gd name="T65" fmla="*/ 5497 h 8245"/>
                <a:gd name="T66" fmla="*/ 2241 w 3037"/>
                <a:gd name="T67" fmla="*/ 5104 h 8245"/>
                <a:gd name="T68" fmla="*/ 2041 w 3037"/>
                <a:gd name="T69" fmla="*/ 4711 h 8245"/>
                <a:gd name="T70" fmla="*/ 2091 w 3037"/>
                <a:gd name="T71" fmla="*/ 4270 h 8245"/>
                <a:gd name="T72" fmla="*/ 2291 w 3037"/>
                <a:gd name="T73" fmla="*/ 3852 h 8245"/>
                <a:gd name="T74" fmla="*/ 2390 w 3037"/>
                <a:gd name="T75" fmla="*/ 3411 h 8245"/>
                <a:gd name="T76" fmla="*/ 2241 w 3037"/>
                <a:gd name="T77" fmla="*/ 2969 h 8245"/>
                <a:gd name="T78" fmla="*/ 2390 w 3037"/>
                <a:gd name="T79" fmla="*/ 2577 h 8245"/>
                <a:gd name="T80" fmla="*/ 2838 w 3037"/>
                <a:gd name="T81" fmla="*/ 2159 h 8245"/>
                <a:gd name="T82" fmla="*/ 2041 w 3037"/>
                <a:gd name="T83" fmla="*/ 1791 h 8245"/>
                <a:gd name="T84" fmla="*/ 2041 w 3037"/>
                <a:gd name="T85" fmla="*/ 1472 h 8245"/>
                <a:gd name="T86" fmla="*/ 1942 w 3037"/>
                <a:gd name="T87" fmla="*/ 1178 h 8245"/>
                <a:gd name="T88" fmla="*/ 2191 w 3037"/>
                <a:gd name="T89" fmla="*/ 908 h 8245"/>
                <a:gd name="T90" fmla="*/ 2041 w 3037"/>
                <a:gd name="T91" fmla="*/ 687 h 8245"/>
                <a:gd name="T92" fmla="*/ 2041 w 3037"/>
                <a:gd name="T93" fmla="*/ 466 h 8245"/>
                <a:gd name="T94" fmla="*/ 2440 w 3037"/>
                <a:gd name="T95" fmla="*/ 294 h 8245"/>
                <a:gd name="T96" fmla="*/ 3037 w 3037"/>
                <a:gd name="T97" fmla="*/ 123 h 8245"/>
                <a:gd name="T98" fmla="*/ 2191 w 3037"/>
                <a:gd name="T99" fmla="*/ 0 h 8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37" h="8245">
                  <a:moveTo>
                    <a:pt x="0" y="8245"/>
                  </a:moveTo>
                  <a:lnTo>
                    <a:pt x="99" y="8232"/>
                  </a:lnTo>
                  <a:lnTo>
                    <a:pt x="99" y="8220"/>
                  </a:lnTo>
                  <a:lnTo>
                    <a:pt x="199" y="8196"/>
                  </a:lnTo>
                  <a:lnTo>
                    <a:pt x="249" y="8196"/>
                  </a:lnTo>
                  <a:lnTo>
                    <a:pt x="249" y="8147"/>
                  </a:lnTo>
                  <a:lnTo>
                    <a:pt x="249" y="8147"/>
                  </a:lnTo>
                  <a:lnTo>
                    <a:pt x="249" y="8122"/>
                  </a:lnTo>
                  <a:lnTo>
                    <a:pt x="348" y="8122"/>
                  </a:lnTo>
                  <a:lnTo>
                    <a:pt x="348" y="8098"/>
                  </a:lnTo>
                  <a:lnTo>
                    <a:pt x="448" y="8073"/>
                  </a:lnTo>
                  <a:lnTo>
                    <a:pt x="548" y="8049"/>
                  </a:lnTo>
                  <a:lnTo>
                    <a:pt x="597" y="8049"/>
                  </a:lnTo>
                  <a:lnTo>
                    <a:pt x="647" y="8024"/>
                  </a:lnTo>
                  <a:lnTo>
                    <a:pt x="697" y="7999"/>
                  </a:lnTo>
                  <a:lnTo>
                    <a:pt x="747" y="7950"/>
                  </a:lnTo>
                  <a:lnTo>
                    <a:pt x="846" y="7950"/>
                  </a:lnTo>
                  <a:lnTo>
                    <a:pt x="946" y="7877"/>
                  </a:lnTo>
                  <a:lnTo>
                    <a:pt x="1046" y="7828"/>
                  </a:lnTo>
                  <a:lnTo>
                    <a:pt x="1245" y="7754"/>
                  </a:lnTo>
                  <a:lnTo>
                    <a:pt x="1444" y="7705"/>
                  </a:lnTo>
                  <a:lnTo>
                    <a:pt x="1643" y="7582"/>
                  </a:lnTo>
                  <a:lnTo>
                    <a:pt x="1892" y="7460"/>
                  </a:lnTo>
                  <a:lnTo>
                    <a:pt x="2041" y="7435"/>
                  </a:lnTo>
                  <a:lnTo>
                    <a:pt x="1842" y="7288"/>
                  </a:lnTo>
                  <a:lnTo>
                    <a:pt x="1892" y="7165"/>
                  </a:lnTo>
                  <a:lnTo>
                    <a:pt x="2191" y="6969"/>
                  </a:lnTo>
                  <a:lnTo>
                    <a:pt x="2440" y="6797"/>
                  </a:lnTo>
                  <a:lnTo>
                    <a:pt x="2291" y="6601"/>
                  </a:lnTo>
                  <a:lnTo>
                    <a:pt x="2340" y="6380"/>
                  </a:lnTo>
                  <a:lnTo>
                    <a:pt x="2440" y="6085"/>
                  </a:lnTo>
                  <a:lnTo>
                    <a:pt x="2191" y="5791"/>
                  </a:lnTo>
                  <a:lnTo>
                    <a:pt x="1842" y="5497"/>
                  </a:lnTo>
                  <a:lnTo>
                    <a:pt x="2241" y="5104"/>
                  </a:lnTo>
                  <a:lnTo>
                    <a:pt x="2041" y="4711"/>
                  </a:lnTo>
                  <a:lnTo>
                    <a:pt x="2091" y="4270"/>
                  </a:lnTo>
                  <a:lnTo>
                    <a:pt x="2291" y="3852"/>
                  </a:lnTo>
                  <a:lnTo>
                    <a:pt x="2390" y="3411"/>
                  </a:lnTo>
                  <a:lnTo>
                    <a:pt x="2241" y="2969"/>
                  </a:lnTo>
                  <a:lnTo>
                    <a:pt x="2390" y="2577"/>
                  </a:lnTo>
                  <a:lnTo>
                    <a:pt x="2838" y="2159"/>
                  </a:lnTo>
                  <a:lnTo>
                    <a:pt x="2041" y="1791"/>
                  </a:lnTo>
                  <a:lnTo>
                    <a:pt x="2041" y="1472"/>
                  </a:lnTo>
                  <a:lnTo>
                    <a:pt x="1942" y="1178"/>
                  </a:lnTo>
                  <a:lnTo>
                    <a:pt x="2191" y="908"/>
                  </a:lnTo>
                  <a:lnTo>
                    <a:pt x="2041" y="687"/>
                  </a:lnTo>
                  <a:lnTo>
                    <a:pt x="2041" y="466"/>
                  </a:lnTo>
                  <a:lnTo>
                    <a:pt x="2440" y="294"/>
                  </a:lnTo>
                  <a:lnTo>
                    <a:pt x="3037" y="123"/>
                  </a:lnTo>
                  <a:lnTo>
                    <a:pt x="2191" y="0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" name="Freeform 113">
              <a:extLst>
                <a:ext uri="{FF2B5EF4-FFF2-40B4-BE49-F238E27FC236}">
                  <a16:creationId xmlns:a16="http://schemas.microsoft.com/office/drawing/2014/main" id="{6613502F-478C-4F51-ACC4-1B16A66D5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8" y="407"/>
              <a:ext cx="1181" cy="424"/>
            </a:xfrm>
            <a:custGeom>
              <a:avLst/>
              <a:gdLst>
                <a:gd name="T0" fmla="*/ 3286 w 3286"/>
                <a:gd name="T1" fmla="*/ 1178 h 1178"/>
                <a:gd name="T2" fmla="*/ 2440 w 3286"/>
                <a:gd name="T3" fmla="*/ 1055 h 1178"/>
                <a:gd name="T4" fmla="*/ 2490 w 3286"/>
                <a:gd name="T5" fmla="*/ 883 h 1178"/>
                <a:gd name="T6" fmla="*/ 2788 w 3286"/>
                <a:gd name="T7" fmla="*/ 859 h 1178"/>
                <a:gd name="T8" fmla="*/ 2490 w 3286"/>
                <a:gd name="T9" fmla="*/ 711 h 1178"/>
                <a:gd name="T10" fmla="*/ 2290 w 3286"/>
                <a:gd name="T11" fmla="*/ 638 h 1178"/>
                <a:gd name="T12" fmla="*/ 2041 w 3286"/>
                <a:gd name="T13" fmla="*/ 564 h 1178"/>
                <a:gd name="T14" fmla="*/ 1743 w 3286"/>
                <a:gd name="T15" fmla="*/ 540 h 1178"/>
                <a:gd name="T16" fmla="*/ 1593 w 3286"/>
                <a:gd name="T17" fmla="*/ 442 h 1178"/>
                <a:gd name="T18" fmla="*/ 1494 w 3286"/>
                <a:gd name="T19" fmla="*/ 417 h 1178"/>
                <a:gd name="T20" fmla="*/ 1295 w 3286"/>
                <a:gd name="T21" fmla="*/ 368 h 1178"/>
                <a:gd name="T22" fmla="*/ 1195 w 3286"/>
                <a:gd name="T23" fmla="*/ 343 h 1178"/>
                <a:gd name="T24" fmla="*/ 1095 w 3286"/>
                <a:gd name="T25" fmla="*/ 319 h 1178"/>
                <a:gd name="T26" fmla="*/ 996 w 3286"/>
                <a:gd name="T27" fmla="*/ 270 h 1178"/>
                <a:gd name="T28" fmla="*/ 946 w 3286"/>
                <a:gd name="T29" fmla="*/ 270 h 1178"/>
                <a:gd name="T30" fmla="*/ 846 w 3286"/>
                <a:gd name="T31" fmla="*/ 245 h 1178"/>
                <a:gd name="T32" fmla="*/ 697 w 3286"/>
                <a:gd name="T33" fmla="*/ 196 h 1178"/>
                <a:gd name="T34" fmla="*/ 697 w 3286"/>
                <a:gd name="T35" fmla="*/ 196 h 1178"/>
                <a:gd name="T36" fmla="*/ 647 w 3286"/>
                <a:gd name="T37" fmla="*/ 196 h 1178"/>
                <a:gd name="T38" fmla="*/ 548 w 3286"/>
                <a:gd name="T39" fmla="*/ 172 h 1178"/>
                <a:gd name="T40" fmla="*/ 498 w 3286"/>
                <a:gd name="T41" fmla="*/ 98 h 1178"/>
                <a:gd name="T42" fmla="*/ 448 w 3286"/>
                <a:gd name="T43" fmla="*/ 73 h 1178"/>
                <a:gd name="T44" fmla="*/ 299 w 3286"/>
                <a:gd name="T45" fmla="*/ 73 h 1178"/>
                <a:gd name="T46" fmla="*/ 199 w 3286"/>
                <a:gd name="T47" fmla="*/ 49 h 1178"/>
                <a:gd name="T48" fmla="*/ 149 w 3286"/>
                <a:gd name="T49" fmla="*/ 49 h 1178"/>
                <a:gd name="T50" fmla="*/ 149 w 3286"/>
                <a:gd name="T51" fmla="*/ 24 h 1178"/>
                <a:gd name="T52" fmla="*/ 99 w 3286"/>
                <a:gd name="T53" fmla="*/ 14 h 1178"/>
                <a:gd name="T54" fmla="*/ 0 w 3286"/>
                <a:gd name="T55" fmla="*/ 0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86" h="1178">
                  <a:moveTo>
                    <a:pt x="3286" y="1178"/>
                  </a:moveTo>
                  <a:lnTo>
                    <a:pt x="2440" y="1055"/>
                  </a:lnTo>
                  <a:lnTo>
                    <a:pt x="2490" y="883"/>
                  </a:lnTo>
                  <a:lnTo>
                    <a:pt x="2788" y="859"/>
                  </a:lnTo>
                  <a:lnTo>
                    <a:pt x="2490" y="711"/>
                  </a:lnTo>
                  <a:lnTo>
                    <a:pt x="2290" y="638"/>
                  </a:lnTo>
                  <a:lnTo>
                    <a:pt x="2041" y="564"/>
                  </a:lnTo>
                  <a:lnTo>
                    <a:pt x="1743" y="540"/>
                  </a:lnTo>
                  <a:lnTo>
                    <a:pt x="1593" y="442"/>
                  </a:lnTo>
                  <a:lnTo>
                    <a:pt x="1494" y="417"/>
                  </a:lnTo>
                  <a:lnTo>
                    <a:pt x="1295" y="368"/>
                  </a:lnTo>
                  <a:lnTo>
                    <a:pt x="1195" y="343"/>
                  </a:lnTo>
                  <a:lnTo>
                    <a:pt x="1095" y="319"/>
                  </a:lnTo>
                  <a:lnTo>
                    <a:pt x="996" y="270"/>
                  </a:lnTo>
                  <a:lnTo>
                    <a:pt x="946" y="270"/>
                  </a:lnTo>
                  <a:lnTo>
                    <a:pt x="846" y="245"/>
                  </a:lnTo>
                  <a:lnTo>
                    <a:pt x="697" y="196"/>
                  </a:lnTo>
                  <a:lnTo>
                    <a:pt x="697" y="196"/>
                  </a:lnTo>
                  <a:lnTo>
                    <a:pt x="647" y="196"/>
                  </a:lnTo>
                  <a:lnTo>
                    <a:pt x="548" y="172"/>
                  </a:lnTo>
                  <a:lnTo>
                    <a:pt x="498" y="98"/>
                  </a:lnTo>
                  <a:lnTo>
                    <a:pt x="448" y="73"/>
                  </a:lnTo>
                  <a:lnTo>
                    <a:pt x="299" y="73"/>
                  </a:lnTo>
                  <a:lnTo>
                    <a:pt x="199" y="49"/>
                  </a:lnTo>
                  <a:lnTo>
                    <a:pt x="149" y="49"/>
                  </a:lnTo>
                  <a:lnTo>
                    <a:pt x="149" y="24"/>
                  </a:lnTo>
                  <a:lnTo>
                    <a:pt x="99" y="14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" name="Freeform 114">
              <a:extLst>
                <a:ext uri="{FF2B5EF4-FFF2-40B4-BE49-F238E27FC236}">
                  <a16:creationId xmlns:a16="http://schemas.microsoft.com/office/drawing/2014/main" id="{6E78245C-EBBF-4712-989B-3C8C7DACE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8" y="3736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" name="Freeform 115">
              <a:extLst>
                <a:ext uri="{FF2B5EF4-FFF2-40B4-BE49-F238E27FC236}">
                  <a16:creationId xmlns:a16="http://schemas.microsoft.com/office/drawing/2014/main" id="{E2545E22-9CC2-4039-B6E0-0C2ADD040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" y="3732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" name="Freeform 116">
              <a:extLst>
                <a:ext uri="{FF2B5EF4-FFF2-40B4-BE49-F238E27FC236}">
                  <a16:creationId xmlns:a16="http://schemas.microsoft.com/office/drawing/2014/main" id="{D1C9025A-F7DF-45B4-9B50-C2CD5C6DD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" y="3732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" name="Freeform 117">
              <a:extLst>
                <a:ext uri="{FF2B5EF4-FFF2-40B4-BE49-F238E27FC236}">
                  <a16:creationId xmlns:a16="http://schemas.microsoft.com/office/drawing/2014/main" id="{CEA85359-392C-42BE-8911-9F602B79E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0" y="3723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" name="Freeform 118">
              <a:extLst>
                <a:ext uri="{FF2B5EF4-FFF2-40B4-BE49-F238E27FC236}">
                  <a16:creationId xmlns:a16="http://schemas.microsoft.com/office/drawing/2014/main" id="{05EDFDE4-521C-4A4F-959B-7547BFBBA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" y="3723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" name="Freeform 119">
              <a:extLst>
                <a:ext uri="{FF2B5EF4-FFF2-40B4-BE49-F238E27FC236}">
                  <a16:creationId xmlns:a16="http://schemas.microsoft.com/office/drawing/2014/main" id="{6E226DEC-CD15-4C93-9C6F-D01B7D468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" y="3705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" name="Freeform 120">
              <a:extLst>
                <a:ext uri="{FF2B5EF4-FFF2-40B4-BE49-F238E27FC236}">
                  <a16:creationId xmlns:a16="http://schemas.microsoft.com/office/drawing/2014/main" id="{D05DF041-F512-4E30-9915-5D1B93BB1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" y="3705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" name="Freeform 121">
              <a:extLst>
                <a:ext uri="{FF2B5EF4-FFF2-40B4-BE49-F238E27FC236}">
                  <a16:creationId xmlns:a16="http://schemas.microsoft.com/office/drawing/2014/main" id="{C61DEEFA-19DA-40DB-8958-3D46D6151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" y="3696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" name="Freeform 122">
              <a:extLst>
                <a:ext uri="{FF2B5EF4-FFF2-40B4-BE49-F238E27FC236}">
                  <a16:creationId xmlns:a16="http://schemas.microsoft.com/office/drawing/2014/main" id="{7C1FD510-92CC-44BC-8A3E-246F01818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3696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" name="Freeform 123">
              <a:extLst>
                <a:ext uri="{FF2B5EF4-FFF2-40B4-BE49-F238E27FC236}">
                  <a16:creationId xmlns:a16="http://schemas.microsoft.com/office/drawing/2014/main" id="{B24E96F7-0186-435F-A953-19E942DB0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3687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" name="Freeform 124">
              <a:extLst>
                <a:ext uri="{FF2B5EF4-FFF2-40B4-BE49-F238E27FC236}">
                  <a16:creationId xmlns:a16="http://schemas.microsoft.com/office/drawing/2014/main" id="{B0AF1CBE-8292-42CB-9EF1-931A55FAE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" y="3678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" name="Freeform 125">
              <a:extLst>
                <a:ext uri="{FF2B5EF4-FFF2-40B4-BE49-F238E27FC236}">
                  <a16:creationId xmlns:a16="http://schemas.microsoft.com/office/drawing/2014/main" id="{BFAD0699-6982-4BC2-BDD1-B8D65E14E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" y="3669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" name="Freeform 126">
              <a:extLst>
                <a:ext uri="{FF2B5EF4-FFF2-40B4-BE49-F238E27FC236}">
                  <a16:creationId xmlns:a16="http://schemas.microsoft.com/office/drawing/2014/main" id="{FD2C9E46-6FD3-4A6E-A733-E17B15C08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3669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" name="Freeform 127">
              <a:extLst>
                <a:ext uri="{FF2B5EF4-FFF2-40B4-BE49-F238E27FC236}">
                  <a16:creationId xmlns:a16="http://schemas.microsoft.com/office/drawing/2014/main" id="{119C23F0-8F7B-471A-807B-B87AA2390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2" y="3660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" name="Freeform 128">
              <a:extLst>
                <a:ext uri="{FF2B5EF4-FFF2-40B4-BE49-F238E27FC236}">
                  <a16:creationId xmlns:a16="http://schemas.microsoft.com/office/drawing/2014/main" id="{41A3867D-26E0-498A-83DD-3E45A292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0" y="3651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" name="Freeform 129">
              <a:extLst>
                <a:ext uri="{FF2B5EF4-FFF2-40B4-BE49-F238E27FC236}">
                  <a16:creationId xmlns:a16="http://schemas.microsoft.com/office/drawing/2014/main" id="{975AD19E-A9E4-4087-8493-183990698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3633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" name="Freeform 130">
              <a:extLst>
                <a:ext uri="{FF2B5EF4-FFF2-40B4-BE49-F238E27FC236}">
                  <a16:creationId xmlns:a16="http://schemas.microsoft.com/office/drawing/2014/main" id="{05274F52-854F-4877-891E-A83277B1B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" y="3633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" name="Freeform 131">
              <a:extLst>
                <a:ext uri="{FF2B5EF4-FFF2-40B4-BE49-F238E27FC236}">
                  <a16:creationId xmlns:a16="http://schemas.microsoft.com/office/drawing/2014/main" id="{4D4A6FBD-926E-4684-BA28-BA61778E2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0" y="3606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" name="Freeform 132">
              <a:extLst>
                <a:ext uri="{FF2B5EF4-FFF2-40B4-BE49-F238E27FC236}">
                  <a16:creationId xmlns:a16="http://schemas.microsoft.com/office/drawing/2014/main" id="{02CEDCD0-6890-4E0C-BB32-6D9B102E0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6" y="3588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" name="Freeform 133">
              <a:extLst>
                <a:ext uri="{FF2B5EF4-FFF2-40B4-BE49-F238E27FC236}">
                  <a16:creationId xmlns:a16="http://schemas.microsoft.com/office/drawing/2014/main" id="{AC9E666A-B3E2-48FC-866C-F4AA77D01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3561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" name="Freeform 134">
              <a:extLst>
                <a:ext uri="{FF2B5EF4-FFF2-40B4-BE49-F238E27FC236}">
                  <a16:creationId xmlns:a16="http://schemas.microsoft.com/office/drawing/2014/main" id="{721A1503-F5D6-4591-9667-EB43BF7DA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3543"/>
              <a:ext cx="35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" name="Freeform 135">
              <a:extLst>
                <a:ext uri="{FF2B5EF4-FFF2-40B4-BE49-F238E27FC236}">
                  <a16:creationId xmlns:a16="http://schemas.microsoft.com/office/drawing/2014/main" id="{50086B9D-DB62-4525-B9EE-8AEDB7963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1" y="3498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" name="Freeform 136">
              <a:extLst>
                <a:ext uri="{FF2B5EF4-FFF2-40B4-BE49-F238E27FC236}">
                  <a16:creationId xmlns:a16="http://schemas.microsoft.com/office/drawing/2014/main" id="{B83E6CB2-CE25-47C0-BC52-8480C8F1E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" y="3457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" name="Freeform 137">
              <a:extLst>
                <a:ext uri="{FF2B5EF4-FFF2-40B4-BE49-F238E27FC236}">
                  <a16:creationId xmlns:a16="http://schemas.microsoft.com/office/drawing/2014/main" id="{67418F80-EDE2-46C9-BEEC-CEE6AECEF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3448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" name="Freeform 138">
              <a:extLst>
                <a:ext uri="{FF2B5EF4-FFF2-40B4-BE49-F238E27FC236}">
                  <a16:creationId xmlns:a16="http://schemas.microsoft.com/office/drawing/2014/main" id="{6E85BBBE-6029-4C19-9628-4052CF585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339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" name="Freeform 139">
              <a:extLst>
                <a:ext uri="{FF2B5EF4-FFF2-40B4-BE49-F238E27FC236}">
                  <a16:creationId xmlns:a16="http://schemas.microsoft.com/office/drawing/2014/main" id="{B4F1E55D-AA8A-44D8-A50D-EDF20BCED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" y="334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" name="Freeform 140">
              <a:extLst>
                <a:ext uri="{FF2B5EF4-FFF2-40B4-BE49-F238E27FC236}">
                  <a16:creationId xmlns:a16="http://schemas.microsoft.com/office/drawing/2014/main" id="{58C1234C-34E1-4BFA-856D-E1FD7BBBC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3277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" name="Freeform 141">
              <a:extLst>
                <a:ext uri="{FF2B5EF4-FFF2-40B4-BE49-F238E27FC236}">
                  <a16:creationId xmlns:a16="http://schemas.microsoft.com/office/drawing/2014/main" id="{F35A6DE7-DF23-4152-8B14-1E73EF4C2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" y="3219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" name="Freeform 142">
              <a:extLst>
                <a:ext uri="{FF2B5EF4-FFF2-40B4-BE49-F238E27FC236}">
                  <a16:creationId xmlns:a16="http://schemas.microsoft.com/office/drawing/2014/main" id="{DCF2EBA9-06DF-44EA-BFB7-AD7DD5E94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3147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" name="Freeform 143">
              <a:extLst>
                <a:ext uri="{FF2B5EF4-FFF2-40B4-BE49-F238E27FC236}">
                  <a16:creationId xmlns:a16="http://schemas.microsoft.com/office/drawing/2014/main" id="{728075BF-4B16-4647-A4BA-177121A9E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9" y="3066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" name="Freeform 144">
              <a:extLst>
                <a:ext uri="{FF2B5EF4-FFF2-40B4-BE49-F238E27FC236}">
                  <a16:creationId xmlns:a16="http://schemas.microsoft.com/office/drawing/2014/main" id="{210CE0F1-05E7-4121-8A6A-BEADB694C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" y="2962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" name="Freeform 145">
              <a:extLst>
                <a:ext uri="{FF2B5EF4-FFF2-40B4-BE49-F238E27FC236}">
                  <a16:creationId xmlns:a16="http://schemas.microsoft.com/office/drawing/2014/main" id="{1E5C9D71-7CB2-4B0F-A9DF-4D017166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285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" name="Freeform 146">
              <a:extLst>
                <a:ext uri="{FF2B5EF4-FFF2-40B4-BE49-F238E27FC236}">
                  <a16:creationId xmlns:a16="http://schemas.microsoft.com/office/drawing/2014/main" id="{8101E36A-735B-4249-B652-2A146AAF1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3" y="2751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" name="Freeform 147">
              <a:extLst>
                <a:ext uri="{FF2B5EF4-FFF2-40B4-BE49-F238E27FC236}">
                  <a16:creationId xmlns:a16="http://schemas.microsoft.com/office/drawing/2014/main" id="{1B510B52-8C8F-4594-BD7A-A5AF94A1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2607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" name="Freeform 148">
              <a:extLst>
                <a:ext uri="{FF2B5EF4-FFF2-40B4-BE49-F238E27FC236}">
                  <a16:creationId xmlns:a16="http://schemas.microsoft.com/office/drawing/2014/main" id="{5F6A27F1-AAAD-4844-821A-EF87745B8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2467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" name="Freeform 149">
              <a:extLst>
                <a:ext uri="{FF2B5EF4-FFF2-40B4-BE49-F238E27FC236}">
                  <a16:creationId xmlns:a16="http://schemas.microsoft.com/office/drawing/2014/main" id="{CF0C1A13-1C0D-4E5E-B9D9-A4C8EDF9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2305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" name="Freeform 150">
              <a:extLst>
                <a:ext uri="{FF2B5EF4-FFF2-40B4-BE49-F238E27FC236}">
                  <a16:creationId xmlns:a16="http://schemas.microsoft.com/office/drawing/2014/main" id="{7FF59FF5-F399-45BA-B698-857FA8266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2156"/>
              <a:ext cx="36" cy="35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" name="Freeform 151">
              <a:extLst>
                <a:ext uri="{FF2B5EF4-FFF2-40B4-BE49-F238E27FC236}">
                  <a16:creationId xmlns:a16="http://schemas.microsoft.com/office/drawing/2014/main" id="{D3D243C8-EEC1-491D-BA97-E9B5ED074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7" y="199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" name="Freeform 152">
              <a:extLst>
                <a:ext uri="{FF2B5EF4-FFF2-40B4-BE49-F238E27FC236}">
                  <a16:creationId xmlns:a16="http://schemas.microsoft.com/office/drawing/2014/main" id="{D8AE3AD8-F4F9-4122-AB54-98EAE9EAE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1837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" name="Freeform 153">
              <a:extLst>
                <a:ext uri="{FF2B5EF4-FFF2-40B4-BE49-F238E27FC236}">
                  <a16:creationId xmlns:a16="http://schemas.microsoft.com/office/drawing/2014/main" id="{6ADAAD6F-CBB4-441A-8556-440B85051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7" y="1697"/>
              <a:ext cx="36" cy="35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" name="Freeform 154">
              <a:extLst>
                <a:ext uri="{FF2B5EF4-FFF2-40B4-BE49-F238E27FC236}">
                  <a16:creationId xmlns:a16="http://schemas.microsoft.com/office/drawing/2014/main" id="{798A7FD5-1E96-4E15-B188-7724BEF98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" y="154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" name="Freeform 155">
              <a:extLst>
                <a:ext uri="{FF2B5EF4-FFF2-40B4-BE49-F238E27FC236}">
                  <a16:creationId xmlns:a16="http://schemas.microsoft.com/office/drawing/2014/main" id="{B886EF12-8828-4B8E-98DA-0FA317C98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141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" name="Freeform 156">
              <a:extLst>
                <a:ext uri="{FF2B5EF4-FFF2-40B4-BE49-F238E27FC236}">
                  <a16:creationId xmlns:a16="http://schemas.microsoft.com/office/drawing/2014/main" id="{241E7E2C-4735-47E9-A5CD-C293B840B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1301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" name="Freeform 157">
              <a:extLst>
                <a:ext uri="{FF2B5EF4-FFF2-40B4-BE49-F238E27FC236}">
                  <a16:creationId xmlns:a16="http://schemas.microsoft.com/office/drawing/2014/main" id="{D8670CBB-622B-4AE0-8CEA-7119C9D6A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" y="1193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7 h 95"/>
                <a:gd name="T12" fmla="*/ 10 w 100"/>
                <a:gd name="T13" fmla="*/ 76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7"/>
                  </a:lnTo>
                  <a:lnTo>
                    <a:pt x="10" y="76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" name="Freeform 158">
              <a:extLst>
                <a:ext uri="{FF2B5EF4-FFF2-40B4-BE49-F238E27FC236}">
                  <a16:creationId xmlns:a16="http://schemas.microsoft.com/office/drawing/2014/main" id="{DD397141-7F70-486B-A53A-FC89BFE8C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1098"/>
              <a:ext cx="36" cy="35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" name="Freeform 159">
              <a:extLst>
                <a:ext uri="{FF2B5EF4-FFF2-40B4-BE49-F238E27FC236}">
                  <a16:creationId xmlns:a16="http://schemas.microsoft.com/office/drawing/2014/main" id="{9C3C38F0-70BE-4C3C-9933-7BE27A1F6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1017"/>
              <a:ext cx="36" cy="35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" name="Freeform 160">
              <a:extLst>
                <a:ext uri="{FF2B5EF4-FFF2-40B4-BE49-F238E27FC236}">
                  <a16:creationId xmlns:a16="http://schemas.microsoft.com/office/drawing/2014/main" id="{79CDA8FA-BB06-4522-BEEB-07743E5DF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936"/>
              <a:ext cx="36" cy="35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" name="Freeform 161">
              <a:extLst>
                <a:ext uri="{FF2B5EF4-FFF2-40B4-BE49-F238E27FC236}">
                  <a16:creationId xmlns:a16="http://schemas.microsoft.com/office/drawing/2014/main" id="{80547872-56AD-4F9F-A539-7E69F04E7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" y="873"/>
              <a:ext cx="36" cy="35"/>
            </a:xfrm>
            <a:custGeom>
              <a:avLst/>
              <a:gdLst>
                <a:gd name="T0" fmla="*/ 100 w 100"/>
                <a:gd name="T1" fmla="*/ 48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8 h 95"/>
                <a:gd name="T12" fmla="*/ 9 w 100"/>
                <a:gd name="T13" fmla="*/ 77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8"/>
                  </a:lnTo>
                  <a:lnTo>
                    <a:pt x="9" y="77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" name="Freeform 162">
              <a:extLst>
                <a:ext uri="{FF2B5EF4-FFF2-40B4-BE49-F238E27FC236}">
                  <a16:creationId xmlns:a16="http://schemas.microsoft.com/office/drawing/2014/main" id="{5B0DBCB9-F19D-41E4-B1C5-DDD9CB3BD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815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" name="Freeform 163">
              <a:extLst>
                <a:ext uri="{FF2B5EF4-FFF2-40B4-BE49-F238E27FC236}">
                  <a16:creationId xmlns:a16="http://schemas.microsoft.com/office/drawing/2014/main" id="{8BB2102B-E598-41BF-830C-29802B688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770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" name="Freeform 164">
              <a:extLst>
                <a:ext uri="{FF2B5EF4-FFF2-40B4-BE49-F238E27FC236}">
                  <a16:creationId xmlns:a16="http://schemas.microsoft.com/office/drawing/2014/main" id="{B36A5C1A-B788-497E-8E7C-638E40F4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707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" name="Freeform 165">
              <a:extLst>
                <a:ext uri="{FF2B5EF4-FFF2-40B4-BE49-F238E27FC236}">
                  <a16:creationId xmlns:a16="http://schemas.microsoft.com/office/drawing/2014/main" id="{5DCC138F-5E6A-4D05-86D0-E27DB3215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1" y="698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" name="Freeform 166">
              <a:extLst>
                <a:ext uri="{FF2B5EF4-FFF2-40B4-BE49-F238E27FC236}">
                  <a16:creationId xmlns:a16="http://schemas.microsoft.com/office/drawing/2014/main" id="{B00A7A4E-2CAC-4884-854B-C52AC68F6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644"/>
              <a:ext cx="36" cy="34"/>
            </a:xfrm>
            <a:custGeom>
              <a:avLst/>
              <a:gdLst>
                <a:gd name="T0" fmla="*/ 100 w 100"/>
                <a:gd name="T1" fmla="*/ 47 h 95"/>
                <a:gd name="T2" fmla="*/ 90 w 100"/>
                <a:gd name="T3" fmla="*/ 18 h 95"/>
                <a:gd name="T4" fmla="*/ 65 w 100"/>
                <a:gd name="T5" fmla="*/ 0 h 95"/>
                <a:gd name="T6" fmla="*/ 34 w 100"/>
                <a:gd name="T7" fmla="*/ 0 h 95"/>
                <a:gd name="T8" fmla="*/ 9 w 100"/>
                <a:gd name="T9" fmla="*/ 18 h 95"/>
                <a:gd name="T10" fmla="*/ 0 w 100"/>
                <a:gd name="T11" fmla="*/ 47 h 95"/>
                <a:gd name="T12" fmla="*/ 9 w 100"/>
                <a:gd name="T13" fmla="*/ 76 h 95"/>
                <a:gd name="T14" fmla="*/ 34 w 100"/>
                <a:gd name="T15" fmla="*/ 95 h 95"/>
                <a:gd name="T16" fmla="*/ 65 w 100"/>
                <a:gd name="T17" fmla="*/ 95 h 95"/>
                <a:gd name="T18" fmla="*/ 90 w 100"/>
                <a:gd name="T19" fmla="*/ 76 h 95"/>
                <a:gd name="T20" fmla="*/ 100 w 100"/>
                <a:gd name="T21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7"/>
                  </a:moveTo>
                  <a:lnTo>
                    <a:pt x="90" y="18"/>
                  </a:lnTo>
                  <a:lnTo>
                    <a:pt x="65" y="0"/>
                  </a:lnTo>
                  <a:lnTo>
                    <a:pt x="34" y="0"/>
                  </a:lnTo>
                  <a:lnTo>
                    <a:pt x="9" y="18"/>
                  </a:lnTo>
                  <a:lnTo>
                    <a:pt x="0" y="47"/>
                  </a:lnTo>
                  <a:lnTo>
                    <a:pt x="9" y="76"/>
                  </a:lnTo>
                  <a:lnTo>
                    <a:pt x="34" y="95"/>
                  </a:lnTo>
                  <a:lnTo>
                    <a:pt x="65" y="95"/>
                  </a:lnTo>
                  <a:lnTo>
                    <a:pt x="90" y="76"/>
                  </a:lnTo>
                  <a:lnTo>
                    <a:pt x="100" y="47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" name="Freeform 167">
              <a:extLst>
                <a:ext uri="{FF2B5EF4-FFF2-40B4-BE49-F238E27FC236}">
                  <a16:creationId xmlns:a16="http://schemas.microsoft.com/office/drawing/2014/main" id="{68996AAF-FE9C-4118-8133-5E8FA3804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" y="621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" name="Freeform 168">
              <a:extLst>
                <a:ext uri="{FF2B5EF4-FFF2-40B4-BE49-F238E27FC236}">
                  <a16:creationId xmlns:a16="http://schemas.microsoft.com/office/drawing/2014/main" id="{F216C98E-A52B-4CEC-9EC1-1E21F718C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" y="59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" name="Freeform 169">
              <a:extLst>
                <a:ext uri="{FF2B5EF4-FFF2-40B4-BE49-F238E27FC236}">
                  <a16:creationId xmlns:a16="http://schemas.microsoft.com/office/drawing/2014/main" id="{81321608-0FDE-4D08-866F-35AEF6910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" y="585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" name="Freeform 170">
              <a:extLst>
                <a:ext uri="{FF2B5EF4-FFF2-40B4-BE49-F238E27FC236}">
                  <a16:creationId xmlns:a16="http://schemas.microsoft.com/office/drawing/2014/main" id="{F12EB8D0-B884-40CE-909B-ED8102DA4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4" y="54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" name="Freeform 171">
              <a:extLst>
                <a:ext uri="{FF2B5EF4-FFF2-40B4-BE49-F238E27FC236}">
                  <a16:creationId xmlns:a16="http://schemas.microsoft.com/office/drawing/2014/main" id="{B07F5FDF-D86F-4E86-9AAF-FB0F4668A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" y="540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Freeform 172">
              <a:extLst>
                <a:ext uri="{FF2B5EF4-FFF2-40B4-BE49-F238E27FC236}">
                  <a16:creationId xmlns:a16="http://schemas.microsoft.com/office/drawing/2014/main" id="{8553CF8C-F1F9-4214-9AD9-223989403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6" y="522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" name="Freeform 173">
              <a:extLst>
                <a:ext uri="{FF2B5EF4-FFF2-40B4-BE49-F238E27FC236}">
                  <a16:creationId xmlns:a16="http://schemas.microsoft.com/office/drawing/2014/main" id="{E52D2369-D141-4D82-9865-AA48FBACE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0" y="513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" name="Freeform 174">
              <a:extLst>
                <a:ext uri="{FF2B5EF4-FFF2-40B4-BE49-F238E27FC236}">
                  <a16:creationId xmlns:a16="http://schemas.microsoft.com/office/drawing/2014/main" id="{8FD87CF4-E00A-41EA-8007-3F5F9DF7A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" y="50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" name="Freeform 175">
              <a:extLst>
                <a:ext uri="{FF2B5EF4-FFF2-40B4-BE49-F238E27FC236}">
                  <a16:creationId xmlns:a16="http://schemas.microsoft.com/office/drawing/2014/main" id="{4D9F20AE-00C9-49B5-9649-A8BB65C61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486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" name="Freeform 176">
              <a:extLst>
                <a:ext uri="{FF2B5EF4-FFF2-40B4-BE49-F238E27FC236}">
                  <a16:creationId xmlns:a16="http://schemas.microsoft.com/office/drawing/2014/main" id="{8ADEF8C6-AC60-42F2-86BD-778228CDF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0" y="486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" name="Freeform 177">
              <a:extLst>
                <a:ext uri="{FF2B5EF4-FFF2-40B4-BE49-F238E27FC236}">
                  <a16:creationId xmlns:a16="http://schemas.microsoft.com/office/drawing/2014/main" id="{92ECCF78-0DFC-4938-BAFB-85BC59C25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477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" name="Freeform 178">
              <a:extLst>
                <a:ext uri="{FF2B5EF4-FFF2-40B4-BE49-F238E27FC236}">
                  <a16:creationId xmlns:a16="http://schemas.microsoft.com/office/drawing/2014/main" id="{CEBD25E2-80CA-49FB-A41E-657757F25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" y="45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" name="Freeform 179">
              <a:extLst>
                <a:ext uri="{FF2B5EF4-FFF2-40B4-BE49-F238E27FC236}">
                  <a16:creationId xmlns:a16="http://schemas.microsoft.com/office/drawing/2014/main" id="{BE44A661-1E16-49FF-B56B-F7D05F6E6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" y="45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Freeform 180">
              <a:extLst>
                <a:ext uri="{FF2B5EF4-FFF2-40B4-BE49-F238E27FC236}">
                  <a16:creationId xmlns:a16="http://schemas.microsoft.com/office/drawing/2014/main" id="{EB81B7FE-46FD-4E09-9BB1-E68365DEB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" y="459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" name="Freeform 181">
              <a:extLst>
                <a:ext uri="{FF2B5EF4-FFF2-40B4-BE49-F238E27FC236}">
                  <a16:creationId xmlns:a16="http://schemas.microsoft.com/office/drawing/2014/main" id="{AE1AA70C-0FDB-4052-A99E-5BF68E134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" y="450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" name="Freeform 182">
              <a:extLst>
                <a:ext uri="{FF2B5EF4-FFF2-40B4-BE49-F238E27FC236}">
                  <a16:creationId xmlns:a16="http://schemas.microsoft.com/office/drawing/2014/main" id="{A243636D-202D-4D4E-9A26-AE89B2A6B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" y="423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" name="Freeform 183">
              <a:extLst>
                <a:ext uri="{FF2B5EF4-FFF2-40B4-BE49-F238E27FC236}">
                  <a16:creationId xmlns:a16="http://schemas.microsoft.com/office/drawing/2014/main" id="{028B7850-64F6-4C8C-B2B8-5034E688E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0" y="41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" name="Freeform 184">
              <a:extLst>
                <a:ext uri="{FF2B5EF4-FFF2-40B4-BE49-F238E27FC236}">
                  <a16:creationId xmlns:a16="http://schemas.microsoft.com/office/drawing/2014/main" id="{5E0CEF2E-A788-44A2-8065-1F94BC3B4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414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" name="Freeform 185">
              <a:extLst>
                <a:ext uri="{FF2B5EF4-FFF2-40B4-BE49-F238E27FC236}">
                  <a16:creationId xmlns:a16="http://schemas.microsoft.com/office/drawing/2014/main" id="{29B93A5D-1FB6-4793-85A8-D6DFDFD42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405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" name="Freeform 186">
              <a:extLst>
                <a:ext uri="{FF2B5EF4-FFF2-40B4-BE49-F238E27FC236}">
                  <a16:creationId xmlns:a16="http://schemas.microsoft.com/office/drawing/2014/main" id="{AC617229-14CE-4625-A689-B1AECE43F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2" y="405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" name="Freeform 187">
              <a:extLst>
                <a:ext uri="{FF2B5EF4-FFF2-40B4-BE49-F238E27FC236}">
                  <a16:creationId xmlns:a16="http://schemas.microsoft.com/office/drawing/2014/main" id="{D8DB4ABB-6CD0-4C2E-81C3-EF03AE002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2" y="396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" name="Freeform 188">
              <a:extLst>
                <a:ext uri="{FF2B5EF4-FFF2-40B4-BE49-F238E27FC236}">
                  <a16:creationId xmlns:a16="http://schemas.microsoft.com/office/drawing/2014/main" id="{D5103B2A-0262-4613-8740-8FF8DE1DF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4" y="396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" name="Freeform 189">
              <a:extLst>
                <a:ext uri="{FF2B5EF4-FFF2-40B4-BE49-F238E27FC236}">
                  <a16:creationId xmlns:a16="http://schemas.microsoft.com/office/drawing/2014/main" id="{6A56B890-7B94-4E5C-84FD-8E9E386F9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8" y="387"/>
              <a:ext cx="36" cy="34"/>
            </a:xfrm>
            <a:custGeom>
              <a:avLst/>
              <a:gdLst>
                <a:gd name="T0" fmla="*/ 100 w 100"/>
                <a:gd name="T1" fmla="*/ 48 h 95"/>
                <a:gd name="T2" fmla="*/ 91 w 100"/>
                <a:gd name="T3" fmla="*/ 18 h 95"/>
                <a:gd name="T4" fmla="*/ 66 w 100"/>
                <a:gd name="T5" fmla="*/ 0 h 95"/>
                <a:gd name="T6" fmla="*/ 35 w 100"/>
                <a:gd name="T7" fmla="*/ 0 h 95"/>
                <a:gd name="T8" fmla="*/ 10 w 100"/>
                <a:gd name="T9" fmla="*/ 18 h 95"/>
                <a:gd name="T10" fmla="*/ 0 w 100"/>
                <a:gd name="T11" fmla="*/ 48 h 95"/>
                <a:gd name="T12" fmla="*/ 10 w 100"/>
                <a:gd name="T13" fmla="*/ 77 h 95"/>
                <a:gd name="T14" fmla="*/ 35 w 100"/>
                <a:gd name="T15" fmla="*/ 95 h 95"/>
                <a:gd name="T16" fmla="*/ 66 w 100"/>
                <a:gd name="T17" fmla="*/ 95 h 95"/>
                <a:gd name="T18" fmla="*/ 91 w 100"/>
                <a:gd name="T19" fmla="*/ 77 h 95"/>
                <a:gd name="T20" fmla="*/ 100 w 100"/>
                <a:gd name="T21" fmla="*/ 4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95">
                  <a:moveTo>
                    <a:pt x="100" y="48"/>
                  </a:moveTo>
                  <a:lnTo>
                    <a:pt x="91" y="18"/>
                  </a:lnTo>
                  <a:lnTo>
                    <a:pt x="66" y="0"/>
                  </a:lnTo>
                  <a:lnTo>
                    <a:pt x="35" y="0"/>
                  </a:lnTo>
                  <a:lnTo>
                    <a:pt x="10" y="18"/>
                  </a:lnTo>
                  <a:lnTo>
                    <a:pt x="0" y="48"/>
                  </a:lnTo>
                  <a:lnTo>
                    <a:pt x="10" y="77"/>
                  </a:lnTo>
                  <a:lnTo>
                    <a:pt x="35" y="95"/>
                  </a:lnTo>
                  <a:lnTo>
                    <a:pt x="66" y="95"/>
                  </a:lnTo>
                  <a:lnTo>
                    <a:pt x="91" y="77"/>
                  </a:lnTo>
                  <a:lnTo>
                    <a:pt x="100" y="48"/>
                  </a:lnTo>
                  <a:close/>
                </a:path>
              </a:pathLst>
            </a:custGeom>
            <a:noFill/>
            <a:ln w="190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468A21C-5F1B-49A9-9615-E49303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6F8BC-B1F4-4464-B16C-BE0C1ED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Berechnung mit CFX</a:t>
            </a:r>
          </a:p>
          <a:p>
            <a:r>
              <a:rPr lang="de-DE" dirty="0"/>
              <a:t>Betriebspunkt:</a:t>
            </a:r>
          </a:p>
          <a:p>
            <a:pPr lvl="2"/>
            <a:r>
              <a:rPr lang="de-DE" dirty="0"/>
              <a:t>Totaltemperatur: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Masseneintrittsstrom: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Drehzahl Rotor: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Totaldruckprofil:</a:t>
            </a:r>
          </a:p>
          <a:p>
            <a:pPr lvl="2"/>
            <a:endParaRPr lang="de-DE" dirty="0"/>
          </a:p>
          <a:p>
            <a:pPr marL="350838" lvl="2" indent="0">
              <a:buNone/>
            </a:pPr>
            <a:endParaRPr lang="de-DE" dirty="0"/>
          </a:p>
        </p:txBody>
      </p:sp>
      <p:pic>
        <p:nvPicPr>
          <p:cNvPr id="210" name="Grafik 209">
            <a:extLst>
              <a:ext uri="{FF2B5EF4-FFF2-40B4-BE49-F238E27FC236}">
                <a16:creationId xmlns:a16="http://schemas.microsoft.com/office/drawing/2014/main" id="{453335DB-B34D-4753-B457-4AFC352DF6D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17048"/>
            <a:ext cx="1505651" cy="241321"/>
          </a:xfrm>
          <a:prstGeom prst="rect">
            <a:avLst/>
          </a:prstGeom>
        </p:spPr>
      </p:pic>
      <p:pic>
        <p:nvPicPr>
          <p:cNvPr id="202" name="Grafik 201">
            <a:extLst>
              <a:ext uri="{FF2B5EF4-FFF2-40B4-BE49-F238E27FC236}">
                <a16:creationId xmlns:a16="http://schemas.microsoft.com/office/drawing/2014/main" id="{038C9405-FA15-4C3A-A7EB-DB1B8793A10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6" y="3824468"/>
            <a:ext cx="917448" cy="324612"/>
          </a:xfrm>
          <a:prstGeom prst="rect">
            <a:avLst/>
          </a:prstGeom>
        </p:spPr>
      </p:pic>
      <p:pic>
        <p:nvPicPr>
          <p:cNvPr id="213" name="Grafik 212">
            <a:extLst>
              <a:ext uri="{FF2B5EF4-FFF2-40B4-BE49-F238E27FC236}">
                <a16:creationId xmlns:a16="http://schemas.microsoft.com/office/drawing/2014/main" id="{398294B1-E74C-4E7C-9EDE-4C7AC61146F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639743"/>
            <a:ext cx="1874520" cy="271281"/>
          </a:xfrm>
          <a:prstGeom prst="rect">
            <a:avLst/>
          </a:prstGeom>
        </p:spPr>
      </p:pic>
      <p:pic>
        <p:nvPicPr>
          <p:cNvPr id="208" name="Grafik 207">
            <a:extLst>
              <a:ext uri="{FF2B5EF4-FFF2-40B4-BE49-F238E27FC236}">
                <a16:creationId xmlns:a16="http://schemas.microsoft.com/office/drawing/2014/main" id="{7E30A47D-14C9-44EA-BC58-99D0131B6E0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415150"/>
            <a:ext cx="2050708" cy="237744"/>
          </a:xfrm>
          <a:prstGeom prst="rect">
            <a:avLst/>
          </a:prstGeom>
        </p:spPr>
      </p:pic>
      <p:sp>
        <p:nvSpPr>
          <p:cNvPr id="211" name="Textfeld 210">
            <a:extLst>
              <a:ext uri="{FF2B5EF4-FFF2-40B4-BE49-F238E27FC236}">
                <a16:creationId xmlns:a16="http://schemas.microsoft.com/office/drawing/2014/main" id="{12EB23B0-5FBE-42DB-9699-B1A47AB12CCA}"/>
              </a:ext>
            </a:extLst>
          </p:cNvPr>
          <p:cNvSpPr txBox="1"/>
          <p:nvPr/>
        </p:nvSpPr>
        <p:spPr>
          <a:xfrm>
            <a:off x="3107507" y="5795972"/>
            <a:ext cx="636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Vorgegebenes Totaldruckprofil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BBF9633-B346-475A-89FF-B50870D16172}"/>
              </a:ext>
            </a:extLst>
          </p:cNvPr>
          <p:cNvSpPr/>
          <p:nvPr/>
        </p:nvSpPr>
        <p:spPr>
          <a:xfrm>
            <a:off x="3107507" y="2675117"/>
            <a:ext cx="1896541" cy="2327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FF0000"/>
                </a:solidFill>
              </a:rPr>
              <a:t>Todo</a:t>
            </a:r>
            <a:r>
              <a:rPr lang="de-DE" dirty="0">
                <a:solidFill>
                  <a:srgbClr val="FF0000"/>
                </a:solidFill>
              </a:rPr>
              <a:t>: Einheit</a:t>
            </a:r>
          </a:p>
        </p:txBody>
      </p:sp>
    </p:spTree>
    <p:extLst>
      <p:ext uri="{BB962C8B-B14F-4D97-AF65-F5344CB8AC3E}">
        <p14:creationId xmlns:p14="http://schemas.microsoft.com/office/powerpoint/2010/main" val="38531617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4,4769"/>
  <p:tag name="ORIGINALWIDTH" val="530,9336"/>
  <p:tag name="LATEXADDIN" val="\documentclass{article}&#10;\usepackage{amsmath}&#10;\pagestyle{empty}&#10;\begin{document}&#10;&#10;$\eta =\frac{P}{\Delta H_{t_{is}}}$&#10;&#10;&#10;\end{document}"/>
  <p:tag name="IGUANATEXSIZE" val="20"/>
  <p:tag name="IGUANATEXCURSOR" val="8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7,75"/>
  <p:tag name="ORIGINALWIDTH" val="740,25"/>
  <p:tag name="LATEXADDIN" val="\documentclass{article}&#10;\usepackage{amsmath}&#10;\pagestyle{empty}&#10;\begin{document}&#10;&#10;&#10;$T_{t_{\text{Inlet}}} = 305 \text{K}$&#10;&#10;\end{document}"/>
  <p:tag name="IGUANATEXSIZE" val="20"/>
  <p:tag name="IGUANATEXCURSOR" val="101"/>
  <p:tag name="TRANSPARENCY" val="Wahr"/>
  <p:tag name="FILENAME" val=""/>
  <p:tag name="INPUTTYPE" val="0"/>
  <p:tag name="LATEXENGINEID" val="0"/>
  <p:tag name="TEMPFOLDER" val="C:\Programme_Simon\Iguana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9,75"/>
  <p:tag name="ORIGINALWIDTH" val="451,5"/>
  <p:tag name="LATEXADDIN" val="\documentclass{article}&#10;\usepackage{amsmath}&#10;\pagestyle{empty}&#10;\begin{document}&#10;&#10;$\dot{m} = 7 \frac{\text{kg}}{\text{s}}$&#10;&#10;&#10;\end{document}"/>
  <p:tag name="IGUANATEXSIZE" val="20"/>
  <p:tag name="IGUANATEXCURSOR" val="119"/>
  <p:tag name="TRANSPARENCY" val="Wahr"/>
  <p:tag name="FILENAME" val=""/>
  <p:tag name="INPUTTYPE" val="0"/>
  <p:tag name="LATEXENGINEID" val="0"/>
  <p:tag name="TEMPFOLDER" val="C:\Programme_Simon\Iguana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,75"/>
  <p:tag name="ORIGINALWIDTH" val="922,5"/>
  <p:tag name="LATEXADDIN" val="\documentclass{article}&#10;\usepackage{amsmath}&#10;\pagestyle{empty}&#10;\begin{document}&#10;&#10;$n_{\text{Rotor}} = 3500 \frac{\text{rev}}{\text{min}}$&#10;&#10;&#10;\end{document}"/>
  <p:tag name="IGUANATEXSIZE" val="20"/>
  <p:tag name="IGUANATEXCURSOR" val="97"/>
  <p:tag name="TRANSPARENCY" val="Wahr"/>
  <p:tag name="FILENAME" val=""/>
  <p:tag name="INPUTTYPE" val="0"/>
  <p:tag name="LATEXENGINEID" val="0"/>
  <p:tag name="TEMPFOLDER" val="C:\Programme_Simon\Iguana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7"/>
  <p:tag name="ORIGINALWIDTH" val="1008,75"/>
  <p:tag name="LATEXADDIN" val="\documentclass{article}&#10;\usepackage{amsmath}&#10;\pagestyle{empty}&#10;\begin{document}&#10;&#10;&#10;$p_{t_{\text{Inlet}}} \approx152.000 \text{Pa}$&#10;&#10;\end{document}"/>
  <p:tag name="IGUANATEXSIZE" val="20"/>
  <p:tag name="IGUANATEXCURSOR" val="104"/>
  <p:tag name="TRANSPARENCY" val="Wahr"/>
  <p:tag name="FILENAME" val=""/>
  <p:tag name="INPUTTYPE" val="0"/>
  <p:tag name="LATEXENGINEID" val="0"/>
  <p:tag name="TEMPFOLDER" val="C:\Programme_Simon\Iguana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2533,183"/>
  <p:tag name="LATEXADDIN" val="\documentclass{article}&#10;\usepackage{amsmath}&#10;\pagestyle{empty}&#10;\begin{document}&#10;&#10;$P_{\Delta T_t} = \dot m \cdot c_p \cdot \Delta T_t = \dot m \cdot c_p \cdot \left( T_{t_{inlet}}-T_{t_{outlet}} \right)$&#10;&#10;&#10;\end{document}"/>
  <p:tag name="IGUANATEXSIZE" val="20"/>
  <p:tag name="IGUANATEXCURSOR" val="20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126,734"/>
  <p:tag name="LATEXADDIN" val="\documentclass{article}&#10;\usepackage{amsmath}&#10;\pagestyle{empty}&#10;\begin{document}&#10;&#10;&#10;$P_{\Delta h_t} = \dot m \cdot \Delta h_t = \dot m \cdot \left( h_{t_{inlet}}-h_{t_{outlet}} \right)$&#10;&#10;\end{document}"/>
  <p:tag name="IGUANATEXSIZE" val="20"/>
  <p:tag name="IGUANATEXCURSOR" val="1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,7349"/>
  <p:tag name="ORIGINALWIDTH" val="1805,774"/>
  <p:tag name="LATEXADDIN" val="\documentclass{article}&#10;\usepackage{amsmath}&#10;\pagestyle{empty}&#10;\begin{document}&#10;&#10;$P_{torque} = M_{Rotor} \cdot N_{Rotor} \cdot \omega_{Rotor}$&#10;&#10;&#10;\end{document}"/>
  <p:tag name="IGUANATEXSIZE" val="20"/>
  <p:tag name="IGUANATEXCURSOR" val="14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2,7109"/>
  <p:tag name="ORIGINALWIDTH" val="2328,459"/>
  <p:tag name="LATEXADDIN" val="\documentclass{article}&#10;\usepackage{amsmath}&#10;\pagestyle{empty}&#10;\begin{document}&#10;&#10;$\Delta H_{t_{is}} = \dot m \cdot c_p \cdot T_{t_{inlet}} \cdot \left[ \left( \frac{p_{t_{outlet}}}{p_{t_{inlet}}}\right)^\frac{\gamma-1}{\gamma}-1\right]$&#10;&#10;&#10;\end{document}"/>
  <p:tag name="IGUANATEXSIZE" val="20"/>
  <p:tag name="IGUANATEXCURSOR" val="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6,4754"/>
  <p:tag name="ORIGINALWIDTH" val="4133,483"/>
  <p:tag name="LATEXADDIN" val="\documentclass{article}&#10;\usepackage{amsmath}&#10;\pagestyle{empty}&#10;\begin{document}&#10;&#10;&#10;$c_p = \frac{0.12934K^{-4}\cdot T^4-596.633K^{-3}\cdot T^3+933833K^{-2}\cdot T^2-373,61\cdot10^6K^{-1}\cdot T+105,01\cdot10^{10}}{10^9}\frac{J} {kg \cdot K}$&#10;&#10;\end{document}"/>
  <p:tag name="IGUANATEXSIZE" val="20"/>
  <p:tag name="IGUANATEXCURSOR" val="2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1405,324"/>
  <p:tag name="LATEXADDIN" val="\documentclass{article}&#10;\usepackage{amsmath}&#10;\pagestyle{empty}&#10;\begin{document}&#10;&#10;$c_{p_1} = c_p(T_1)\, ;\, c_{p_3} = c_p(T_3)$&#10;&#10;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775,4031"/>
  <p:tag name="LATEXADDIN" val="\documentclass{article}&#10;\usepackage{amsmath}&#10;\pagestyle{empty}&#10;\begin{document}&#10;$c_{p_3}^* = c_{p_3}(T_{3_{is}})$&#10;&#10;&#10;&#10;\end{document}"/>
  <p:tag name="IGUANATEXSIZE" val="20"/>
  <p:tag name="IGUANATEXCURSOR" val="11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7,2254"/>
  <p:tag name="ORIGINALWIDTH" val="1430,821"/>
  <p:tag name="LATEXADDIN" val="\documentclass{article}&#10;\usepackage{amsmath}&#10;\pagestyle{empty}&#10;\begin{document}&#10;&#10;&#10;$\overline{c_p} = \frac{c_{p_1} + c_{p_3}}{2}\, ;\, \overline{c_p^*} = \frac{c_{p_1} + c_{p_3}^*}{2}$&#10;&#10;\end{document}"/>
  <p:tag name="IGUANATEXSIZE" val="20"/>
  <p:tag name="IGUANATEXCURSOR" val="18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8e92fa2-ebce-4d8a-86e9-d1e0cd537b74" Revision="1" Stencil="System.MyShapes" StencilVersion="1.0"/>
</Control>
</file>

<file path=customXml/itemProps1.xml><?xml version="1.0" encoding="utf-8"?>
<ds:datastoreItem xmlns:ds="http://schemas.openxmlformats.org/officeDocument/2006/customXml" ds:itemID="{54FB2B7C-7ED4-42F4-9954-2C6818074D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493</Words>
  <Application>Microsoft Office PowerPoint</Application>
  <PresentationFormat>Bildschirmpräsentation (4:3)</PresentationFormat>
  <Paragraphs>196</Paragraphs>
  <Slides>17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Arial</vt:lpstr>
      <vt:lpstr>Bitstream Charter</vt:lpstr>
      <vt:lpstr>Cambria Math</vt:lpstr>
      <vt:lpstr>Stafford</vt:lpstr>
      <vt:lpstr>Tahoma</vt:lpstr>
      <vt:lpstr>Wingdings</vt:lpstr>
      <vt:lpstr>Präsentationsvorlage_BWL9</vt:lpstr>
      <vt:lpstr>Sensitivität numerischer Vorhersagen des Wirkungsgrads von Hochdruckturbinen</vt:lpstr>
      <vt:lpstr>Gliederung</vt:lpstr>
      <vt:lpstr>Grundlagen: Thermodynamik</vt:lpstr>
      <vt:lpstr>Grundlagen: Wirkungsgrade (1)</vt:lpstr>
      <vt:lpstr>Grundlagen: Wirkungsgrade (2)</vt:lpstr>
      <vt:lpstr>Wirkungsgrad in CFX</vt:lpstr>
      <vt:lpstr>Gittertypen</vt:lpstr>
      <vt:lpstr>Aachen-Turbine: Geometrie</vt:lpstr>
      <vt:lpstr>Aachen-Turbine: Setup</vt:lpstr>
      <vt:lpstr>Aachen-Turbine: Vorgehen</vt:lpstr>
      <vt:lpstr>Aachen-Turbine: Wirkungsgrade -vllt</vt:lpstr>
      <vt:lpstr>Kanalströmung: Geometrie </vt:lpstr>
      <vt:lpstr>Kanalströmung: Geometrie </vt:lpstr>
      <vt:lpstr>Randbedingungen</vt:lpstr>
      <vt:lpstr>Kanalströmung: Mixing Plane</vt:lpstr>
      <vt:lpstr>Fazit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Simon Lippert</cp:lastModifiedBy>
  <cp:revision>73</cp:revision>
  <dcterms:created xsi:type="dcterms:W3CDTF">2009-12-23T09:42:49Z</dcterms:created>
  <dcterms:modified xsi:type="dcterms:W3CDTF">2017-07-06T15:37:57Z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