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83" r:id="rId11"/>
    <p:sldId id="284" r:id="rId12"/>
    <p:sldId id="285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88277" autoAdjust="0"/>
  </p:normalViewPr>
  <p:slideViewPr>
    <p:cSldViewPr snapToObjects="1">
      <p:cViewPr>
        <p:scale>
          <a:sx n="112" d="100"/>
          <a:sy n="112" d="100"/>
        </p:scale>
        <p:origin x="1120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6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2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P_T: Leistung</a:t>
            </a:r>
            <a:r>
              <a:rPr lang="de-DE" baseline="0" dirty="0" smtClean="0"/>
              <a:t> von Strömung an Turbine abgegeben</a:t>
            </a:r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todo</a:t>
            </a:r>
            <a:r>
              <a:rPr lang="de-DE" dirty="0" smtClean="0"/>
              <a:t> h-s </a:t>
            </a:r>
            <a:r>
              <a:rPr lang="de-DE" dirty="0" err="1" smtClean="0"/>
              <a:t>diagramm</a:t>
            </a:r>
            <a:r>
              <a:rPr lang="de-DE" dirty="0" smtClean="0"/>
              <a:t>, </a:t>
            </a:r>
            <a:r>
              <a:rPr lang="de-DE" dirty="0" err="1" smtClean="0"/>
              <a:t>turbine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2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(3)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8244448" cy="4329280"/>
          </a:xfrm>
        </p:spPr>
        <p:txBody>
          <a:bodyPr/>
          <a:lstStyle/>
          <a:p>
            <a:r>
              <a:rPr lang="de-DE" dirty="0" smtClean="0"/>
              <a:t>Gitterstudie (</a:t>
            </a:r>
            <a:r>
              <a:rPr lang="de-DE" dirty="0"/>
              <a:t>Ziel: netzunabhängige E</a:t>
            </a:r>
            <a:r>
              <a:rPr lang="de-DE" dirty="0" smtClean="0"/>
              <a:t>rgebnisse)</a:t>
            </a:r>
          </a:p>
          <a:p>
            <a:pPr lvl="2"/>
            <a:r>
              <a:rPr lang="de-DE" dirty="0" smtClean="0"/>
              <a:t>Variation der Verfeinerung des Gitters</a:t>
            </a:r>
          </a:p>
          <a:p>
            <a:pPr lvl="2"/>
            <a:r>
              <a:rPr lang="de-DE" dirty="0" smtClean="0"/>
              <a:t>Berechnung verschiedener Größen (z.B. Wirkungsgrade) auf den Gittern</a:t>
            </a:r>
          </a:p>
          <a:p>
            <a:pPr lvl="2"/>
            <a:r>
              <a:rPr lang="de-DE" dirty="0" smtClean="0"/>
              <a:t>Vergleich der Ergebnisse der verschiedenen Rechnungen</a:t>
            </a:r>
          </a:p>
          <a:p>
            <a:r>
              <a:rPr lang="de-DE" dirty="0" smtClean="0"/>
              <a:t>Resultat: unabhängiges Gitter mit den Kenngrößen:</a:t>
            </a:r>
          </a:p>
          <a:p>
            <a:pPr lvl="2"/>
            <a:r>
              <a:rPr lang="de-DE" dirty="0" smtClean="0"/>
              <a:t>Je ca. 2 Mio. Elemente in den Statoren und ca. 3 Mio. Elemente im Rotor</a:t>
            </a:r>
          </a:p>
          <a:p>
            <a:pPr lvl="2"/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00" y="4213738"/>
            <a:ext cx="4647048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(4)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359400" cy="4038600"/>
          </a:xfrm>
        </p:spPr>
      </p:pic>
      <p:sp>
        <p:nvSpPr>
          <p:cNvPr id="9" name="Textfeld 8"/>
          <p:cNvSpPr txBox="1"/>
          <p:nvPr/>
        </p:nvSpPr>
        <p:spPr>
          <a:xfrm>
            <a:off x="2366283" y="161950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Wirkungsgrade auf verschiedenen Gittern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02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 smtClean="0"/>
                  <a:t>Idealer Vergleichsprozess: Joule-Prozess</a:t>
                </a:r>
              </a:p>
              <a:p>
                <a:r>
                  <a:rPr lang="de-DE" dirty="0" smtClean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 smtClean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 smtClean="0"/>
                  <a:t>= 0): </a:t>
                </a:r>
              </a:p>
              <a:p>
                <a:r>
                  <a:rPr lang="de-DE" dirty="0" smtClean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der isentropen </a:t>
                </a:r>
                <a:r>
                  <a:rPr lang="de-DE" dirty="0" err="1" smtClean="0"/>
                  <a:t>Totalenthalpiedifferenz</a:t>
                </a:r>
                <a:r>
                  <a:rPr lang="de-DE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4329280"/>
          </a:xfrm>
        </p:spPr>
        <p:txBody>
          <a:bodyPr/>
          <a:lstStyle/>
          <a:p>
            <a:r>
              <a:rPr lang="de-DE" dirty="0" smtClean="0"/>
              <a:t>Erstellung eines Referenzgitters mit AutoGrid</a:t>
            </a:r>
            <a:r>
              <a:rPr lang="de-DE" dirty="0" smtClean="0"/>
              <a:t>5</a:t>
            </a:r>
          </a:p>
          <a:p>
            <a:r>
              <a:rPr lang="de-DE" dirty="0" smtClean="0"/>
              <a:t>Manuelle Optimierung für ausreichend gute Netzqualität:</a:t>
            </a:r>
          </a:p>
          <a:p>
            <a:pPr lvl="2"/>
            <a:r>
              <a:rPr lang="de-DE" dirty="0" smtClean="0"/>
              <a:t>Keine negativen Kontrollvolumen</a:t>
            </a:r>
          </a:p>
          <a:p>
            <a:pPr lvl="2"/>
            <a:r>
              <a:rPr lang="de-DE" dirty="0" smtClean="0"/>
              <a:t>Kleinster Winkel einer Zelle &gt; 20°</a:t>
            </a:r>
          </a:p>
          <a:p>
            <a:pPr lvl="2"/>
            <a:r>
              <a:rPr lang="de-DE" dirty="0" smtClean="0"/>
              <a:t>Expansion </a:t>
            </a:r>
            <a:r>
              <a:rPr lang="de-DE" dirty="0" err="1" smtClean="0"/>
              <a:t>ratio</a:t>
            </a:r>
            <a:r>
              <a:rPr lang="de-DE" dirty="0" smtClean="0"/>
              <a:t> &lt; 3</a:t>
            </a:r>
          </a:p>
          <a:p>
            <a:pPr lvl="2"/>
            <a:r>
              <a:rPr lang="de-DE" dirty="0" err="1" smtClean="0"/>
              <a:t>Aspect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 &lt; 1500</a:t>
            </a:r>
          </a:p>
          <a:p>
            <a:r>
              <a:rPr lang="de-DE" dirty="0" smtClean="0"/>
              <a:t>Spaltverfeinerung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</a:t>
            </a:r>
            <a:r>
              <a:rPr lang="de-DE" dirty="0" smtClean="0"/>
              <a:t>Vorgehen (2)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</p:spPr>
            <p:txBody>
              <a:bodyPr/>
              <a:lstStyle/>
              <a:p>
                <a:r>
                  <a:rPr lang="de-DE" dirty="0" smtClean="0"/>
                  <a:t>Einstellen der Grenzschichtdicke</a:t>
                </a:r>
              </a:p>
              <a:p>
                <a:pPr lvl="2"/>
                <a:r>
                  <a:rPr lang="de-DE" dirty="0" smtClean="0"/>
                  <a:t>Bestimmung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DE" dirty="0" smtClean="0"/>
                  <a:t>durch iteratives Ausprobieren</a:t>
                </a:r>
              </a:p>
              <a:p>
                <a:pPr lvl="2"/>
                <a:r>
                  <a:rPr lang="de-DE" dirty="0" smtClean="0"/>
                  <a:t>Ergebnis: im kompletten Simulationsgebiet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0.3 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≤3.0</m:t>
                    </m:r>
                    <m: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dirty="0" smtClean="0"/>
                  <a:t>und in großen Teilen des Simulationsgebiets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</a:rPr>
                      <m:t>0.</m:t>
                    </m:r>
                    <m:r>
                      <a:rPr lang="de-DE" b="0" i="1" smtClean="0">
                        <a:latin typeface="Cambria Math" charset="0"/>
                      </a:rPr>
                      <m:t>7</m:t>
                    </m:r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+</m:t>
                        </m:r>
                      </m:sup>
                    </m:sSup>
                    <m:r>
                      <a:rPr lang="de-DE" i="1">
                        <a:latin typeface="Cambria Math" charset="0"/>
                      </a:rPr>
                      <m:t> 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1.2</m:t>
                    </m:r>
                  </m:oMath>
                </a14:m>
                <a:endParaRPr lang="de-DE" dirty="0"/>
              </a:p>
              <a:p>
                <a:r>
                  <a:rPr lang="de-DE" dirty="0" smtClean="0">
                    <a:sym typeface="Wingdings"/>
                  </a:rPr>
                  <a:t> Referenzgitter mit guter Gitterqualität und korrekter Grenzschichtdicke vorhanden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1C3E671A-136E-4360-89A9-AD9DB1ED1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1"/>
                <a:ext cx="8244448" cy="4329280"/>
              </a:xfrm>
              <a:blipFill rotWithShape="0">
                <a:blip r:embed="rId3"/>
                <a:stretch>
                  <a:fillRect l="-17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7618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647</Words>
  <Application>Microsoft Macintosh PowerPoint</Application>
  <PresentationFormat>Bildschirmpräsentation (4:3)</PresentationFormat>
  <Paragraphs>168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Bitstream Charter</vt:lpstr>
      <vt:lpstr>Cambria Math</vt:lpstr>
      <vt:lpstr>Stafford</vt:lpstr>
      <vt:lpstr>Tahoma</vt:lpstr>
      <vt:lpstr>Wingdings</vt:lpstr>
      <vt:lpstr>Arial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 (1)</vt:lpstr>
      <vt:lpstr>Aachen-Turbine: Vorgehen (2)</vt:lpstr>
      <vt:lpstr>Aachen-Turbine: Vorgehen (3)</vt:lpstr>
      <vt:lpstr>Aachen-Turbine: Vorgehen (4)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Office-Anwender</cp:lastModifiedBy>
  <cp:revision>90</cp:revision>
  <dcterms:created xsi:type="dcterms:W3CDTF">2009-12-23T09:42:49Z</dcterms:created>
  <dcterms:modified xsi:type="dcterms:W3CDTF">2017-07-06T16:10:23Z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