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83" r:id="rId11"/>
    <p:sldId id="284" r:id="rId12"/>
    <p:sldId id="28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E8A"/>
    <a:srgbClr val="005088"/>
    <a:srgbClr val="FFFFFF"/>
    <a:srgbClr val="004E8A"/>
    <a:srgbClr val="001C26"/>
    <a:srgbClr val="F5A300"/>
    <a:srgbClr val="FDCA00"/>
    <a:srgbClr val="9C1C26"/>
    <a:srgbClr val="312C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277" autoAdjust="0"/>
  </p:normalViewPr>
  <p:slideViewPr>
    <p:cSldViewPr snapToObjects="1">
      <p:cViewPr>
        <p:scale>
          <a:sx n="92" d="100"/>
          <a:sy n="92" d="100"/>
        </p:scale>
        <p:origin x="1680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6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2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P_T: Leistung</a:t>
            </a:r>
            <a:r>
              <a:rPr lang="de-DE" baseline="0" dirty="0" smtClean="0"/>
              <a:t> von Strömung an Turbine abgegeben</a:t>
            </a:r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todo</a:t>
            </a:r>
            <a:r>
              <a:rPr lang="de-DE" dirty="0" smtClean="0"/>
              <a:t> h-s </a:t>
            </a:r>
            <a:r>
              <a:rPr lang="de-DE" dirty="0" err="1" smtClean="0"/>
              <a:t>diagramm</a:t>
            </a:r>
            <a:r>
              <a:rPr lang="de-DE" dirty="0" smtClean="0"/>
              <a:t>, </a:t>
            </a:r>
            <a:r>
              <a:rPr lang="de-DE" dirty="0" err="1" smtClean="0"/>
              <a:t>turbine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2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(3)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 smtClean="0"/>
              <a:t>Gitterstudie (</a:t>
            </a:r>
            <a:r>
              <a:rPr lang="de-DE" dirty="0"/>
              <a:t>Ziel: netzunabhängige E</a:t>
            </a:r>
            <a:r>
              <a:rPr lang="de-DE" dirty="0" smtClean="0"/>
              <a:t>rgebnisse)</a:t>
            </a:r>
          </a:p>
          <a:p>
            <a:pPr lvl="2"/>
            <a:r>
              <a:rPr lang="de-DE" dirty="0" smtClean="0"/>
              <a:t>Variation der Verfeinerung des Gitters</a:t>
            </a:r>
          </a:p>
          <a:p>
            <a:pPr lvl="2"/>
            <a:r>
              <a:rPr lang="de-DE" dirty="0" smtClean="0"/>
              <a:t>Berechnung verschiedener Größen (z.B. Wirkungsgrade) auf den Gittern</a:t>
            </a:r>
          </a:p>
          <a:p>
            <a:pPr lvl="2"/>
            <a:r>
              <a:rPr lang="de-DE" dirty="0" smtClean="0"/>
              <a:t>Vergleich der Ergebnisse der verschiedenen Rechnungen</a:t>
            </a:r>
          </a:p>
          <a:p>
            <a:r>
              <a:rPr lang="de-DE" dirty="0" smtClean="0"/>
              <a:t>Resultat: unabhängiges Gitter mit den Kenngrößen:</a:t>
            </a:r>
          </a:p>
          <a:p>
            <a:pPr lvl="2"/>
            <a:r>
              <a:rPr lang="de-DE" dirty="0" smtClean="0"/>
              <a:t>Je ca. 2 Mio. Elemente in den Statoren und ca. 3 Mio. Elemente im Rotor</a:t>
            </a:r>
          </a:p>
          <a:p>
            <a:pPr lvl="2"/>
            <a:endParaRPr lang="de-DE" dirty="0" smtClean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xmlns="" id="{9BE0C4F1-2D7A-4179-9985-55CFEF4AB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3581"/>
              </p:ext>
            </p:extLst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974703479"/>
                    </a:ext>
                  </a:extLst>
                </a:gridCol>
                <a:gridCol w="1440160"/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 smtClean="0"/>
                        <a:t>Kenngröße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Stator1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Rotor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Stator2</a:t>
                      </a:r>
                      <a:endParaRPr lang="de-DE" dirty="0"/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 smtClean="0"/>
                        <a:t>Min. Winkel [°]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25.75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 smtClean="0"/>
                        <a:t>Max. </a:t>
                      </a:r>
                      <a:r>
                        <a:rPr lang="de-DE" dirty="0" err="1" smtClean="0"/>
                        <a:t>Aspect</a:t>
                      </a:r>
                      <a:r>
                        <a:rPr lang="de-DE" dirty="0" smtClean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888.64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933.67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 smtClean="0"/>
                        <a:t>Max. Expansion</a:t>
                      </a:r>
                      <a:r>
                        <a:rPr lang="de-DE" baseline="0" dirty="0" smtClean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3.00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1.80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(4)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Wirkungsgrade auf verschiedenen Gittern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 smtClean="0"/>
                  <a:t>Idealer Vergleichsprozess: Joule-Prozess</a:t>
                </a:r>
              </a:p>
              <a:p>
                <a:r>
                  <a:rPr lang="de-DE" dirty="0" smtClean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 smtClean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 smtClean="0"/>
                  <a:t>= 0): </a:t>
                </a:r>
              </a:p>
              <a:p>
                <a:r>
                  <a:rPr lang="de-DE" dirty="0" smtClean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der isentropen Totalenthalpiedifferenz: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4329280"/>
          </a:xfrm>
        </p:spPr>
        <p:txBody>
          <a:bodyPr/>
          <a:lstStyle/>
          <a:p>
            <a:r>
              <a:rPr lang="de-DE" dirty="0" smtClean="0"/>
              <a:t>Erstellung eines Referenzgitters mit AutoGrid5</a:t>
            </a:r>
          </a:p>
          <a:p>
            <a:r>
              <a:rPr lang="de-DE" dirty="0" smtClean="0"/>
              <a:t>Manuelle Optimierung für ausreichend gute Netzqualität:</a:t>
            </a:r>
          </a:p>
          <a:p>
            <a:pPr lvl="2"/>
            <a:r>
              <a:rPr lang="de-DE" dirty="0" smtClean="0"/>
              <a:t>Keine negativen Kontrollvolumen</a:t>
            </a:r>
          </a:p>
          <a:p>
            <a:pPr lvl="2"/>
            <a:r>
              <a:rPr lang="de-DE" dirty="0" smtClean="0"/>
              <a:t>Kleinster Winkel einer Zelle &gt; 20°</a:t>
            </a:r>
          </a:p>
          <a:p>
            <a:pPr lvl="2"/>
            <a:r>
              <a:rPr lang="de-DE" dirty="0" smtClean="0"/>
              <a:t>Expansion </a:t>
            </a:r>
            <a:r>
              <a:rPr lang="de-DE" dirty="0" err="1" smtClean="0"/>
              <a:t>ratio</a:t>
            </a:r>
            <a:r>
              <a:rPr lang="de-DE" dirty="0" smtClean="0"/>
              <a:t> &lt; 3</a:t>
            </a:r>
          </a:p>
          <a:p>
            <a:pPr lvl="2"/>
            <a:r>
              <a:rPr lang="de-DE" dirty="0" err="1" smtClean="0"/>
              <a:t>Aspect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&lt; 1500</a:t>
            </a:r>
          </a:p>
          <a:p>
            <a:r>
              <a:rPr lang="de-DE" dirty="0" smtClean="0"/>
              <a:t>Spaltverfeinerung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 smtClean="0"/>
                  <a:t>Einstellen der Grenzschichtdicke</a:t>
                </a:r>
              </a:p>
              <a:p>
                <a:pPr lvl="2"/>
                <a:r>
                  <a:rPr lang="de-DE" dirty="0" smtClean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 smtClean="0"/>
                  <a:t>durch iteratives Ausprobieren</a:t>
                </a:r>
              </a:p>
              <a:p>
                <a:pPr lvl="2"/>
                <a:r>
                  <a:rPr lang="de-DE" dirty="0" smtClean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 smtClean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r>
                  <a:rPr lang="de-DE" dirty="0" smtClean="0">
                    <a:sym typeface="Wingdings"/>
                  </a:rPr>
                  <a:t> Referenzgitter mit guter Gitterqualität und korrekter Grenzschichtdicke vorhanden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 rotWithShape="0">
                <a:blip r:embed="rId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669</Words>
  <Application>Microsoft Macintosh PowerPoint</Application>
  <PresentationFormat>Bildschirmpräsentation (4:3)</PresentationFormat>
  <Paragraphs>184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Bitstream Charter</vt:lpstr>
      <vt:lpstr>Cambria Math</vt:lpstr>
      <vt:lpstr>Stafford</vt:lpstr>
      <vt:lpstr>Tahoma</vt:lpstr>
      <vt:lpstr>Wingdings</vt:lpstr>
      <vt:lpstr>Arial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Office-Anwender</cp:lastModifiedBy>
  <cp:revision>92</cp:revision>
  <dcterms:created xsi:type="dcterms:W3CDTF">2009-12-23T09:42:49Z</dcterms:created>
  <dcterms:modified xsi:type="dcterms:W3CDTF">2017-07-07T06:14:39Z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