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81" r:id="rId3"/>
    <p:sldId id="282" r:id="rId4"/>
    <p:sldId id="267" r:id="rId5"/>
    <p:sldId id="268" r:id="rId6"/>
    <p:sldId id="269" r:id="rId7"/>
    <p:sldId id="284" r:id="rId8"/>
    <p:sldId id="270" r:id="rId9"/>
    <p:sldId id="271" r:id="rId10"/>
    <p:sldId id="272" r:id="rId11"/>
    <p:sldId id="273" r:id="rId12"/>
    <p:sldId id="274" r:id="rId13"/>
    <p:sldId id="285" r:id="rId14"/>
    <p:sldId id="287" r:id="rId15"/>
    <p:sldId id="286" r:id="rId16"/>
    <p:sldId id="276" r:id="rId17"/>
    <p:sldId id="277" r:id="rId18"/>
    <p:sldId id="278" r:id="rId19"/>
    <p:sldId id="279" r:id="rId20"/>
    <p:sldId id="280" r:id="rId21"/>
    <p:sldId id="257" r:id="rId22"/>
    <p:sldId id="265" r:id="rId2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4"/>
    <a:srgbClr val="0077D0"/>
    <a:srgbClr val="004E8A"/>
    <a:srgbClr val="BBE0E3"/>
    <a:srgbClr val="FFC000"/>
    <a:srgbClr val="004E80"/>
    <a:srgbClr val="005088"/>
    <a:srgbClr val="FFFFFF"/>
    <a:srgbClr val="001C26"/>
    <a:srgbClr val="F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81" d="100"/>
          <a:sy n="81" d="100"/>
        </p:scale>
        <p:origin x="18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6.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10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20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Drall</a:t>
            </a:r>
            <a:r>
              <a:rPr lang="de-DE" baseline="0" dirty="0" smtClean="0"/>
              <a:t> + </a:t>
            </a:r>
            <a:r>
              <a:rPr lang="de-DE" baseline="0" dirty="0" err="1" smtClean="0"/>
              <a:t>Temp</a:t>
            </a:r>
            <a:r>
              <a:rPr lang="de-DE" baseline="0" dirty="0" smtClean="0"/>
              <a:t>.: </a:t>
            </a:r>
            <a:r>
              <a:rPr lang="de-DE" baseline="0" dirty="0" err="1" smtClean="0"/>
              <a:t>pt</a:t>
            </a:r>
            <a:r>
              <a:rPr lang="de-DE" baseline="0" dirty="0" smtClean="0"/>
              <a:t>-max.: </a:t>
            </a:r>
            <a:r>
              <a:rPr lang="de-DE" baseline="0" smtClean="0"/>
              <a:t>-93,0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40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71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59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49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Design: Simon</a:t>
            </a:r>
          </a:p>
          <a:p>
            <a:r>
              <a:rPr lang="de-DE" dirty="0"/>
              <a:t>Vortrag: 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1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7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34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Keijo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4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3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59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Markus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1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6.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C36AA9A4-5D0B-4134-89A6-D8B9DAA4F25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4E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, Dominik Henzel, Markus Degenhardt, Simon Lippert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3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>
            <a:lvl1pPr marL="342900" indent="-342900">
              <a:buClr>
                <a:srgbClr val="004E8A"/>
              </a:buClr>
              <a:buFont typeface="Wingdings" panose="05000000000000000000" pitchFamily="2" charset="2"/>
              <a:buChar char="§"/>
              <a:defRPr i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687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4E8A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2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06.07.2017</a:t>
            </a:fld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Studienbereich CE | GLR | 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Keijo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Buss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, Dominik Henzel, Markus Degenhardt, Simon Lippert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" name="Picture 2" descr="http://www.glr.tu-darmstadt.de/media/glr/logo_4/glrlogo_182x0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59" y="6425312"/>
            <a:ext cx="1077913" cy="36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anose="05000000000000000000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4E8A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Clr>
          <a:srgbClr val="005088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8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13.png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ADP: </a:t>
            </a:r>
            <a:r>
              <a:rPr lang="de-DE" dirty="0" err="1"/>
              <a:t>Keijo</a:t>
            </a:r>
            <a:r>
              <a:rPr lang="de-DE" dirty="0"/>
              <a:t> </a:t>
            </a:r>
            <a:r>
              <a:rPr lang="de-DE" dirty="0" err="1"/>
              <a:t>Buss</a:t>
            </a:r>
            <a:r>
              <a:rPr lang="de-DE" dirty="0"/>
              <a:t>, Dominik Henzel, Markus Degenhardt, Simon Lippert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 numerischer Vorhersagen des Wirkungsgrads von Hochdruckturbinen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18A4F8C9-BC47-4597-A341-7BD061B6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2708920"/>
            <a:ext cx="5810250" cy="3286125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6AEE5332-9F2B-40A4-B03C-0CA4C32B5711}"/>
              </a:ext>
            </a:extLst>
          </p:cNvPr>
          <p:cNvCxnSpPr>
            <a:cxnSpLocks/>
          </p:cNvCxnSpPr>
          <p:nvPr/>
        </p:nvCxnSpPr>
        <p:spPr>
          <a:xfrm flipV="1">
            <a:off x="5796137" y="4626893"/>
            <a:ext cx="0" cy="818331"/>
          </a:xfrm>
          <a:prstGeom prst="straightConnector1">
            <a:avLst/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3778A54C-BCC7-4667-8D22-D645A2858F58}"/>
              </a:ext>
            </a:extLst>
          </p:cNvPr>
          <p:cNvSpPr/>
          <p:nvPr/>
        </p:nvSpPr>
        <p:spPr>
          <a:xfrm>
            <a:off x="4788024" y="5441465"/>
            <a:ext cx="3096344" cy="795847"/>
          </a:xfrm>
          <a:prstGeom prst="rect">
            <a:avLst/>
          </a:prstGeom>
          <a:noFill/>
          <a:ln>
            <a:solidFill>
              <a:srgbClr val="004E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4E8A"/>
                </a:solidFill>
              </a:rPr>
              <a:t>Hochdruckturbine nach der Brennkammer</a:t>
            </a:r>
          </a:p>
        </p:txBody>
      </p:sp>
    </p:spTree>
    <p:extLst>
      <p:ext uri="{BB962C8B-B14F-4D97-AF65-F5344CB8AC3E}">
        <p14:creationId xmlns:p14="http://schemas.microsoft.com/office/powerpoint/2010/main" val="26555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94AB448-E08C-4FC1-AAC0-98431019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Wirkungsgrade -</a:t>
            </a:r>
            <a:r>
              <a:rPr lang="de-DE" dirty="0" err="1"/>
              <a:t>vllt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E905004-B708-4F44-A14B-50934B89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Tabelle strukturiert, unstrukturiert</a:t>
            </a:r>
          </a:p>
          <a:p>
            <a:r>
              <a:rPr lang="de-DE" dirty="0"/>
              <a:t>Hinweis auf Oberflächennetz</a:t>
            </a:r>
          </a:p>
          <a:p>
            <a:r>
              <a:rPr lang="de-DE" dirty="0"/>
              <a:t>Überleitung zu Kanal mit Sprung in der </a:t>
            </a:r>
            <a:r>
              <a:rPr lang="de-DE" dirty="0" err="1"/>
              <a:t>cfx</a:t>
            </a:r>
            <a:r>
              <a:rPr lang="de-DE" dirty="0"/>
              <a:t> </a:t>
            </a:r>
            <a:r>
              <a:rPr lang="de-DE" dirty="0" err="1"/>
              <a:t>cp</a:t>
            </a:r>
            <a:r>
              <a:rPr lang="de-DE" dirty="0"/>
              <a:t> </a:t>
            </a:r>
            <a:r>
              <a:rPr lang="de-DE" dirty="0" err="1"/>
              <a:t>tt</a:t>
            </a:r>
            <a:r>
              <a:rPr lang="de-DE" dirty="0"/>
              <a:t> </a:t>
            </a:r>
            <a:r>
              <a:rPr lang="de-DE" dirty="0" err="1"/>
              <a:t>wirkunsgrad</a:t>
            </a:r>
            <a:r>
              <a:rPr lang="de-DE" dirty="0"/>
              <a:t> -&gt; </a:t>
            </a:r>
            <a:r>
              <a:rPr lang="de-DE" dirty="0" err="1"/>
              <a:t>einfluss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plane</a:t>
            </a:r>
          </a:p>
        </p:txBody>
      </p:sp>
    </p:spTree>
    <p:extLst>
      <p:ext uri="{BB962C8B-B14F-4D97-AF65-F5344CB8AC3E}">
        <p14:creationId xmlns:p14="http://schemas.microsoft.com/office/powerpoint/2010/main" val="41528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8E30EB0-62A0-4D55-AF97-782AB84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CE73134-BC2B-467B-B2FE-58257A89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Kreisring-Rohrströmung</a:t>
            </a:r>
          </a:p>
          <a:p>
            <a:r>
              <a:rPr lang="de-DE" dirty="0" smtClean="0"/>
              <a:t>1. Teil stationär</a:t>
            </a:r>
          </a:p>
          <a:p>
            <a:r>
              <a:rPr lang="de-DE" dirty="0" smtClean="0"/>
              <a:t>2. Teil rotiert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45250"/>
            <a:ext cx="6419897" cy="3401778"/>
          </a:xfrm>
          <a:prstGeom prst="rect">
            <a:avLst/>
          </a:prstGeom>
        </p:spPr>
      </p:pic>
      <p:sp>
        <p:nvSpPr>
          <p:cNvPr id="9" name="Bogen 8"/>
          <p:cNvSpPr/>
          <p:nvPr/>
        </p:nvSpPr>
        <p:spPr>
          <a:xfrm rot="1163074">
            <a:off x="5478666" y="2842305"/>
            <a:ext cx="3280604" cy="2118538"/>
          </a:xfrm>
          <a:prstGeom prst="arc">
            <a:avLst>
              <a:gd name="adj1" fmla="val 11184062"/>
              <a:gd name="adj2" fmla="val 0"/>
            </a:avLst>
          </a:prstGeom>
          <a:ln w="57150">
            <a:solidFill>
              <a:srgbClr val="004E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 9"/>
          <p:cNvSpPr/>
          <p:nvPr/>
        </p:nvSpPr>
        <p:spPr>
          <a:xfrm>
            <a:off x="4402309" y="3742170"/>
            <a:ext cx="2495151" cy="1427988"/>
          </a:xfrm>
          <a:custGeom>
            <a:avLst/>
            <a:gdLst>
              <a:gd name="connsiteX0" fmla="*/ 15807 w 2540918"/>
              <a:gd name="connsiteY0" fmla="*/ 130234 h 1376899"/>
              <a:gd name="connsiteX1" fmla="*/ 854792 w 2540918"/>
              <a:gd name="connsiteY1" fmla="*/ 7685 h 1376899"/>
              <a:gd name="connsiteX2" fmla="*/ 1627790 w 2540918"/>
              <a:gd name="connsiteY2" fmla="*/ 167941 h 1376899"/>
              <a:gd name="connsiteX3" fmla="*/ 2504483 w 2540918"/>
              <a:gd name="connsiteY3" fmla="*/ 648708 h 1376899"/>
              <a:gd name="connsiteX4" fmla="*/ 2334800 w 2540918"/>
              <a:gd name="connsiteY4" fmla="*/ 1355718 h 1376899"/>
              <a:gd name="connsiteX5" fmla="*/ 1967155 w 2540918"/>
              <a:gd name="connsiteY5" fmla="*/ 1167182 h 1376899"/>
              <a:gd name="connsiteX6" fmla="*/ 1344986 w 2540918"/>
              <a:gd name="connsiteY6" fmla="*/ 912658 h 1376899"/>
              <a:gd name="connsiteX7" fmla="*/ 703963 w 2540918"/>
              <a:gd name="connsiteY7" fmla="*/ 865524 h 1376899"/>
              <a:gd name="connsiteX8" fmla="*/ 336318 w 2540918"/>
              <a:gd name="connsiteY8" fmla="*/ 997500 h 1376899"/>
              <a:gd name="connsiteX9" fmla="*/ 15807 w 2540918"/>
              <a:gd name="connsiteY9" fmla="*/ 130234 h 1376899"/>
              <a:gd name="connsiteX0" fmla="*/ 15807 w 2529585"/>
              <a:gd name="connsiteY0" fmla="*/ 130234 h 1375599"/>
              <a:gd name="connsiteX1" fmla="*/ 854792 w 2529585"/>
              <a:gd name="connsiteY1" fmla="*/ 7685 h 1375599"/>
              <a:gd name="connsiteX2" fmla="*/ 1627790 w 2529585"/>
              <a:gd name="connsiteY2" fmla="*/ 167941 h 1375599"/>
              <a:gd name="connsiteX3" fmla="*/ 2491783 w 2529585"/>
              <a:gd name="connsiteY3" fmla="*/ 670933 h 1375599"/>
              <a:gd name="connsiteX4" fmla="*/ 2334800 w 2529585"/>
              <a:gd name="connsiteY4" fmla="*/ 1355718 h 1375599"/>
              <a:gd name="connsiteX5" fmla="*/ 1967155 w 2529585"/>
              <a:gd name="connsiteY5" fmla="*/ 1167182 h 1375599"/>
              <a:gd name="connsiteX6" fmla="*/ 1344986 w 2529585"/>
              <a:gd name="connsiteY6" fmla="*/ 912658 h 1375599"/>
              <a:gd name="connsiteX7" fmla="*/ 703963 w 2529585"/>
              <a:gd name="connsiteY7" fmla="*/ 865524 h 1375599"/>
              <a:gd name="connsiteX8" fmla="*/ 336318 w 2529585"/>
              <a:gd name="connsiteY8" fmla="*/ 997500 h 1375599"/>
              <a:gd name="connsiteX9" fmla="*/ 15807 w 2529585"/>
              <a:gd name="connsiteY9" fmla="*/ 130234 h 1375599"/>
              <a:gd name="connsiteX0" fmla="*/ 15807 w 2529585"/>
              <a:gd name="connsiteY0" fmla="*/ 138699 h 1384064"/>
              <a:gd name="connsiteX1" fmla="*/ 854792 w 2529585"/>
              <a:gd name="connsiteY1" fmla="*/ 16150 h 1384064"/>
              <a:gd name="connsiteX2" fmla="*/ 1627790 w 2529585"/>
              <a:gd name="connsiteY2" fmla="*/ 176406 h 1384064"/>
              <a:gd name="connsiteX3" fmla="*/ 2491783 w 2529585"/>
              <a:gd name="connsiteY3" fmla="*/ 679398 h 1384064"/>
              <a:gd name="connsiteX4" fmla="*/ 2334800 w 2529585"/>
              <a:gd name="connsiteY4" fmla="*/ 1364183 h 1384064"/>
              <a:gd name="connsiteX5" fmla="*/ 1967155 w 2529585"/>
              <a:gd name="connsiteY5" fmla="*/ 1175647 h 1384064"/>
              <a:gd name="connsiteX6" fmla="*/ 1344986 w 2529585"/>
              <a:gd name="connsiteY6" fmla="*/ 921123 h 1384064"/>
              <a:gd name="connsiteX7" fmla="*/ 703963 w 2529585"/>
              <a:gd name="connsiteY7" fmla="*/ 873989 h 1384064"/>
              <a:gd name="connsiteX8" fmla="*/ 336318 w 2529585"/>
              <a:gd name="connsiteY8" fmla="*/ 1005965 h 1384064"/>
              <a:gd name="connsiteX9" fmla="*/ 15807 w 2529585"/>
              <a:gd name="connsiteY9" fmla="*/ 138699 h 1384064"/>
              <a:gd name="connsiteX0" fmla="*/ 15503 w 2529281"/>
              <a:gd name="connsiteY0" fmla="*/ 138699 h 1384064"/>
              <a:gd name="connsiteX1" fmla="*/ 848138 w 2529281"/>
              <a:gd name="connsiteY1" fmla="*/ 16150 h 1384064"/>
              <a:gd name="connsiteX2" fmla="*/ 1627486 w 2529281"/>
              <a:gd name="connsiteY2" fmla="*/ 176406 h 1384064"/>
              <a:gd name="connsiteX3" fmla="*/ 2491479 w 2529281"/>
              <a:gd name="connsiteY3" fmla="*/ 679398 h 1384064"/>
              <a:gd name="connsiteX4" fmla="*/ 2334496 w 2529281"/>
              <a:gd name="connsiteY4" fmla="*/ 1364183 h 1384064"/>
              <a:gd name="connsiteX5" fmla="*/ 1966851 w 2529281"/>
              <a:gd name="connsiteY5" fmla="*/ 1175647 h 1384064"/>
              <a:gd name="connsiteX6" fmla="*/ 1344682 w 2529281"/>
              <a:gd name="connsiteY6" fmla="*/ 921123 h 1384064"/>
              <a:gd name="connsiteX7" fmla="*/ 703659 w 2529281"/>
              <a:gd name="connsiteY7" fmla="*/ 873989 h 1384064"/>
              <a:gd name="connsiteX8" fmla="*/ 336014 w 2529281"/>
              <a:gd name="connsiteY8" fmla="*/ 1005965 h 1384064"/>
              <a:gd name="connsiteX9" fmla="*/ 15503 w 2529281"/>
              <a:gd name="connsiteY9" fmla="*/ 138699 h 1384064"/>
              <a:gd name="connsiteX0" fmla="*/ 46290 w 2560068"/>
              <a:gd name="connsiteY0" fmla="*/ 130188 h 1375553"/>
              <a:gd name="connsiteX1" fmla="*/ 878925 w 2560068"/>
              <a:gd name="connsiteY1" fmla="*/ 7639 h 1375553"/>
              <a:gd name="connsiteX2" fmla="*/ 1658273 w 2560068"/>
              <a:gd name="connsiteY2" fmla="*/ 167895 h 1375553"/>
              <a:gd name="connsiteX3" fmla="*/ 2522266 w 2560068"/>
              <a:gd name="connsiteY3" fmla="*/ 670887 h 1375553"/>
              <a:gd name="connsiteX4" fmla="*/ 2365283 w 2560068"/>
              <a:gd name="connsiteY4" fmla="*/ 1355672 h 1375553"/>
              <a:gd name="connsiteX5" fmla="*/ 1997638 w 2560068"/>
              <a:gd name="connsiteY5" fmla="*/ 1167136 h 1375553"/>
              <a:gd name="connsiteX6" fmla="*/ 1375469 w 2560068"/>
              <a:gd name="connsiteY6" fmla="*/ 912612 h 1375553"/>
              <a:gd name="connsiteX7" fmla="*/ 734446 w 2560068"/>
              <a:gd name="connsiteY7" fmla="*/ 865478 h 1375553"/>
              <a:gd name="connsiteX8" fmla="*/ 366801 w 2560068"/>
              <a:gd name="connsiteY8" fmla="*/ 997454 h 1375553"/>
              <a:gd name="connsiteX9" fmla="*/ 46290 w 2560068"/>
              <a:gd name="connsiteY9" fmla="*/ 130188 h 1375553"/>
              <a:gd name="connsiteX0" fmla="*/ 56962 w 2570740"/>
              <a:gd name="connsiteY0" fmla="*/ 128656 h 1374021"/>
              <a:gd name="connsiteX1" fmla="*/ 889597 w 2570740"/>
              <a:gd name="connsiteY1" fmla="*/ 6107 h 1374021"/>
              <a:gd name="connsiteX2" fmla="*/ 1668945 w 2570740"/>
              <a:gd name="connsiteY2" fmla="*/ 166363 h 1374021"/>
              <a:gd name="connsiteX3" fmla="*/ 2532938 w 2570740"/>
              <a:gd name="connsiteY3" fmla="*/ 669355 h 1374021"/>
              <a:gd name="connsiteX4" fmla="*/ 2375955 w 2570740"/>
              <a:gd name="connsiteY4" fmla="*/ 1354140 h 1374021"/>
              <a:gd name="connsiteX5" fmla="*/ 2008310 w 2570740"/>
              <a:gd name="connsiteY5" fmla="*/ 1165604 h 1374021"/>
              <a:gd name="connsiteX6" fmla="*/ 1386141 w 2570740"/>
              <a:gd name="connsiteY6" fmla="*/ 911080 h 1374021"/>
              <a:gd name="connsiteX7" fmla="*/ 745118 w 2570740"/>
              <a:gd name="connsiteY7" fmla="*/ 863946 h 1374021"/>
              <a:gd name="connsiteX8" fmla="*/ 377473 w 2570740"/>
              <a:gd name="connsiteY8" fmla="*/ 995922 h 1374021"/>
              <a:gd name="connsiteX9" fmla="*/ 56962 w 2570740"/>
              <a:gd name="connsiteY9" fmla="*/ 128656 h 1374021"/>
              <a:gd name="connsiteX0" fmla="*/ 2850 w 2516628"/>
              <a:gd name="connsiteY0" fmla="*/ 126300 h 1371665"/>
              <a:gd name="connsiteX1" fmla="*/ 835485 w 2516628"/>
              <a:gd name="connsiteY1" fmla="*/ 3751 h 1371665"/>
              <a:gd name="connsiteX2" fmla="*/ 1614833 w 2516628"/>
              <a:gd name="connsiteY2" fmla="*/ 164007 h 1371665"/>
              <a:gd name="connsiteX3" fmla="*/ 2478826 w 2516628"/>
              <a:gd name="connsiteY3" fmla="*/ 666999 h 1371665"/>
              <a:gd name="connsiteX4" fmla="*/ 2321843 w 2516628"/>
              <a:gd name="connsiteY4" fmla="*/ 1351784 h 1371665"/>
              <a:gd name="connsiteX5" fmla="*/ 1954198 w 2516628"/>
              <a:gd name="connsiteY5" fmla="*/ 1163248 h 1371665"/>
              <a:gd name="connsiteX6" fmla="*/ 1332029 w 2516628"/>
              <a:gd name="connsiteY6" fmla="*/ 908724 h 1371665"/>
              <a:gd name="connsiteX7" fmla="*/ 691006 w 2516628"/>
              <a:gd name="connsiteY7" fmla="*/ 861590 h 1371665"/>
              <a:gd name="connsiteX8" fmla="*/ 323361 w 2516628"/>
              <a:gd name="connsiteY8" fmla="*/ 993566 h 1371665"/>
              <a:gd name="connsiteX9" fmla="*/ 2850 w 2516628"/>
              <a:gd name="connsiteY9" fmla="*/ 126300 h 1371665"/>
              <a:gd name="connsiteX0" fmla="*/ 2850 w 2486828"/>
              <a:gd name="connsiteY0" fmla="*/ 126300 h 1371665"/>
              <a:gd name="connsiteX1" fmla="*/ 835485 w 2486828"/>
              <a:gd name="connsiteY1" fmla="*/ 3751 h 1371665"/>
              <a:gd name="connsiteX2" fmla="*/ 1614833 w 2486828"/>
              <a:gd name="connsiteY2" fmla="*/ 164007 h 1371665"/>
              <a:gd name="connsiteX3" fmla="*/ 2478826 w 2486828"/>
              <a:gd name="connsiteY3" fmla="*/ 666999 h 1371665"/>
              <a:gd name="connsiteX4" fmla="*/ 2321843 w 2486828"/>
              <a:gd name="connsiteY4" fmla="*/ 1351784 h 1371665"/>
              <a:gd name="connsiteX5" fmla="*/ 1954198 w 2486828"/>
              <a:gd name="connsiteY5" fmla="*/ 1163248 h 1371665"/>
              <a:gd name="connsiteX6" fmla="*/ 1332029 w 2486828"/>
              <a:gd name="connsiteY6" fmla="*/ 908724 h 1371665"/>
              <a:gd name="connsiteX7" fmla="*/ 691006 w 2486828"/>
              <a:gd name="connsiteY7" fmla="*/ 861590 h 1371665"/>
              <a:gd name="connsiteX8" fmla="*/ 323361 w 2486828"/>
              <a:gd name="connsiteY8" fmla="*/ 993566 h 1371665"/>
              <a:gd name="connsiteX9" fmla="*/ 2850 w 2486828"/>
              <a:gd name="connsiteY9" fmla="*/ 126300 h 1371665"/>
              <a:gd name="connsiteX0" fmla="*/ 2850 w 2479237"/>
              <a:gd name="connsiteY0" fmla="*/ 126300 h 1371665"/>
              <a:gd name="connsiteX1" fmla="*/ 835485 w 2479237"/>
              <a:gd name="connsiteY1" fmla="*/ 3751 h 1371665"/>
              <a:gd name="connsiteX2" fmla="*/ 1614833 w 2479237"/>
              <a:gd name="connsiteY2" fmla="*/ 164007 h 1371665"/>
              <a:gd name="connsiteX3" fmla="*/ 2478826 w 2479237"/>
              <a:gd name="connsiteY3" fmla="*/ 666999 h 1371665"/>
              <a:gd name="connsiteX4" fmla="*/ 2321843 w 2479237"/>
              <a:gd name="connsiteY4" fmla="*/ 1351784 h 1371665"/>
              <a:gd name="connsiteX5" fmla="*/ 1954198 w 2479237"/>
              <a:gd name="connsiteY5" fmla="*/ 1163248 h 1371665"/>
              <a:gd name="connsiteX6" fmla="*/ 1332029 w 2479237"/>
              <a:gd name="connsiteY6" fmla="*/ 908724 h 1371665"/>
              <a:gd name="connsiteX7" fmla="*/ 691006 w 2479237"/>
              <a:gd name="connsiteY7" fmla="*/ 861590 h 1371665"/>
              <a:gd name="connsiteX8" fmla="*/ 323361 w 2479237"/>
              <a:gd name="connsiteY8" fmla="*/ 993566 h 1371665"/>
              <a:gd name="connsiteX9" fmla="*/ 2850 w 2479237"/>
              <a:gd name="connsiteY9" fmla="*/ 126300 h 1371665"/>
              <a:gd name="connsiteX0" fmla="*/ 2850 w 2516628"/>
              <a:gd name="connsiteY0" fmla="*/ 126300 h 1422715"/>
              <a:gd name="connsiteX1" fmla="*/ 835485 w 2516628"/>
              <a:gd name="connsiteY1" fmla="*/ 3751 h 1422715"/>
              <a:gd name="connsiteX2" fmla="*/ 1614833 w 2516628"/>
              <a:gd name="connsiteY2" fmla="*/ 164007 h 1422715"/>
              <a:gd name="connsiteX3" fmla="*/ 2478826 w 2516628"/>
              <a:gd name="connsiteY3" fmla="*/ 666999 h 1422715"/>
              <a:gd name="connsiteX4" fmla="*/ 2321843 w 2516628"/>
              <a:gd name="connsiteY4" fmla="*/ 1405759 h 1422715"/>
              <a:gd name="connsiteX5" fmla="*/ 1954198 w 2516628"/>
              <a:gd name="connsiteY5" fmla="*/ 1163248 h 1422715"/>
              <a:gd name="connsiteX6" fmla="*/ 1332029 w 2516628"/>
              <a:gd name="connsiteY6" fmla="*/ 908724 h 1422715"/>
              <a:gd name="connsiteX7" fmla="*/ 691006 w 2516628"/>
              <a:gd name="connsiteY7" fmla="*/ 861590 h 1422715"/>
              <a:gd name="connsiteX8" fmla="*/ 323361 w 2516628"/>
              <a:gd name="connsiteY8" fmla="*/ 993566 h 1422715"/>
              <a:gd name="connsiteX9" fmla="*/ 2850 w 2516628"/>
              <a:gd name="connsiteY9" fmla="*/ 126300 h 1422715"/>
              <a:gd name="connsiteX0" fmla="*/ 2850 w 2509606"/>
              <a:gd name="connsiteY0" fmla="*/ 126300 h 1406786"/>
              <a:gd name="connsiteX1" fmla="*/ 835485 w 2509606"/>
              <a:gd name="connsiteY1" fmla="*/ 3751 h 1406786"/>
              <a:gd name="connsiteX2" fmla="*/ 1614833 w 2509606"/>
              <a:gd name="connsiteY2" fmla="*/ 164007 h 1406786"/>
              <a:gd name="connsiteX3" fmla="*/ 2478826 w 2509606"/>
              <a:gd name="connsiteY3" fmla="*/ 666999 h 1406786"/>
              <a:gd name="connsiteX4" fmla="*/ 2321843 w 2509606"/>
              <a:gd name="connsiteY4" fmla="*/ 1405759 h 1406786"/>
              <a:gd name="connsiteX5" fmla="*/ 1954198 w 2509606"/>
              <a:gd name="connsiteY5" fmla="*/ 1163248 h 1406786"/>
              <a:gd name="connsiteX6" fmla="*/ 1332029 w 2509606"/>
              <a:gd name="connsiteY6" fmla="*/ 908724 h 1406786"/>
              <a:gd name="connsiteX7" fmla="*/ 691006 w 2509606"/>
              <a:gd name="connsiteY7" fmla="*/ 861590 h 1406786"/>
              <a:gd name="connsiteX8" fmla="*/ 323361 w 2509606"/>
              <a:gd name="connsiteY8" fmla="*/ 993566 h 1406786"/>
              <a:gd name="connsiteX9" fmla="*/ 2850 w 2509606"/>
              <a:gd name="connsiteY9" fmla="*/ 126300 h 1406786"/>
              <a:gd name="connsiteX0" fmla="*/ 2850 w 2509082"/>
              <a:gd name="connsiteY0" fmla="*/ 126300 h 1408158"/>
              <a:gd name="connsiteX1" fmla="*/ 835485 w 2509082"/>
              <a:gd name="connsiteY1" fmla="*/ 3751 h 1408158"/>
              <a:gd name="connsiteX2" fmla="*/ 1614833 w 2509082"/>
              <a:gd name="connsiteY2" fmla="*/ 164007 h 1408158"/>
              <a:gd name="connsiteX3" fmla="*/ 2478826 w 2509082"/>
              <a:gd name="connsiteY3" fmla="*/ 666999 h 1408158"/>
              <a:gd name="connsiteX4" fmla="*/ 2321843 w 2509082"/>
              <a:gd name="connsiteY4" fmla="*/ 1405759 h 1408158"/>
              <a:gd name="connsiteX5" fmla="*/ 1954198 w 2509082"/>
              <a:gd name="connsiteY5" fmla="*/ 1163248 h 1408158"/>
              <a:gd name="connsiteX6" fmla="*/ 1332029 w 2509082"/>
              <a:gd name="connsiteY6" fmla="*/ 908724 h 1408158"/>
              <a:gd name="connsiteX7" fmla="*/ 691006 w 2509082"/>
              <a:gd name="connsiteY7" fmla="*/ 861590 h 1408158"/>
              <a:gd name="connsiteX8" fmla="*/ 323361 w 2509082"/>
              <a:gd name="connsiteY8" fmla="*/ 993566 h 1408158"/>
              <a:gd name="connsiteX9" fmla="*/ 2850 w 2509082"/>
              <a:gd name="connsiteY9" fmla="*/ 126300 h 1408158"/>
              <a:gd name="connsiteX0" fmla="*/ 2850 w 2533663"/>
              <a:gd name="connsiteY0" fmla="*/ 126300 h 1423719"/>
              <a:gd name="connsiteX1" fmla="*/ 835485 w 2533663"/>
              <a:gd name="connsiteY1" fmla="*/ 3751 h 1423719"/>
              <a:gd name="connsiteX2" fmla="*/ 1614833 w 2533663"/>
              <a:gd name="connsiteY2" fmla="*/ 164007 h 1423719"/>
              <a:gd name="connsiteX3" fmla="*/ 2497876 w 2533663"/>
              <a:gd name="connsiteY3" fmla="*/ 647949 h 1423719"/>
              <a:gd name="connsiteX4" fmla="*/ 2321843 w 2533663"/>
              <a:gd name="connsiteY4" fmla="*/ 1405759 h 1423719"/>
              <a:gd name="connsiteX5" fmla="*/ 1954198 w 2533663"/>
              <a:gd name="connsiteY5" fmla="*/ 1163248 h 1423719"/>
              <a:gd name="connsiteX6" fmla="*/ 1332029 w 2533663"/>
              <a:gd name="connsiteY6" fmla="*/ 908724 h 1423719"/>
              <a:gd name="connsiteX7" fmla="*/ 691006 w 2533663"/>
              <a:gd name="connsiteY7" fmla="*/ 861590 h 1423719"/>
              <a:gd name="connsiteX8" fmla="*/ 323361 w 2533663"/>
              <a:gd name="connsiteY8" fmla="*/ 993566 h 1423719"/>
              <a:gd name="connsiteX9" fmla="*/ 2850 w 2533663"/>
              <a:gd name="connsiteY9" fmla="*/ 126300 h 1423719"/>
              <a:gd name="connsiteX0" fmla="*/ 2850 w 2499597"/>
              <a:gd name="connsiteY0" fmla="*/ 126300 h 1423719"/>
              <a:gd name="connsiteX1" fmla="*/ 835485 w 2499597"/>
              <a:gd name="connsiteY1" fmla="*/ 3751 h 1423719"/>
              <a:gd name="connsiteX2" fmla="*/ 1614833 w 2499597"/>
              <a:gd name="connsiteY2" fmla="*/ 164007 h 1423719"/>
              <a:gd name="connsiteX3" fmla="*/ 2497876 w 2499597"/>
              <a:gd name="connsiteY3" fmla="*/ 647949 h 1423719"/>
              <a:gd name="connsiteX4" fmla="*/ 2321843 w 2499597"/>
              <a:gd name="connsiteY4" fmla="*/ 1405759 h 1423719"/>
              <a:gd name="connsiteX5" fmla="*/ 1954198 w 2499597"/>
              <a:gd name="connsiteY5" fmla="*/ 1163248 h 1423719"/>
              <a:gd name="connsiteX6" fmla="*/ 1332029 w 2499597"/>
              <a:gd name="connsiteY6" fmla="*/ 908724 h 1423719"/>
              <a:gd name="connsiteX7" fmla="*/ 691006 w 2499597"/>
              <a:gd name="connsiteY7" fmla="*/ 861590 h 1423719"/>
              <a:gd name="connsiteX8" fmla="*/ 323361 w 2499597"/>
              <a:gd name="connsiteY8" fmla="*/ 993566 h 1423719"/>
              <a:gd name="connsiteX9" fmla="*/ 2850 w 2499597"/>
              <a:gd name="connsiteY9" fmla="*/ 126300 h 1423719"/>
              <a:gd name="connsiteX0" fmla="*/ 2850 w 2499597"/>
              <a:gd name="connsiteY0" fmla="*/ 126300 h 1423216"/>
              <a:gd name="connsiteX1" fmla="*/ 835485 w 2499597"/>
              <a:gd name="connsiteY1" fmla="*/ 3751 h 1423216"/>
              <a:gd name="connsiteX2" fmla="*/ 1614833 w 2499597"/>
              <a:gd name="connsiteY2" fmla="*/ 164007 h 1423216"/>
              <a:gd name="connsiteX3" fmla="*/ 2497876 w 2499597"/>
              <a:gd name="connsiteY3" fmla="*/ 647949 h 1423216"/>
              <a:gd name="connsiteX4" fmla="*/ 2321843 w 2499597"/>
              <a:gd name="connsiteY4" fmla="*/ 1405759 h 1423216"/>
              <a:gd name="connsiteX5" fmla="*/ 1954198 w 2499597"/>
              <a:gd name="connsiteY5" fmla="*/ 1163248 h 1423216"/>
              <a:gd name="connsiteX6" fmla="*/ 1332029 w 2499597"/>
              <a:gd name="connsiteY6" fmla="*/ 908724 h 1423216"/>
              <a:gd name="connsiteX7" fmla="*/ 691006 w 2499597"/>
              <a:gd name="connsiteY7" fmla="*/ 861590 h 1423216"/>
              <a:gd name="connsiteX8" fmla="*/ 323361 w 2499597"/>
              <a:gd name="connsiteY8" fmla="*/ 993566 h 1423216"/>
              <a:gd name="connsiteX9" fmla="*/ 2850 w 2499597"/>
              <a:gd name="connsiteY9" fmla="*/ 126300 h 1423216"/>
              <a:gd name="connsiteX0" fmla="*/ 2850 w 2499497"/>
              <a:gd name="connsiteY0" fmla="*/ 126300 h 1427319"/>
              <a:gd name="connsiteX1" fmla="*/ 835485 w 2499497"/>
              <a:gd name="connsiteY1" fmla="*/ 3751 h 1427319"/>
              <a:gd name="connsiteX2" fmla="*/ 1614833 w 2499497"/>
              <a:gd name="connsiteY2" fmla="*/ 164007 h 1427319"/>
              <a:gd name="connsiteX3" fmla="*/ 2497876 w 2499497"/>
              <a:gd name="connsiteY3" fmla="*/ 647949 h 1427319"/>
              <a:gd name="connsiteX4" fmla="*/ 2321843 w 2499497"/>
              <a:gd name="connsiteY4" fmla="*/ 1405759 h 1427319"/>
              <a:gd name="connsiteX5" fmla="*/ 1998648 w 2499497"/>
              <a:gd name="connsiteY5" fmla="*/ 1198173 h 1427319"/>
              <a:gd name="connsiteX6" fmla="*/ 1332029 w 2499497"/>
              <a:gd name="connsiteY6" fmla="*/ 908724 h 1427319"/>
              <a:gd name="connsiteX7" fmla="*/ 691006 w 2499497"/>
              <a:gd name="connsiteY7" fmla="*/ 861590 h 1427319"/>
              <a:gd name="connsiteX8" fmla="*/ 323361 w 2499497"/>
              <a:gd name="connsiteY8" fmla="*/ 993566 h 1427319"/>
              <a:gd name="connsiteX9" fmla="*/ 2850 w 2499497"/>
              <a:gd name="connsiteY9" fmla="*/ 126300 h 1427319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97"/>
              <a:gd name="connsiteY0" fmla="*/ 126300 h 1426896"/>
              <a:gd name="connsiteX1" fmla="*/ 835485 w 2499497"/>
              <a:gd name="connsiteY1" fmla="*/ 3751 h 1426896"/>
              <a:gd name="connsiteX2" fmla="*/ 1614833 w 2499497"/>
              <a:gd name="connsiteY2" fmla="*/ 164007 h 1426896"/>
              <a:gd name="connsiteX3" fmla="*/ 2497876 w 2499497"/>
              <a:gd name="connsiteY3" fmla="*/ 647949 h 1426896"/>
              <a:gd name="connsiteX4" fmla="*/ 2321843 w 2499497"/>
              <a:gd name="connsiteY4" fmla="*/ 1405759 h 1426896"/>
              <a:gd name="connsiteX5" fmla="*/ 1998648 w 2499497"/>
              <a:gd name="connsiteY5" fmla="*/ 1198173 h 1426896"/>
              <a:gd name="connsiteX6" fmla="*/ 1332029 w 2499497"/>
              <a:gd name="connsiteY6" fmla="*/ 908724 h 1426896"/>
              <a:gd name="connsiteX7" fmla="*/ 691006 w 2499497"/>
              <a:gd name="connsiteY7" fmla="*/ 861590 h 1426896"/>
              <a:gd name="connsiteX8" fmla="*/ 323361 w 2499497"/>
              <a:gd name="connsiteY8" fmla="*/ 993566 h 1426896"/>
              <a:gd name="connsiteX9" fmla="*/ 2850 w 2499497"/>
              <a:gd name="connsiteY9" fmla="*/ 126300 h 1426896"/>
              <a:gd name="connsiteX0" fmla="*/ 2850 w 2499401"/>
              <a:gd name="connsiteY0" fmla="*/ 126300 h 1431292"/>
              <a:gd name="connsiteX1" fmla="*/ 835485 w 2499401"/>
              <a:gd name="connsiteY1" fmla="*/ 3751 h 1431292"/>
              <a:gd name="connsiteX2" fmla="*/ 1614833 w 2499401"/>
              <a:gd name="connsiteY2" fmla="*/ 164007 h 1431292"/>
              <a:gd name="connsiteX3" fmla="*/ 2497876 w 2499401"/>
              <a:gd name="connsiteY3" fmla="*/ 647949 h 1431292"/>
              <a:gd name="connsiteX4" fmla="*/ 2321843 w 2499401"/>
              <a:gd name="connsiteY4" fmla="*/ 1405759 h 1431292"/>
              <a:gd name="connsiteX5" fmla="*/ 2046273 w 2499401"/>
              <a:gd name="connsiteY5" fmla="*/ 1229923 h 1431292"/>
              <a:gd name="connsiteX6" fmla="*/ 1332029 w 2499401"/>
              <a:gd name="connsiteY6" fmla="*/ 908724 h 1431292"/>
              <a:gd name="connsiteX7" fmla="*/ 691006 w 2499401"/>
              <a:gd name="connsiteY7" fmla="*/ 861590 h 1431292"/>
              <a:gd name="connsiteX8" fmla="*/ 323361 w 2499401"/>
              <a:gd name="connsiteY8" fmla="*/ 993566 h 1431292"/>
              <a:gd name="connsiteX9" fmla="*/ 2850 w 2499401"/>
              <a:gd name="connsiteY9" fmla="*/ 126300 h 1431292"/>
              <a:gd name="connsiteX0" fmla="*/ 2850 w 2499401"/>
              <a:gd name="connsiteY0" fmla="*/ 126300 h 1432206"/>
              <a:gd name="connsiteX1" fmla="*/ 835485 w 2499401"/>
              <a:gd name="connsiteY1" fmla="*/ 3751 h 1432206"/>
              <a:gd name="connsiteX2" fmla="*/ 1614833 w 2499401"/>
              <a:gd name="connsiteY2" fmla="*/ 164007 h 1432206"/>
              <a:gd name="connsiteX3" fmla="*/ 2497876 w 2499401"/>
              <a:gd name="connsiteY3" fmla="*/ 647949 h 1432206"/>
              <a:gd name="connsiteX4" fmla="*/ 2321843 w 2499401"/>
              <a:gd name="connsiteY4" fmla="*/ 1405759 h 1432206"/>
              <a:gd name="connsiteX5" fmla="*/ 2046273 w 2499401"/>
              <a:gd name="connsiteY5" fmla="*/ 1229923 h 1432206"/>
              <a:gd name="connsiteX6" fmla="*/ 1332029 w 2499401"/>
              <a:gd name="connsiteY6" fmla="*/ 940474 h 1432206"/>
              <a:gd name="connsiteX7" fmla="*/ 691006 w 2499401"/>
              <a:gd name="connsiteY7" fmla="*/ 861590 h 1432206"/>
              <a:gd name="connsiteX8" fmla="*/ 323361 w 2499401"/>
              <a:gd name="connsiteY8" fmla="*/ 993566 h 1432206"/>
              <a:gd name="connsiteX9" fmla="*/ 2850 w 2499401"/>
              <a:gd name="connsiteY9" fmla="*/ 126300 h 1432206"/>
              <a:gd name="connsiteX0" fmla="*/ 2839 w 2499390"/>
              <a:gd name="connsiteY0" fmla="*/ 126300 h 1432206"/>
              <a:gd name="connsiteX1" fmla="*/ 835474 w 2499390"/>
              <a:gd name="connsiteY1" fmla="*/ 3751 h 1432206"/>
              <a:gd name="connsiteX2" fmla="*/ 1614822 w 2499390"/>
              <a:gd name="connsiteY2" fmla="*/ 164007 h 1432206"/>
              <a:gd name="connsiteX3" fmla="*/ 2497865 w 2499390"/>
              <a:gd name="connsiteY3" fmla="*/ 647949 h 1432206"/>
              <a:gd name="connsiteX4" fmla="*/ 2321832 w 2499390"/>
              <a:gd name="connsiteY4" fmla="*/ 1405759 h 1432206"/>
              <a:gd name="connsiteX5" fmla="*/ 2046262 w 2499390"/>
              <a:gd name="connsiteY5" fmla="*/ 1229923 h 1432206"/>
              <a:gd name="connsiteX6" fmla="*/ 1332018 w 2499390"/>
              <a:gd name="connsiteY6" fmla="*/ 940474 h 1432206"/>
              <a:gd name="connsiteX7" fmla="*/ 694170 w 2499390"/>
              <a:gd name="connsiteY7" fmla="*/ 896515 h 1432206"/>
              <a:gd name="connsiteX8" fmla="*/ 323350 w 2499390"/>
              <a:gd name="connsiteY8" fmla="*/ 993566 h 1432206"/>
              <a:gd name="connsiteX9" fmla="*/ 2839 w 2499390"/>
              <a:gd name="connsiteY9" fmla="*/ 126300 h 1432206"/>
              <a:gd name="connsiteX0" fmla="*/ 2272 w 2498823"/>
              <a:gd name="connsiteY0" fmla="*/ 126300 h 1432206"/>
              <a:gd name="connsiteX1" fmla="*/ 834907 w 2498823"/>
              <a:gd name="connsiteY1" fmla="*/ 3751 h 1432206"/>
              <a:gd name="connsiteX2" fmla="*/ 1614255 w 2498823"/>
              <a:gd name="connsiteY2" fmla="*/ 164007 h 1432206"/>
              <a:gd name="connsiteX3" fmla="*/ 2497298 w 2498823"/>
              <a:gd name="connsiteY3" fmla="*/ 647949 h 1432206"/>
              <a:gd name="connsiteX4" fmla="*/ 2321265 w 2498823"/>
              <a:gd name="connsiteY4" fmla="*/ 1405759 h 1432206"/>
              <a:gd name="connsiteX5" fmla="*/ 2045695 w 2498823"/>
              <a:gd name="connsiteY5" fmla="*/ 1229923 h 1432206"/>
              <a:gd name="connsiteX6" fmla="*/ 1331451 w 2498823"/>
              <a:gd name="connsiteY6" fmla="*/ 940474 h 1432206"/>
              <a:gd name="connsiteX7" fmla="*/ 693603 w 2498823"/>
              <a:gd name="connsiteY7" fmla="*/ 896515 h 1432206"/>
              <a:gd name="connsiteX8" fmla="*/ 322783 w 2498823"/>
              <a:gd name="connsiteY8" fmla="*/ 993566 h 1432206"/>
              <a:gd name="connsiteX9" fmla="*/ 2272 w 2498823"/>
              <a:gd name="connsiteY9" fmla="*/ 126300 h 1432206"/>
              <a:gd name="connsiteX0" fmla="*/ 2272 w 2529868"/>
              <a:gd name="connsiteY0" fmla="*/ 126300 h 1455688"/>
              <a:gd name="connsiteX1" fmla="*/ 834907 w 2529868"/>
              <a:gd name="connsiteY1" fmla="*/ 3751 h 1455688"/>
              <a:gd name="connsiteX2" fmla="*/ 1614255 w 2529868"/>
              <a:gd name="connsiteY2" fmla="*/ 164007 h 1455688"/>
              <a:gd name="connsiteX3" fmla="*/ 2497298 w 2529868"/>
              <a:gd name="connsiteY3" fmla="*/ 647949 h 1455688"/>
              <a:gd name="connsiteX4" fmla="*/ 2311740 w 2529868"/>
              <a:gd name="connsiteY4" fmla="*/ 1431159 h 1455688"/>
              <a:gd name="connsiteX5" fmla="*/ 2045695 w 2529868"/>
              <a:gd name="connsiteY5" fmla="*/ 1229923 h 1455688"/>
              <a:gd name="connsiteX6" fmla="*/ 1331451 w 2529868"/>
              <a:gd name="connsiteY6" fmla="*/ 940474 h 1455688"/>
              <a:gd name="connsiteX7" fmla="*/ 693603 w 2529868"/>
              <a:gd name="connsiteY7" fmla="*/ 896515 h 1455688"/>
              <a:gd name="connsiteX8" fmla="*/ 322783 w 2529868"/>
              <a:gd name="connsiteY8" fmla="*/ 993566 h 1455688"/>
              <a:gd name="connsiteX9" fmla="*/ 2272 w 2529868"/>
              <a:gd name="connsiteY9" fmla="*/ 126300 h 1455688"/>
              <a:gd name="connsiteX0" fmla="*/ 2272 w 2527888"/>
              <a:gd name="connsiteY0" fmla="*/ 126300 h 1431526"/>
              <a:gd name="connsiteX1" fmla="*/ 834907 w 2527888"/>
              <a:gd name="connsiteY1" fmla="*/ 3751 h 1431526"/>
              <a:gd name="connsiteX2" fmla="*/ 1614255 w 2527888"/>
              <a:gd name="connsiteY2" fmla="*/ 164007 h 1431526"/>
              <a:gd name="connsiteX3" fmla="*/ 2497298 w 2527888"/>
              <a:gd name="connsiteY3" fmla="*/ 647949 h 1431526"/>
              <a:gd name="connsiteX4" fmla="*/ 2311740 w 2527888"/>
              <a:gd name="connsiteY4" fmla="*/ 1431159 h 1431526"/>
              <a:gd name="connsiteX5" fmla="*/ 2045695 w 2527888"/>
              <a:gd name="connsiteY5" fmla="*/ 1229923 h 1431526"/>
              <a:gd name="connsiteX6" fmla="*/ 1331451 w 2527888"/>
              <a:gd name="connsiteY6" fmla="*/ 940474 h 1431526"/>
              <a:gd name="connsiteX7" fmla="*/ 693603 w 2527888"/>
              <a:gd name="connsiteY7" fmla="*/ 896515 h 1431526"/>
              <a:gd name="connsiteX8" fmla="*/ 322783 w 2527888"/>
              <a:gd name="connsiteY8" fmla="*/ 993566 h 1431526"/>
              <a:gd name="connsiteX9" fmla="*/ 2272 w 2527888"/>
              <a:gd name="connsiteY9" fmla="*/ 126300 h 1431526"/>
              <a:gd name="connsiteX0" fmla="*/ 2272 w 2525639"/>
              <a:gd name="connsiteY0" fmla="*/ 126300 h 1431526"/>
              <a:gd name="connsiteX1" fmla="*/ 834907 w 2525639"/>
              <a:gd name="connsiteY1" fmla="*/ 3751 h 1431526"/>
              <a:gd name="connsiteX2" fmla="*/ 1614255 w 2525639"/>
              <a:gd name="connsiteY2" fmla="*/ 164007 h 1431526"/>
              <a:gd name="connsiteX3" fmla="*/ 2497298 w 2525639"/>
              <a:gd name="connsiteY3" fmla="*/ 647949 h 1431526"/>
              <a:gd name="connsiteX4" fmla="*/ 2311740 w 2525639"/>
              <a:gd name="connsiteY4" fmla="*/ 1431159 h 1431526"/>
              <a:gd name="connsiteX5" fmla="*/ 2045695 w 2525639"/>
              <a:gd name="connsiteY5" fmla="*/ 1229923 h 1431526"/>
              <a:gd name="connsiteX6" fmla="*/ 1331451 w 2525639"/>
              <a:gd name="connsiteY6" fmla="*/ 940474 h 1431526"/>
              <a:gd name="connsiteX7" fmla="*/ 693603 w 2525639"/>
              <a:gd name="connsiteY7" fmla="*/ 896515 h 1431526"/>
              <a:gd name="connsiteX8" fmla="*/ 322783 w 2525639"/>
              <a:gd name="connsiteY8" fmla="*/ 993566 h 1431526"/>
              <a:gd name="connsiteX9" fmla="*/ 2272 w 2525639"/>
              <a:gd name="connsiteY9" fmla="*/ 126300 h 1431526"/>
              <a:gd name="connsiteX0" fmla="*/ 2272 w 2497413"/>
              <a:gd name="connsiteY0" fmla="*/ 126300 h 1431526"/>
              <a:gd name="connsiteX1" fmla="*/ 834907 w 2497413"/>
              <a:gd name="connsiteY1" fmla="*/ 3751 h 1431526"/>
              <a:gd name="connsiteX2" fmla="*/ 1614255 w 2497413"/>
              <a:gd name="connsiteY2" fmla="*/ 164007 h 1431526"/>
              <a:gd name="connsiteX3" fmla="*/ 2497298 w 2497413"/>
              <a:gd name="connsiteY3" fmla="*/ 647949 h 1431526"/>
              <a:gd name="connsiteX4" fmla="*/ 2311740 w 2497413"/>
              <a:gd name="connsiteY4" fmla="*/ 1431159 h 1431526"/>
              <a:gd name="connsiteX5" fmla="*/ 2045695 w 2497413"/>
              <a:gd name="connsiteY5" fmla="*/ 1229923 h 1431526"/>
              <a:gd name="connsiteX6" fmla="*/ 1331451 w 2497413"/>
              <a:gd name="connsiteY6" fmla="*/ 940474 h 1431526"/>
              <a:gd name="connsiteX7" fmla="*/ 693603 w 2497413"/>
              <a:gd name="connsiteY7" fmla="*/ 896515 h 1431526"/>
              <a:gd name="connsiteX8" fmla="*/ 322783 w 2497413"/>
              <a:gd name="connsiteY8" fmla="*/ 993566 h 1431526"/>
              <a:gd name="connsiteX9" fmla="*/ 2272 w 2497413"/>
              <a:gd name="connsiteY9" fmla="*/ 126300 h 1431526"/>
              <a:gd name="connsiteX0" fmla="*/ 2110 w 2497251"/>
              <a:gd name="connsiteY0" fmla="*/ 126300 h 1431526"/>
              <a:gd name="connsiteX1" fmla="*/ 834745 w 2497251"/>
              <a:gd name="connsiteY1" fmla="*/ 3751 h 1431526"/>
              <a:gd name="connsiteX2" fmla="*/ 1614093 w 2497251"/>
              <a:gd name="connsiteY2" fmla="*/ 164007 h 1431526"/>
              <a:gd name="connsiteX3" fmla="*/ 2497136 w 2497251"/>
              <a:gd name="connsiteY3" fmla="*/ 647949 h 1431526"/>
              <a:gd name="connsiteX4" fmla="*/ 2311578 w 2497251"/>
              <a:gd name="connsiteY4" fmla="*/ 1431159 h 1431526"/>
              <a:gd name="connsiteX5" fmla="*/ 2045533 w 2497251"/>
              <a:gd name="connsiteY5" fmla="*/ 1229923 h 1431526"/>
              <a:gd name="connsiteX6" fmla="*/ 1331289 w 2497251"/>
              <a:gd name="connsiteY6" fmla="*/ 940474 h 1431526"/>
              <a:gd name="connsiteX7" fmla="*/ 693441 w 2497251"/>
              <a:gd name="connsiteY7" fmla="*/ 896515 h 1431526"/>
              <a:gd name="connsiteX8" fmla="*/ 322621 w 2497251"/>
              <a:gd name="connsiteY8" fmla="*/ 993566 h 1431526"/>
              <a:gd name="connsiteX9" fmla="*/ 2110 w 2497251"/>
              <a:gd name="connsiteY9" fmla="*/ 126300 h 1431526"/>
              <a:gd name="connsiteX0" fmla="*/ 2110 w 2497251"/>
              <a:gd name="connsiteY0" fmla="*/ 126300 h 1431462"/>
              <a:gd name="connsiteX1" fmla="*/ 834745 w 2497251"/>
              <a:gd name="connsiteY1" fmla="*/ 3751 h 1431462"/>
              <a:gd name="connsiteX2" fmla="*/ 1614093 w 2497251"/>
              <a:gd name="connsiteY2" fmla="*/ 164007 h 1431462"/>
              <a:gd name="connsiteX3" fmla="*/ 2497136 w 2497251"/>
              <a:gd name="connsiteY3" fmla="*/ 647949 h 1431462"/>
              <a:gd name="connsiteX4" fmla="*/ 2311578 w 2497251"/>
              <a:gd name="connsiteY4" fmla="*/ 1431159 h 1431462"/>
              <a:gd name="connsiteX5" fmla="*/ 2045533 w 2497251"/>
              <a:gd name="connsiteY5" fmla="*/ 1229923 h 1431462"/>
              <a:gd name="connsiteX6" fmla="*/ 1331289 w 2497251"/>
              <a:gd name="connsiteY6" fmla="*/ 940474 h 1431462"/>
              <a:gd name="connsiteX7" fmla="*/ 693441 w 2497251"/>
              <a:gd name="connsiteY7" fmla="*/ 896515 h 1431462"/>
              <a:gd name="connsiteX8" fmla="*/ 322621 w 2497251"/>
              <a:gd name="connsiteY8" fmla="*/ 993566 h 1431462"/>
              <a:gd name="connsiteX9" fmla="*/ 2110 w 2497251"/>
              <a:gd name="connsiteY9" fmla="*/ 126300 h 1431462"/>
              <a:gd name="connsiteX0" fmla="*/ 8750 w 2503891"/>
              <a:gd name="connsiteY0" fmla="*/ 134490 h 1439652"/>
              <a:gd name="connsiteX1" fmla="*/ 841385 w 2503891"/>
              <a:gd name="connsiteY1" fmla="*/ 11941 h 1439652"/>
              <a:gd name="connsiteX2" fmla="*/ 1620733 w 2503891"/>
              <a:gd name="connsiteY2" fmla="*/ 172197 h 1439652"/>
              <a:gd name="connsiteX3" fmla="*/ 2503776 w 2503891"/>
              <a:gd name="connsiteY3" fmla="*/ 656139 h 1439652"/>
              <a:gd name="connsiteX4" fmla="*/ 2318218 w 2503891"/>
              <a:gd name="connsiteY4" fmla="*/ 1439349 h 1439652"/>
              <a:gd name="connsiteX5" fmla="*/ 2052173 w 2503891"/>
              <a:gd name="connsiteY5" fmla="*/ 1238113 h 1439652"/>
              <a:gd name="connsiteX6" fmla="*/ 1337929 w 2503891"/>
              <a:gd name="connsiteY6" fmla="*/ 948664 h 1439652"/>
              <a:gd name="connsiteX7" fmla="*/ 700081 w 2503891"/>
              <a:gd name="connsiteY7" fmla="*/ 904705 h 1439652"/>
              <a:gd name="connsiteX8" fmla="*/ 390221 w 2503891"/>
              <a:gd name="connsiteY8" fmla="*/ 874756 h 1439652"/>
              <a:gd name="connsiteX9" fmla="*/ 8750 w 2503891"/>
              <a:gd name="connsiteY9" fmla="*/ 134490 h 1439652"/>
              <a:gd name="connsiteX0" fmla="*/ 12566 w 2507707"/>
              <a:gd name="connsiteY0" fmla="*/ 137856 h 1443018"/>
              <a:gd name="connsiteX1" fmla="*/ 845201 w 2507707"/>
              <a:gd name="connsiteY1" fmla="*/ 15307 h 1443018"/>
              <a:gd name="connsiteX2" fmla="*/ 1624549 w 2507707"/>
              <a:gd name="connsiteY2" fmla="*/ 175563 h 1443018"/>
              <a:gd name="connsiteX3" fmla="*/ 2507592 w 2507707"/>
              <a:gd name="connsiteY3" fmla="*/ 659505 h 1443018"/>
              <a:gd name="connsiteX4" fmla="*/ 2322034 w 2507707"/>
              <a:gd name="connsiteY4" fmla="*/ 1442715 h 1443018"/>
              <a:gd name="connsiteX5" fmla="*/ 2055989 w 2507707"/>
              <a:gd name="connsiteY5" fmla="*/ 1241479 h 1443018"/>
              <a:gd name="connsiteX6" fmla="*/ 1341745 w 2507707"/>
              <a:gd name="connsiteY6" fmla="*/ 952030 h 1443018"/>
              <a:gd name="connsiteX7" fmla="*/ 703897 w 2507707"/>
              <a:gd name="connsiteY7" fmla="*/ 908071 h 1443018"/>
              <a:gd name="connsiteX8" fmla="*/ 330537 w 2507707"/>
              <a:gd name="connsiteY8" fmla="*/ 982262 h 1443018"/>
              <a:gd name="connsiteX9" fmla="*/ 12566 w 2507707"/>
              <a:gd name="connsiteY9" fmla="*/ 137856 h 1443018"/>
              <a:gd name="connsiteX0" fmla="*/ 12566 w 2507707"/>
              <a:gd name="connsiteY0" fmla="*/ 137856 h 1443023"/>
              <a:gd name="connsiteX1" fmla="*/ 845201 w 2507707"/>
              <a:gd name="connsiteY1" fmla="*/ 15307 h 1443023"/>
              <a:gd name="connsiteX2" fmla="*/ 1624549 w 2507707"/>
              <a:gd name="connsiteY2" fmla="*/ 175563 h 1443023"/>
              <a:gd name="connsiteX3" fmla="*/ 2507592 w 2507707"/>
              <a:gd name="connsiteY3" fmla="*/ 659505 h 1443023"/>
              <a:gd name="connsiteX4" fmla="*/ 2322034 w 2507707"/>
              <a:gd name="connsiteY4" fmla="*/ 1442715 h 1443023"/>
              <a:gd name="connsiteX5" fmla="*/ 2055989 w 2507707"/>
              <a:gd name="connsiteY5" fmla="*/ 1241479 h 1443023"/>
              <a:gd name="connsiteX6" fmla="*/ 1341745 w 2507707"/>
              <a:gd name="connsiteY6" fmla="*/ 952030 h 1443023"/>
              <a:gd name="connsiteX7" fmla="*/ 703897 w 2507707"/>
              <a:gd name="connsiteY7" fmla="*/ 908071 h 1443023"/>
              <a:gd name="connsiteX8" fmla="*/ 330537 w 2507707"/>
              <a:gd name="connsiteY8" fmla="*/ 982262 h 1443023"/>
              <a:gd name="connsiteX9" fmla="*/ 12566 w 2507707"/>
              <a:gd name="connsiteY9" fmla="*/ 137856 h 1443023"/>
              <a:gd name="connsiteX0" fmla="*/ 4547 w 2499688"/>
              <a:gd name="connsiteY0" fmla="*/ 126730 h 1431897"/>
              <a:gd name="connsiteX1" fmla="*/ 837182 w 2499688"/>
              <a:gd name="connsiteY1" fmla="*/ 4181 h 1431897"/>
              <a:gd name="connsiteX2" fmla="*/ 1616530 w 2499688"/>
              <a:gd name="connsiteY2" fmla="*/ 164437 h 1431897"/>
              <a:gd name="connsiteX3" fmla="*/ 2499573 w 2499688"/>
              <a:gd name="connsiteY3" fmla="*/ 648379 h 1431897"/>
              <a:gd name="connsiteX4" fmla="*/ 2314015 w 2499688"/>
              <a:gd name="connsiteY4" fmla="*/ 1431589 h 1431897"/>
              <a:gd name="connsiteX5" fmla="*/ 2047970 w 2499688"/>
              <a:gd name="connsiteY5" fmla="*/ 1230353 h 1431897"/>
              <a:gd name="connsiteX6" fmla="*/ 1333726 w 2499688"/>
              <a:gd name="connsiteY6" fmla="*/ 940904 h 1431897"/>
              <a:gd name="connsiteX7" fmla="*/ 695878 w 2499688"/>
              <a:gd name="connsiteY7" fmla="*/ 896945 h 1431897"/>
              <a:gd name="connsiteX8" fmla="*/ 322518 w 2499688"/>
              <a:gd name="connsiteY8" fmla="*/ 971136 h 1431897"/>
              <a:gd name="connsiteX9" fmla="*/ 4547 w 2499688"/>
              <a:gd name="connsiteY9" fmla="*/ 126730 h 1431897"/>
              <a:gd name="connsiteX0" fmla="*/ 4430 w 2499571"/>
              <a:gd name="connsiteY0" fmla="*/ 126730 h 1431897"/>
              <a:gd name="connsiteX1" fmla="*/ 837065 w 2499571"/>
              <a:gd name="connsiteY1" fmla="*/ 4181 h 1431897"/>
              <a:gd name="connsiteX2" fmla="*/ 1616413 w 2499571"/>
              <a:gd name="connsiteY2" fmla="*/ 164437 h 1431897"/>
              <a:gd name="connsiteX3" fmla="*/ 2499456 w 2499571"/>
              <a:gd name="connsiteY3" fmla="*/ 648379 h 1431897"/>
              <a:gd name="connsiteX4" fmla="*/ 2313898 w 2499571"/>
              <a:gd name="connsiteY4" fmla="*/ 1431589 h 1431897"/>
              <a:gd name="connsiteX5" fmla="*/ 2047853 w 2499571"/>
              <a:gd name="connsiteY5" fmla="*/ 1230353 h 1431897"/>
              <a:gd name="connsiteX6" fmla="*/ 1333609 w 2499571"/>
              <a:gd name="connsiteY6" fmla="*/ 940904 h 1431897"/>
              <a:gd name="connsiteX7" fmla="*/ 695761 w 2499571"/>
              <a:gd name="connsiteY7" fmla="*/ 896945 h 1431897"/>
              <a:gd name="connsiteX8" fmla="*/ 322401 w 2499571"/>
              <a:gd name="connsiteY8" fmla="*/ 971136 h 1431897"/>
              <a:gd name="connsiteX9" fmla="*/ 4430 w 2499571"/>
              <a:gd name="connsiteY9" fmla="*/ 126730 h 1431897"/>
              <a:gd name="connsiteX0" fmla="*/ 5962 w 2501103"/>
              <a:gd name="connsiteY0" fmla="*/ 122912 h 1428079"/>
              <a:gd name="connsiteX1" fmla="*/ 838597 w 2501103"/>
              <a:gd name="connsiteY1" fmla="*/ 363 h 1428079"/>
              <a:gd name="connsiteX2" fmla="*/ 1617945 w 2501103"/>
              <a:gd name="connsiteY2" fmla="*/ 160619 h 1428079"/>
              <a:gd name="connsiteX3" fmla="*/ 2500988 w 2501103"/>
              <a:gd name="connsiteY3" fmla="*/ 644561 h 1428079"/>
              <a:gd name="connsiteX4" fmla="*/ 2315430 w 2501103"/>
              <a:gd name="connsiteY4" fmla="*/ 1427771 h 1428079"/>
              <a:gd name="connsiteX5" fmla="*/ 2049385 w 2501103"/>
              <a:gd name="connsiteY5" fmla="*/ 1226535 h 1428079"/>
              <a:gd name="connsiteX6" fmla="*/ 1335141 w 2501103"/>
              <a:gd name="connsiteY6" fmla="*/ 937086 h 1428079"/>
              <a:gd name="connsiteX7" fmla="*/ 697293 w 2501103"/>
              <a:gd name="connsiteY7" fmla="*/ 893127 h 1428079"/>
              <a:gd name="connsiteX8" fmla="*/ 323933 w 2501103"/>
              <a:gd name="connsiteY8" fmla="*/ 967318 h 1428079"/>
              <a:gd name="connsiteX9" fmla="*/ 5962 w 2501103"/>
              <a:gd name="connsiteY9" fmla="*/ 122912 h 1428079"/>
              <a:gd name="connsiteX0" fmla="*/ 492 w 2495633"/>
              <a:gd name="connsiteY0" fmla="*/ 122814 h 1427981"/>
              <a:gd name="connsiteX1" fmla="*/ 833127 w 2495633"/>
              <a:gd name="connsiteY1" fmla="*/ 265 h 1427981"/>
              <a:gd name="connsiteX2" fmla="*/ 1612475 w 2495633"/>
              <a:gd name="connsiteY2" fmla="*/ 160521 h 1427981"/>
              <a:gd name="connsiteX3" fmla="*/ 2495518 w 2495633"/>
              <a:gd name="connsiteY3" fmla="*/ 644463 h 1427981"/>
              <a:gd name="connsiteX4" fmla="*/ 2309960 w 2495633"/>
              <a:gd name="connsiteY4" fmla="*/ 1427673 h 1427981"/>
              <a:gd name="connsiteX5" fmla="*/ 2043915 w 2495633"/>
              <a:gd name="connsiteY5" fmla="*/ 1226437 h 1427981"/>
              <a:gd name="connsiteX6" fmla="*/ 1329671 w 2495633"/>
              <a:gd name="connsiteY6" fmla="*/ 936988 h 1427981"/>
              <a:gd name="connsiteX7" fmla="*/ 691823 w 2495633"/>
              <a:gd name="connsiteY7" fmla="*/ 893029 h 1427981"/>
              <a:gd name="connsiteX8" fmla="*/ 318463 w 2495633"/>
              <a:gd name="connsiteY8" fmla="*/ 967220 h 1427981"/>
              <a:gd name="connsiteX9" fmla="*/ 492 w 2495633"/>
              <a:gd name="connsiteY9" fmla="*/ 122814 h 1427981"/>
              <a:gd name="connsiteX0" fmla="*/ 15691 w 2510832"/>
              <a:gd name="connsiteY0" fmla="*/ 129392 h 1434559"/>
              <a:gd name="connsiteX1" fmla="*/ 848326 w 2510832"/>
              <a:gd name="connsiteY1" fmla="*/ 6843 h 1434559"/>
              <a:gd name="connsiteX2" fmla="*/ 1627674 w 2510832"/>
              <a:gd name="connsiteY2" fmla="*/ 167099 h 1434559"/>
              <a:gd name="connsiteX3" fmla="*/ 2510717 w 2510832"/>
              <a:gd name="connsiteY3" fmla="*/ 651041 h 1434559"/>
              <a:gd name="connsiteX4" fmla="*/ 2325159 w 2510832"/>
              <a:gd name="connsiteY4" fmla="*/ 1434251 h 1434559"/>
              <a:gd name="connsiteX5" fmla="*/ 2059114 w 2510832"/>
              <a:gd name="connsiteY5" fmla="*/ 1233015 h 1434559"/>
              <a:gd name="connsiteX6" fmla="*/ 1344870 w 2510832"/>
              <a:gd name="connsiteY6" fmla="*/ 943566 h 1434559"/>
              <a:gd name="connsiteX7" fmla="*/ 707022 w 2510832"/>
              <a:gd name="connsiteY7" fmla="*/ 899607 h 1434559"/>
              <a:gd name="connsiteX8" fmla="*/ 333662 w 2510832"/>
              <a:gd name="connsiteY8" fmla="*/ 973798 h 1434559"/>
              <a:gd name="connsiteX9" fmla="*/ 15691 w 2510832"/>
              <a:gd name="connsiteY9" fmla="*/ 129392 h 1434559"/>
              <a:gd name="connsiteX0" fmla="*/ 12178 w 2507319"/>
              <a:gd name="connsiteY0" fmla="*/ 129392 h 1434559"/>
              <a:gd name="connsiteX1" fmla="*/ 844813 w 2507319"/>
              <a:gd name="connsiteY1" fmla="*/ 6843 h 1434559"/>
              <a:gd name="connsiteX2" fmla="*/ 1624161 w 2507319"/>
              <a:gd name="connsiteY2" fmla="*/ 167099 h 1434559"/>
              <a:gd name="connsiteX3" fmla="*/ 2507204 w 2507319"/>
              <a:gd name="connsiteY3" fmla="*/ 651041 h 1434559"/>
              <a:gd name="connsiteX4" fmla="*/ 2321646 w 2507319"/>
              <a:gd name="connsiteY4" fmla="*/ 1434251 h 1434559"/>
              <a:gd name="connsiteX5" fmla="*/ 2055601 w 2507319"/>
              <a:gd name="connsiteY5" fmla="*/ 1233015 h 1434559"/>
              <a:gd name="connsiteX6" fmla="*/ 1341357 w 2507319"/>
              <a:gd name="connsiteY6" fmla="*/ 943566 h 1434559"/>
              <a:gd name="connsiteX7" fmla="*/ 703509 w 2507319"/>
              <a:gd name="connsiteY7" fmla="*/ 899607 h 1434559"/>
              <a:gd name="connsiteX8" fmla="*/ 330149 w 2507319"/>
              <a:gd name="connsiteY8" fmla="*/ 973798 h 1434559"/>
              <a:gd name="connsiteX9" fmla="*/ 12178 w 2507319"/>
              <a:gd name="connsiteY9" fmla="*/ 129392 h 1434559"/>
              <a:gd name="connsiteX0" fmla="*/ 10 w 2495151"/>
              <a:gd name="connsiteY0" fmla="*/ 122821 h 1427988"/>
              <a:gd name="connsiteX1" fmla="*/ 832645 w 2495151"/>
              <a:gd name="connsiteY1" fmla="*/ 272 h 1427988"/>
              <a:gd name="connsiteX2" fmla="*/ 1611993 w 2495151"/>
              <a:gd name="connsiteY2" fmla="*/ 160528 h 1427988"/>
              <a:gd name="connsiteX3" fmla="*/ 2495036 w 2495151"/>
              <a:gd name="connsiteY3" fmla="*/ 644470 h 1427988"/>
              <a:gd name="connsiteX4" fmla="*/ 2309478 w 2495151"/>
              <a:gd name="connsiteY4" fmla="*/ 1427680 h 1427988"/>
              <a:gd name="connsiteX5" fmla="*/ 2043433 w 2495151"/>
              <a:gd name="connsiteY5" fmla="*/ 1226444 h 1427988"/>
              <a:gd name="connsiteX6" fmla="*/ 1329189 w 2495151"/>
              <a:gd name="connsiteY6" fmla="*/ 936995 h 1427988"/>
              <a:gd name="connsiteX7" fmla="*/ 691341 w 2495151"/>
              <a:gd name="connsiteY7" fmla="*/ 893036 h 1427988"/>
              <a:gd name="connsiteX8" fmla="*/ 317981 w 2495151"/>
              <a:gd name="connsiteY8" fmla="*/ 967227 h 1427988"/>
              <a:gd name="connsiteX9" fmla="*/ 10 w 2495151"/>
              <a:gd name="connsiteY9" fmla="*/ 122821 h 142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5151" h="1427988">
                <a:moveTo>
                  <a:pt x="10" y="122821"/>
                </a:moveTo>
                <a:cubicBezTo>
                  <a:pt x="1967" y="98822"/>
                  <a:pt x="563981" y="-6012"/>
                  <a:pt x="832645" y="272"/>
                </a:cubicBezTo>
                <a:cubicBezTo>
                  <a:pt x="1101309" y="6556"/>
                  <a:pt x="1334928" y="53162"/>
                  <a:pt x="1611993" y="160528"/>
                </a:cubicBezTo>
                <a:cubicBezTo>
                  <a:pt x="1889058" y="267894"/>
                  <a:pt x="2489913" y="592028"/>
                  <a:pt x="2495036" y="644470"/>
                </a:cubicBezTo>
                <a:cubicBezTo>
                  <a:pt x="2500159" y="696912"/>
                  <a:pt x="2333945" y="1419584"/>
                  <a:pt x="2309478" y="1427680"/>
                </a:cubicBezTo>
                <a:cubicBezTo>
                  <a:pt x="2285011" y="1435776"/>
                  <a:pt x="2133155" y="1282190"/>
                  <a:pt x="2043433" y="1226444"/>
                </a:cubicBezTo>
                <a:cubicBezTo>
                  <a:pt x="1953711" y="1170698"/>
                  <a:pt x="1554538" y="992563"/>
                  <a:pt x="1329189" y="936995"/>
                </a:cubicBezTo>
                <a:cubicBezTo>
                  <a:pt x="1103840" y="881427"/>
                  <a:pt x="859452" y="878896"/>
                  <a:pt x="691341" y="893036"/>
                </a:cubicBezTo>
                <a:cubicBezTo>
                  <a:pt x="523230" y="907176"/>
                  <a:pt x="326523" y="978756"/>
                  <a:pt x="317981" y="967227"/>
                </a:cubicBezTo>
                <a:cubicBezTo>
                  <a:pt x="309439" y="955698"/>
                  <a:pt x="-1947" y="146820"/>
                  <a:pt x="10" y="122821"/>
                </a:cubicBezTo>
                <a:close/>
              </a:path>
            </a:pathLst>
          </a:custGeom>
          <a:solidFill>
            <a:srgbClr val="FFC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>
            <a:stCxn id="13" idx="3"/>
          </p:cNvCxnSpPr>
          <p:nvPr/>
        </p:nvCxnSpPr>
        <p:spPr>
          <a:xfrm>
            <a:off x="2411760" y="3627842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864056" y="3443176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6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Geometrie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Kreisring-Rohrströmung</a:t>
            </a:r>
          </a:p>
          <a:p>
            <a:r>
              <a:rPr lang="de-DE" dirty="0"/>
              <a:t>1. Teil stationär</a:t>
            </a:r>
          </a:p>
          <a:p>
            <a:r>
              <a:rPr lang="de-DE" dirty="0"/>
              <a:t>2. Teil rotiert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" name="Gerade Verbindung mit Pfeil 8"/>
          <p:cNvCxnSpPr>
            <a:stCxn id="10" idx="3"/>
          </p:cNvCxnSpPr>
          <p:nvPr/>
        </p:nvCxnSpPr>
        <p:spPr>
          <a:xfrm>
            <a:off x="3100024" y="3723545"/>
            <a:ext cx="2376264" cy="477516"/>
          </a:xfrm>
          <a:prstGeom prst="straightConnector1">
            <a:avLst/>
          </a:prstGeom>
          <a:ln w="28575">
            <a:solidFill>
              <a:srgbClr val="004E8A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552320" y="3538879"/>
            <a:ext cx="1547704" cy="369332"/>
          </a:xfrm>
          <a:prstGeom prst="rect">
            <a:avLst/>
          </a:prstGeom>
          <a:solidFill>
            <a:srgbClr val="004E8A"/>
          </a:solidFill>
        </p:spPr>
        <p:txBody>
          <a:bodyPr wrap="square" rtlCol="0" anchor="ctr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Mixing Plane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Mixing Plane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Mittelung der </a:t>
            </a:r>
            <a:r>
              <a:rPr lang="de-DE" smtClean="0"/>
              <a:t>Strömungsgrößen in </a:t>
            </a:r>
            <a:r>
              <a:rPr lang="de-DE" dirty="0" smtClean="0"/>
              <a:t>Umfangsrichtung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38" y="4966829"/>
            <a:ext cx="2767954" cy="105445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66829"/>
            <a:ext cx="2767954" cy="980105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4139952" y="5314038"/>
            <a:ext cx="936104" cy="360040"/>
          </a:xfrm>
          <a:prstGeom prst="rightArrow">
            <a:avLst/>
          </a:prstGeom>
          <a:solidFill>
            <a:srgbClr val="004E8A"/>
          </a:solidFill>
          <a:ln>
            <a:solidFill>
              <a:srgbClr val="004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547664" y="45091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Vor Mixing Plane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5676993" y="450912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 Mixing Plane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46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Schräge Eintrittsströmung: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Drallbehaftete</a:t>
            </a:r>
            <a:r>
              <a:rPr lang="de-DE" dirty="0"/>
              <a:t> Strömung: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Inhomogener Temperaturverlauf:</a:t>
            </a:r>
          </a:p>
          <a:p>
            <a:pPr lvl="2"/>
            <a:r>
              <a:rPr lang="de-DE" dirty="0"/>
              <a:t>Hot-Spot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76" y="2939506"/>
            <a:ext cx="4083092" cy="151429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65" y="1459834"/>
            <a:ext cx="3963369" cy="151053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644815"/>
            <a:ext cx="4012436" cy="14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21C1F3-433C-41E3-8587-65D5BDA4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Kanalströmung: Mixing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acc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 [</m:t>
                                </m:r>
                                <m:f>
                                  <m:f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𝒌𝒈</m:t>
                                    </m:r>
                                  </m:num>
                                  <m:den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den>
                                </m:f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𝑷𝒂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Inhaltsplatzhalt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4962770"/>
                  </p:ext>
                </p:extLst>
              </p:nvPr>
            </p:nvGraphicFramePr>
            <p:xfrm>
              <a:off x="251520" y="2316907"/>
              <a:ext cx="8640960" cy="3560365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28803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84176"/>
                    <a:gridCol w="2160240"/>
                  </a:tblGrid>
                  <a:tr h="880277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Einstromrandbedingung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43202" t="-690" r="-186707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9615" t="-690" r="-137692" b="-3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847" t="-690" r="-1130" b="-3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Normal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+1,252e-05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-40,04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+0,043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Schräg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-7,368e-06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-35,45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+0,026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Inhomogene</a:t>
                          </a:r>
                          <a:r>
                            <a:rPr lang="de-DE" baseline="0" dirty="0" smtClean="0"/>
                            <a:t>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+1,078e-06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+10,36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+0,794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0002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+9.611e-06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+20.17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+0.012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Drall</a:t>
                          </a:r>
                          <a:r>
                            <a:rPr lang="de-DE" baseline="0" dirty="0" smtClean="0"/>
                            <a:t> + Inhomogene Temperatur</a:t>
                          </a:r>
                          <a:endParaRPr lang="de-DE" dirty="0"/>
                        </a:p>
                      </a:txBody>
                      <a:tcPr>
                        <a:solidFill>
                          <a:srgbClr val="004E8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-1,051e-05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-38,59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+1,764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r>
              <a:rPr lang="de-DE" dirty="0" smtClean="0"/>
              <a:t>Strömungsgrößen über die Mixing Plane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1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329A526-CE1D-48AD-8C37-10B31DD1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A4C428F-6F17-477B-9503-2C9FE4D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Durchgeführten </a:t>
            </a:r>
            <a:r>
              <a:rPr lang="de-DE" dirty="0" err="1"/>
              <a:t>Gittersstudien</a:t>
            </a:r>
            <a:r>
              <a:rPr lang="de-DE" dirty="0"/>
              <a:t>, Spalt, Verfeinerungen, ….</a:t>
            </a:r>
          </a:p>
          <a:p>
            <a:r>
              <a:rPr lang="de-DE" dirty="0"/>
              <a:t>Was es kann</a:t>
            </a:r>
          </a:p>
        </p:txBody>
      </p:sp>
    </p:spTree>
    <p:extLst>
      <p:ext uri="{BB962C8B-B14F-4D97-AF65-F5344CB8AC3E}">
        <p14:creationId xmlns:p14="http://schemas.microsoft.com/office/powerpoint/2010/main" val="5891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643BECD-9FC8-4139-AF9D-AAB9BD9A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Auswertungstool: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2A3100-1EC4-4CA1-8073-DBF9AE2D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Video einfügen</a:t>
            </a:r>
          </a:p>
        </p:txBody>
      </p:sp>
    </p:spTree>
    <p:extLst>
      <p:ext uri="{BB962C8B-B14F-4D97-AF65-F5344CB8AC3E}">
        <p14:creationId xmlns:p14="http://schemas.microsoft.com/office/powerpoint/2010/main" val="17200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6803A1C-048A-4BD5-BB5C-6AD0F12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3708A06-7247-4796-B127-BA1268EF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Zum Abrunden der Ergebnisse</a:t>
            </a:r>
          </a:p>
          <a:p>
            <a:r>
              <a:rPr lang="de-DE" dirty="0"/>
              <a:t>Unsere Hauptaussage</a:t>
            </a:r>
          </a:p>
        </p:txBody>
      </p:sp>
    </p:spTree>
    <p:extLst>
      <p:ext uri="{BB962C8B-B14F-4D97-AF65-F5344CB8AC3E}">
        <p14:creationId xmlns:p14="http://schemas.microsoft.com/office/powerpoint/2010/main" val="22750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9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27A44A1-7D5C-4ED1-B1CC-16A1827D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A11E94A-080C-4F4A-B9ED-FC1B878B8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/>
              <a:t>Grundlagen der Thermodynamik und von Wirkungsgraden</a:t>
            </a:r>
          </a:p>
          <a:p>
            <a:r>
              <a:rPr lang="de-DE" dirty="0"/>
              <a:t>Aachen-Turbine</a:t>
            </a:r>
          </a:p>
          <a:p>
            <a:r>
              <a:rPr lang="de-DE" dirty="0"/>
              <a:t>Kanalströmung</a:t>
            </a:r>
          </a:p>
          <a:p>
            <a:r>
              <a:rPr lang="de-DE" dirty="0"/>
              <a:t>Auswertungstool für Gitterstudien</a:t>
            </a:r>
          </a:p>
          <a:p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Kanalströmung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Außendurchmesser: 50mm</a:t>
            </a:r>
          </a:p>
          <a:p>
            <a:r>
              <a:rPr lang="de-DE" dirty="0"/>
              <a:t>Innendurchmesser: 25mm</a:t>
            </a:r>
          </a:p>
          <a:p>
            <a:endParaRPr lang="de-DE" dirty="0"/>
          </a:p>
          <a:p>
            <a:r>
              <a:rPr lang="de-DE" u="sng" dirty="0"/>
              <a:t>Neu:</a:t>
            </a:r>
          </a:p>
          <a:p>
            <a:r>
              <a:rPr lang="de-DE" dirty="0"/>
              <a:t>Außendurchmesser: 300mm</a:t>
            </a:r>
          </a:p>
          <a:p>
            <a:r>
              <a:rPr lang="de-DE" dirty="0"/>
              <a:t>Innendurchmesser: 240mm</a:t>
            </a:r>
          </a:p>
          <a:p>
            <a:r>
              <a:rPr lang="de-DE" dirty="0"/>
              <a:t>Länge: 160mm (80mm/Domain)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211960" y="1620000"/>
            <a:ext cx="3816424" cy="4701789"/>
            <a:chOff x="4211960" y="1620000"/>
            <a:chExt cx="3816424" cy="4701789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1620000"/>
              <a:ext cx="3816424" cy="4701789"/>
            </a:xfrm>
            <a:prstGeom prst="rect">
              <a:avLst/>
            </a:prstGeom>
          </p:spPr>
        </p:pic>
        <p:sp>
          <p:nvSpPr>
            <p:cNvPr id="6" name="Bogen 5"/>
            <p:cNvSpPr/>
            <p:nvPr/>
          </p:nvSpPr>
          <p:spPr>
            <a:xfrm rot="776042">
              <a:off x="5277336" y="2301795"/>
              <a:ext cx="2348851" cy="1728192"/>
            </a:xfrm>
            <a:prstGeom prst="arc">
              <a:avLst>
                <a:gd name="adj1" fmla="val 11614626"/>
                <a:gd name="adj2" fmla="val 20976538"/>
              </a:avLst>
            </a:prstGeom>
            <a:ln w="34925">
              <a:solidFill>
                <a:srgbClr val="005088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5136530" y="3098727"/>
              <a:ext cx="1834780" cy="1740666"/>
            </a:xfrm>
            <a:prstGeom prst="ellipse">
              <a:avLst/>
            </a:prstGeom>
            <a:solidFill>
              <a:srgbClr val="FFC000">
                <a:alpha val="6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5617206" y="3537768"/>
              <a:ext cx="876233" cy="862584"/>
            </a:xfrm>
            <a:prstGeom prst="ellipse">
              <a:avLst/>
            </a:prstGeom>
            <a:solidFill>
              <a:srgbClr val="BBE0E3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487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249674"/>
              </p:ext>
            </p:extLst>
          </p:nvPr>
        </p:nvGraphicFramePr>
        <p:xfrm>
          <a:off x="638256" y="1772816"/>
          <a:ext cx="682307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11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1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Total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Temperatur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Total Druck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305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150000 </a:t>
                      </a:r>
                      <a:r>
                        <a:rPr lang="de-DE" dirty="0" err="1"/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192093,73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235217,984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271607,7134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332648,4631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2000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384111,312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429448,1925 </a:t>
                      </a:r>
                      <a:r>
                        <a:rPr lang="de-DE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553124"/>
            <a:ext cx="929030" cy="9290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230494"/>
            <a:ext cx="929030" cy="92903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3624403"/>
            <a:ext cx="929030" cy="92903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880717"/>
            <a:ext cx="929030" cy="9290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2165370"/>
            <a:ext cx="929030" cy="92903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32" y="1772816"/>
            <a:ext cx="929030" cy="9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7E6A6D-464E-4766-AAF3-C4FECB9F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Grundlagen: Thermodynamik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E9598F0-1E7C-41F5-AC85-FE84123C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dirty="0" err="1"/>
              <a:t>todo</a:t>
            </a:r>
            <a:r>
              <a:rPr lang="de-DE" dirty="0"/>
              <a:t> h-s </a:t>
            </a:r>
            <a:r>
              <a:rPr lang="de-DE" dirty="0" err="1"/>
              <a:t>diagramm</a:t>
            </a:r>
            <a:r>
              <a:rPr lang="de-DE" dirty="0"/>
              <a:t>, </a:t>
            </a:r>
            <a:r>
              <a:rPr lang="de-DE" dirty="0" err="1"/>
              <a:t>turbine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2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66B14E-2CAE-450A-835B-07642C67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Wirkungsgrade CFD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CCE11E07-3335-434C-8B03-5B1BAEAE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Wirkungsgrad:</a:t>
            </a:r>
          </a:p>
          <a:p>
            <a:endParaRPr lang="de-DE" dirty="0"/>
          </a:p>
          <a:p>
            <a:r>
              <a:rPr lang="de-DE" dirty="0" smtClean="0"/>
              <a:t>Isentrope Leistung: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Erzeugte Leistung:</a:t>
            </a:r>
          </a:p>
          <a:p>
            <a:pPr lvl="2"/>
            <a:r>
              <a:rPr lang="de-DE" dirty="0" smtClean="0"/>
              <a:t>Enthalpie Berechnung:</a:t>
            </a:r>
          </a:p>
          <a:p>
            <a:pPr lvl="2"/>
            <a:endParaRPr lang="de-DE" dirty="0"/>
          </a:p>
          <a:p>
            <a:pPr lvl="2"/>
            <a:r>
              <a:rPr lang="de-DE" dirty="0" smtClean="0"/>
              <a:t>Enthalpie aus CFX:</a:t>
            </a:r>
            <a:endParaRPr lang="de-DE" dirty="0"/>
          </a:p>
          <a:p>
            <a:pPr lvl="2"/>
            <a:endParaRPr lang="de-DE" dirty="0" smtClean="0"/>
          </a:p>
          <a:p>
            <a:pPr lvl="2"/>
            <a:r>
              <a:rPr lang="de-DE" dirty="0" smtClean="0"/>
              <a:t>Drehmoment: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743" y="1710235"/>
            <a:ext cx="1078857" cy="37485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744" y="3995637"/>
            <a:ext cx="5147428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4806579"/>
            <a:ext cx="4321524" cy="254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5628531"/>
            <a:ext cx="3669333" cy="24533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45" y="2482361"/>
            <a:ext cx="4731428" cy="6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0EB02CB-0053-457A-BB5F-5D642781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Wirkungsgrade CFD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6355A6-13F9-40C1-8AD3-1534717E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Temperaturabhängigkeit der spezifischen </a:t>
            </a:r>
            <a:r>
              <a:rPr lang="de-DE" dirty="0" err="1" smtClean="0"/>
              <a:t>Wärmekapaztität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Separat an </a:t>
            </a:r>
            <a:r>
              <a:rPr lang="de-DE" dirty="0" err="1" smtClean="0"/>
              <a:t>Inlet</a:t>
            </a:r>
            <a:r>
              <a:rPr lang="de-DE" dirty="0" smtClean="0"/>
              <a:t> / Outlet:</a:t>
            </a:r>
          </a:p>
          <a:p>
            <a:endParaRPr lang="de-DE" dirty="0" smtClean="0"/>
          </a:p>
          <a:p>
            <a:r>
              <a:rPr lang="de-DE" dirty="0" smtClean="0"/>
              <a:t>Isentrope Wärmekapazität:</a:t>
            </a:r>
          </a:p>
          <a:p>
            <a:endParaRPr lang="de-DE" dirty="0" smtClean="0"/>
          </a:p>
          <a:p>
            <a:r>
              <a:rPr lang="de-DE" dirty="0" smtClean="0"/>
              <a:t>Arithmetisches Mittel: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20764"/>
            <a:ext cx="8399238" cy="399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461142"/>
            <a:ext cx="2855619" cy="26209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89485"/>
            <a:ext cx="1575619" cy="28647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172496"/>
            <a:ext cx="2907428" cy="4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Wirkungsgrad in CFX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Skalare Größen benötigt </a:t>
                </a:r>
                <a:r>
                  <a:rPr lang="de-DE" dirty="0" smtClean="0">
                    <a:sym typeface="Wingdings" panose="05000000000000000000" pitchFamily="2" charset="2"/>
                  </a:rPr>
                  <a:t> </a:t>
                </a:r>
                <a:r>
                  <a:rPr lang="de-DE" dirty="0" smtClean="0"/>
                  <a:t>Mittelung</a:t>
                </a:r>
              </a:p>
              <a:p>
                <a:pPr lvl="2"/>
                <a:r>
                  <a:rPr lang="de-DE" dirty="0" smtClean="0"/>
                  <a:t>Massenstrom- / Flächen-Mittel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de-DE" dirty="0" smtClean="0"/>
              </a:p>
              <a:p>
                <a:pPr lvl="2"/>
                <a:r>
                  <a:rPr lang="de-DE" dirty="0" smtClean="0"/>
                  <a:t>Zeitliches Mittel </a:t>
                </a:r>
                <a:r>
                  <a:rPr lang="de-DE" dirty="0" smtClean="0">
                    <a:sym typeface="Wingdings" panose="05000000000000000000" pitchFamily="2" charset="2"/>
                  </a:rPr>
                  <a:t> bei </a:t>
                </a:r>
                <a:r>
                  <a:rPr lang="de-DE" dirty="0" err="1" smtClean="0">
                    <a:sym typeface="Wingdings" panose="05000000000000000000" pitchFamily="2" charset="2"/>
                  </a:rPr>
                  <a:t>instationärer</a:t>
                </a:r>
                <a:r>
                  <a:rPr lang="de-DE" dirty="0" smtClean="0">
                    <a:sym typeface="Wingdings" panose="05000000000000000000" pitchFamily="2" charset="2"/>
                  </a:rPr>
                  <a:t> Rechnung</a:t>
                </a:r>
                <a:endParaRPr lang="de-DE" dirty="0" smtClean="0"/>
              </a:p>
              <a:p>
                <a:r>
                  <a:rPr lang="de-DE" dirty="0" smtClean="0"/>
                  <a:t>Arithmetisches Mittel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;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 </m:t>
                    </m:r>
                    <m:acc>
                      <m:accPr>
                        <m:chr m:val="̇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de-DE" dirty="0" smtClean="0"/>
              </a:p>
              <a:p>
                <a:r>
                  <a:rPr lang="de-DE" dirty="0" smtClean="0"/>
                  <a:t>Berücksichtigung mehrerer </a:t>
                </a:r>
                <a:r>
                  <a:rPr lang="de-DE" dirty="0" err="1" smtClean="0"/>
                  <a:t>Inlets</a:t>
                </a:r>
                <a:r>
                  <a:rPr lang="de-DE" dirty="0" smtClean="0"/>
                  <a:t> (Kühlbohrung)</a:t>
                </a:r>
              </a:p>
              <a:p>
                <a:pPr lvl="2"/>
                <a:r>
                  <a:rPr lang="de-DE" dirty="0" smtClean="0"/>
                  <a:t>Summation der </a:t>
                </a:r>
                <a:r>
                  <a:rPr lang="de-DE" dirty="0" err="1" smtClean="0"/>
                  <a:t>Enthalpiedifferenzen</a:t>
                </a:r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 smtClean="0"/>
              </a:p>
              <a:p>
                <a:pPr marL="350838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E61EE4-0A2E-4DFD-BE73-F3D4D221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Geometrie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D3AA39F9-9931-48BD-9CE6-A9A42797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468A21C-5F1B-49A9-9615-E49303F1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1D6F8BC-B1F4-4464-B16C-BE0C1ED3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Betriebspunkt, 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co</a:t>
            </a:r>
            <a:r>
              <a:rPr lang="de-DE" dirty="0"/>
              <a:t> kg</a:t>
            </a:r>
          </a:p>
          <a:p>
            <a:r>
              <a:rPr lang="de-DE" dirty="0"/>
              <a:t>Strukturiert und unstrukturiert</a:t>
            </a:r>
          </a:p>
        </p:txBody>
      </p:sp>
    </p:spTree>
    <p:extLst>
      <p:ext uri="{BB962C8B-B14F-4D97-AF65-F5344CB8AC3E}">
        <p14:creationId xmlns:p14="http://schemas.microsoft.com/office/powerpoint/2010/main" val="14055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94F379C-23F4-4D35-86D6-1D1C29CA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Aachen-Turbine: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C3E671A-136E-4360-89A9-AD9DB1ED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Spaltverfeinerungen</a:t>
            </a:r>
          </a:p>
          <a:p>
            <a:r>
              <a:rPr lang="de-DE" dirty="0"/>
              <a:t>Y+</a:t>
            </a:r>
          </a:p>
          <a:p>
            <a:r>
              <a:rPr lang="de-DE" dirty="0"/>
              <a:t>Gitterstudie + </a:t>
            </a:r>
            <a:r>
              <a:rPr lang="de-DE" dirty="0" err="1"/>
              <a:t>abbildung</a:t>
            </a:r>
            <a:endParaRPr lang="de-DE" dirty="0"/>
          </a:p>
          <a:p>
            <a:r>
              <a:rPr lang="de-DE" dirty="0"/>
              <a:t>Ziel: netzunabhängige </a:t>
            </a:r>
            <a:r>
              <a:rPr lang="de-DE" dirty="0" err="1"/>
              <a:t>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4,4769"/>
  <p:tag name="ORIGINALWIDTH" val="530,9336"/>
  <p:tag name="LATEXADDIN" val="\documentclass{article}&#10;\usepackage{amsmath}&#10;\pagestyle{empty}&#10;\begin{document}&#10;&#10;$\eta =\frac{P}{\Delta H_{t_{is}}}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2533,183"/>
  <p:tag name="LATEXADDIN" val="\documentclass{article}&#10;\usepackage{amsmath}&#10;\pagestyle{empty}&#10;\begin{document}&#10;&#10;$P_{\Delta T_t} = \dot m \cdot c_p \cdot \Delta T_t = \dot m \cdot c_p \cdot \left( T_{t_{inlet}}-T_{t_{outlet}} \right)$&#10;&#10;&#10;\end{document}"/>
  <p:tag name="IGUANATEXSIZE" val="20"/>
  <p:tag name="IGUANATEXCURSOR" val="2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26,734"/>
  <p:tag name="LATEXADDIN" val="\documentclass{article}&#10;\usepackage{amsmath}&#10;\pagestyle{empty}&#10;\begin{document}&#10;&#10;&#10;$P_{\Delta h_t} = \dot m \cdot \Delta h_t = \dot m \cdot \left( h_{t_{inlet}}-h_{t_{outlet}} \right)$&#10;&#10;\end{document}"/>
  <p:tag name="IGUANATEXSIZE" val="20"/>
  <p:tag name="IGUANATEXCURSOR" val="1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1805,774"/>
  <p:tag name="LATEXADDIN" val="\documentclass{article}&#10;\usepackage{amsmath}&#10;\pagestyle{empty}&#10;\begin{document}&#10;&#10;$P_{torque} = M_{Rotor} \cdot N_{Rotor} \cdot \omega_{Rotor}$&#10;&#10;&#10;\end{document}"/>
  <p:tag name="IGUANATEXSIZE" val="20"/>
  <p:tag name="IGUANATEXCURSOR" val="14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2,7109"/>
  <p:tag name="ORIGINALWIDTH" val="2328,459"/>
  <p:tag name="LATEXADDIN" val="\documentclass{article}&#10;\usepackage{amsmath}&#10;\pagestyle{empty}&#10;\begin{document}&#10;&#10;$\Delta H_{t_{is}} = \dot m \cdot c_p \cdot T_{t_{inlet}} \cdot \left[ \left( \frac{p_{t_{outlet}}}{p_{t_{inlet}}}\right)^\frac{\gamma-1}{\gamma}-1\right]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,4754"/>
  <p:tag name="ORIGINALWIDTH" val="4133,483"/>
  <p:tag name="LATEXADDIN" val="\documentclass{article}&#10;\usepackage{amsmath}&#10;\pagestyle{empty}&#10;\begin{document}&#10;&#10;&#10;$c_p = \frac{0.12934K^{-4}\cdot T^4-596.633K^{-3}\cdot T^3+933833K^{-2}\cdot T^2-373,61\cdot10^6K^{-1}\cdot T+105,01\cdot10^{10}}{10^9}\frac{J} {kg \cdot K}$&#10;&#10;\end{document}"/>
  <p:tag name="IGUANATEXSIZE" val="20"/>
  <p:tag name="IGUANATEXCURSOR" val="2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,9839"/>
  <p:tag name="ORIGINALWIDTH" val="1405,324"/>
  <p:tag name="LATEXADDIN" val="\documentclass{article}&#10;\usepackage{amsmath}&#10;\pagestyle{empty}&#10;\begin{document}&#10;&#10;$c_{p_1} = c_p(T_1)\, ;\, c_{p_3} = c_p(T_3)$&#10;&#10;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775,4031"/>
  <p:tag name="LATEXADDIN" val="\documentclass{article}&#10;\usepackage{amsmath}&#10;\pagestyle{empty}&#10;\begin{document}&#10;$c_{p_3}^* = c_{p_3}(T_{3_{is}})$&#10;&#10;&#10;&#10;\end{document}"/>
  <p:tag name="IGUANATEXSIZE" val="20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,2254"/>
  <p:tag name="ORIGINALWIDTH" val="1430,821"/>
  <p:tag name="LATEXADDIN" val="\documentclass{article}&#10;\usepackage{amsmath}&#10;\pagestyle{empty}&#10;\begin{document}&#10;&#10;&#10;$\overline{c_p} = \frac{c_{p_1} + c_{p_3}}{2}\, ;\, \overline{c_p^*} = \frac{c_{p_1} + c_{p_3}^*}{2}$&#10;&#10;\end{document}"/>
  <p:tag name="IGUANATEXSIZE" val="20"/>
  <p:tag name="IGUANATEXCURSOR" val="18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58e92fa2-ebce-4d8a-86e9-d1e0cd537b74" Revision="1" Stencil="System.MyShapes" StencilVersion="1.0"/>
</Control>
</file>

<file path=customXml/itemProps1.xml><?xml version="1.0" encoding="utf-8"?>
<ds:datastoreItem xmlns:ds="http://schemas.openxmlformats.org/officeDocument/2006/customXml" ds:itemID="{54FB2B7C-7ED4-42F4-9954-2C6818074D4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416</Words>
  <Application>Microsoft Office PowerPoint</Application>
  <PresentationFormat>Bildschirmpräsentation (4:3)</PresentationFormat>
  <Paragraphs>201</Paragraphs>
  <Slides>21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Bitstream Charter</vt:lpstr>
      <vt:lpstr>Cambria Math</vt:lpstr>
      <vt:lpstr>Stafford</vt:lpstr>
      <vt:lpstr>Tahoma</vt:lpstr>
      <vt:lpstr>Wingdings</vt:lpstr>
      <vt:lpstr>Präsentationsvorlage_BWL9</vt:lpstr>
      <vt:lpstr>Sensitivität numerischer Vorhersagen des Wirkungsgrads von Hochdruckturbinen</vt:lpstr>
      <vt:lpstr>Gliederung</vt:lpstr>
      <vt:lpstr>Grundlagen: Thermodynamik</vt:lpstr>
      <vt:lpstr>Wirkungsgrade CFD</vt:lpstr>
      <vt:lpstr>Wirkungsgrade CFD</vt:lpstr>
      <vt:lpstr>Wirkungsgrad in CFX</vt:lpstr>
      <vt:lpstr>Aachen-Turbine: Geometrie</vt:lpstr>
      <vt:lpstr>Aachen-Turbine: Setup</vt:lpstr>
      <vt:lpstr>Aachen-Turbine: Vorgehen</vt:lpstr>
      <vt:lpstr>Aachen-Turbine: Wirkungsgrade -vllt</vt:lpstr>
      <vt:lpstr>Kanalströmung: Geometrie </vt:lpstr>
      <vt:lpstr>Kanalströmung: Geometrie </vt:lpstr>
      <vt:lpstr>Mixing Plane</vt:lpstr>
      <vt:lpstr>Randbedingungen</vt:lpstr>
      <vt:lpstr>Kanalströmung: Mixing Plane</vt:lpstr>
      <vt:lpstr>Auswertungstool</vt:lpstr>
      <vt:lpstr>Auswertungstool: Demo</vt:lpstr>
      <vt:lpstr>Fazit</vt:lpstr>
      <vt:lpstr>PowerPoint-Präsentation</vt:lpstr>
      <vt:lpstr>Kanalströmung</vt:lpstr>
      <vt:lpstr>Beispieltabelle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Keijo Buss</cp:lastModifiedBy>
  <cp:revision>99</cp:revision>
  <dcterms:created xsi:type="dcterms:W3CDTF">2009-12-23T09:42:49Z</dcterms:created>
  <dcterms:modified xsi:type="dcterms:W3CDTF">2017-07-06T15:00:24Z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