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81" r:id="rId3"/>
    <p:sldId id="28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7" r:id="rId19"/>
    <p:sldId id="265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8"/>
    <a:srgbClr val="FFFFFF"/>
    <a:srgbClr val="004E8A"/>
    <a:srgbClr val="001C26"/>
    <a:srgbClr val="F5A300"/>
    <a:srgbClr val="FDCA00"/>
    <a:srgbClr val="9C1C26"/>
    <a:srgbClr val="312C8C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8277" autoAdjust="0"/>
  </p:normalViewPr>
  <p:slideViewPr>
    <p:cSldViewPr snapToObjects="1">
      <p:cViewPr>
        <p:scale>
          <a:sx n="95" d="100"/>
          <a:sy n="95" d="100"/>
        </p:scale>
        <p:origin x="1600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4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Markus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P_T: Leistung</a:t>
            </a:r>
            <a:r>
              <a:rPr lang="de-DE" baseline="0" dirty="0" smtClean="0"/>
              <a:t> von Strömung an Turbine abgegeben</a:t>
            </a:r>
            <a:endParaRPr lang="de-D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todo</a:t>
            </a:r>
            <a:r>
              <a:rPr lang="de-DE" dirty="0" smtClean="0"/>
              <a:t> h-s </a:t>
            </a:r>
            <a:r>
              <a:rPr lang="de-DE" dirty="0" err="1" smtClean="0"/>
              <a:t>diagramm</a:t>
            </a:r>
            <a:r>
              <a:rPr lang="de-DE" dirty="0" smtClean="0"/>
              <a:t>, </a:t>
            </a:r>
            <a:r>
              <a:rPr lang="de-DE" dirty="0" err="1" smtClean="0"/>
              <a:t>turbine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BC8844-D44E-4A34-A3E9-BBC46793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Setups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26BDF4D-EA65-4EB5-9166-5B6F009B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Verschiedenen RBs</a:t>
            </a:r>
          </a:p>
        </p:txBody>
      </p:sp>
    </p:spTree>
    <p:extLst>
      <p:ext uri="{BB962C8B-B14F-4D97-AF65-F5344CB8AC3E}">
        <p14:creationId xmlns:p14="http://schemas.microsoft.com/office/powerpoint/2010/main" val="104311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F5061C2-25E2-4A53-BCDE-093C837A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mit Differenzen über Mixing Plane</a:t>
            </a:r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</a:t>
            </a:r>
            <a:r>
              <a:rPr lang="de-DE"/>
              <a:t>(80mm/Domain)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id="{0E9598F0-1E7C-41F5-AC85-FE84123C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</p:spPr>
            <p:txBody>
              <a:bodyPr/>
              <a:lstStyle/>
              <a:p>
                <a:r>
                  <a:rPr lang="de-DE" dirty="0" smtClean="0"/>
                  <a:t>Idealer Vergleichsprozess: Joule-Prozess</a:t>
                </a:r>
              </a:p>
              <a:p>
                <a:r>
                  <a:rPr lang="de-DE" dirty="0" smtClean="0"/>
                  <a:t>Adiabate ZÄ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dirty="0" smtClean="0">
                            <a:latin typeface="Cambria Math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 smtClean="0"/>
                  <a:t> = 0), KV Grenzen mit Gehäuse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de-DE" dirty="0" smtClean="0"/>
                  <a:t>= 0): </a:t>
                </a:r>
              </a:p>
              <a:p>
                <a:r>
                  <a:rPr lang="de-DE" dirty="0" smtClean="0"/>
                  <a:t>1.HS: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de-DE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) 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isentroper ZÄ als Vergleichsprozess: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b="0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𝑃</m:t>
                                </m:r>
                              </m:e>
                            </m:bar>
                          </m:e>
                          <m:sub>
                            <m:r>
                              <a:rPr lang="de-DE" b="0" i="1" smtClean="0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de-DE" b="0" i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de-DE" i="1" smtClean="0">
                                    <a:latin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b="0" i="1" smtClean="0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  <m:r>
                          <a:rPr lang="de-DE" i="1"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Mit der isentropen </a:t>
                </a:r>
                <a:r>
                  <a:rPr lang="de-DE" dirty="0" err="1" smtClean="0"/>
                  <a:t>Totalenthalpiedifferenz</a:t>
                </a:r>
                <a:r>
                  <a:rPr lang="de-DE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de-DE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e>
                        </m:ba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de-DE" i="1">
                                <a:latin typeface="Cambria Math" charset="0"/>
                              </a:rPr>
                            </m:ctrlPr>
                          </m:bar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h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5</m:t>
                        </m:r>
                      </m:sub>
                    </m:sSub>
                    <m:r>
                      <a:rPr lang="de-DE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de-DE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charset="0"/>
                          </a:rPr>
                          <m:t>𝑚</m:t>
                        </m:r>
                      </m:e>
                    </m:acc>
                    <m:r>
                      <a:rPr lang="de-DE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</m:t>
                        </m:r>
                        <m:r>
                          <a:rPr lang="de-DE" i="1">
                            <a:latin typeface="Cambria Math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mr-IN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mr-I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  <m:r>
                                          <a:rPr lang="de-DE" i="1">
                                            <a:latin typeface="Cambria Math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mr-IN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  <m:r>
                                  <a:rPr lang="de-DE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mr-I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𝛾</m:t>
                                </m:r>
                              </m:den>
                            </m:f>
                          </m:sup>
                        </m:sSup>
                        <m:r>
                          <a:rPr lang="de-DE" b="0" i="1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</m:bar>
                      </m:e>
                      <m:sub>
                        <m:r>
                          <a:rPr lang="de-DE" i="1">
                            <a:latin typeface="Cambria Math" charset="0"/>
                          </a:rPr>
                          <m:t>𝑡𝑇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barPr>
                              <m:e>
                                <m:r>
                                  <a:rPr lang="de-DE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𝐻</m:t>
                                </m:r>
                              </m:e>
                            </m:bar>
                          </m:e>
                          <m:sub>
                            <m:r>
                              <a:rPr lang="de-DE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de-DE" dirty="0" smtClean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9598F0-1E7C-41F5-AC85-FE84123C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092320" cy="4627880"/>
              </a:xfrm>
              <a:blipFill rotWithShape="0">
                <a:blip r:embed="rId3"/>
                <a:stretch>
                  <a:fillRect l="-2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8721"/>
            <a:ext cx="3388348" cy="31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 = </a:t>
            </a:r>
            <a:r>
              <a:rPr lang="de-DE" dirty="0" err="1"/>
              <a:t>const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Wirkungsgrade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cp</a:t>
            </a:r>
            <a:r>
              <a:rPr lang="de-DE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485</Words>
  <Application>Microsoft Macintosh PowerPoint</Application>
  <PresentationFormat>Bildschirmpräsentation (4:3)</PresentationFormat>
  <Paragraphs>139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Bitstream Charter</vt:lpstr>
      <vt:lpstr>Cambria Math</vt:lpstr>
      <vt:lpstr>Stafford</vt:lpstr>
      <vt:lpstr>Tahoma</vt:lpstr>
      <vt:lpstr>Wingdings</vt:lpstr>
      <vt:lpstr>Arial</vt:lpstr>
      <vt:lpstr>Präsentationsvorlage_BWL9</vt:lpstr>
      <vt:lpstr>Sensitivität numerischer Vorhersagen des Wirkungsgrads von Hochdruckturbinen</vt:lpstr>
      <vt:lpstr>Gliederung</vt:lpstr>
      <vt:lpstr>Grundlagen: Thermodynamik</vt:lpstr>
      <vt:lpstr>Grundlagen: Wirkungsgrade (1)</vt:lpstr>
      <vt:lpstr>Grundlagen: Wirkungsgrade (2)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Setups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Microsoft Office-Anwender</cp:lastModifiedBy>
  <cp:revision>81</cp:revision>
  <dcterms:created xsi:type="dcterms:W3CDTF">2009-12-23T09:42:49Z</dcterms:created>
  <dcterms:modified xsi:type="dcterms:W3CDTF">2017-07-06T15:27:44Z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