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1"/>
  </p:notesMasterIdLst>
  <p:handoutMasterIdLst>
    <p:handoutMasterId r:id="rId22"/>
  </p:handoutMasterIdLst>
  <p:sldIdLst>
    <p:sldId id="256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57" r:id="rId19"/>
    <p:sldId id="265" r:id="rId20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088"/>
    <a:srgbClr val="FFFFFF"/>
    <a:srgbClr val="004E8A"/>
    <a:srgbClr val="001C26"/>
    <a:srgbClr val="F5A300"/>
    <a:srgbClr val="FDCA00"/>
    <a:srgbClr val="9C1C26"/>
    <a:srgbClr val="312C8C"/>
    <a:srgbClr val="000000"/>
    <a:srgbClr val="B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3" autoAdjust="0"/>
    <p:restoredTop sz="91188" autoAdjust="0"/>
  </p:normalViewPr>
  <p:slideViewPr>
    <p:cSldViewPr snapToObjects="1">
      <p:cViewPr varScale="1">
        <p:scale>
          <a:sx n="76" d="100"/>
          <a:sy n="76" d="100"/>
        </p:scale>
        <p:origin x="188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5. Juli 2017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5. Juli 2017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0222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120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144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406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57111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5932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495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Design: Simon</a:t>
            </a:r>
          </a:p>
          <a:p>
            <a:r>
              <a:rPr lang="de-DE" dirty="0"/>
              <a:t>Vortrag: 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348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3023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Markus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727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5346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7540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734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59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Markus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813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96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4E8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4E8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05.07.2017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Studienbereich CE | GLR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Keijo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Buss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, Dominik Henzel, Markus Degenhardt, Simon Lippert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3" name="Picture 2" descr="http://www.glr.tu-darmstadt.de/media/glr/logo_4/glrlogo_182x0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59" y="6425312"/>
            <a:ext cx="1077913" cy="36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4E8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05.07.2017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Studienbereich CE | GLR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Keijo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Buss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, Dominik Henzel, Markus Degenhardt, Simon Lippert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3" name="Picture 2" descr="http://www.glr.tu-darmstadt.de/media/glr/logo_4/glrlogo_182x0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59" y="6425312"/>
            <a:ext cx="1077913" cy="36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345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>
            <a:lvl1pPr marL="342900" indent="-342900">
              <a:buClr>
                <a:srgbClr val="005088"/>
              </a:buClr>
              <a:buFont typeface="Wingdings" panose="05000000000000000000" pitchFamily="2" charset="2"/>
              <a:buChar char="§"/>
              <a:defRPr i="0"/>
            </a:lvl1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68720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4E8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2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05.07.2017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Studienbereich CE | GLR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Keijo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Buss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, Dominik Henzel, Markus Degenhardt, Simon Lippert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2" name="Picture 2" descr="http://www.glr.tu-darmstadt.de/media/glr/logo_4/glrlogo_182x0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59" y="6425312"/>
            <a:ext cx="1077913" cy="36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0" indent="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5088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5088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5088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5088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ADP: </a:t>
            </a:r>
            <a:r>
              <a:rPr lang="de-DE" dirty="0" err="1"/>
              <a:t>Keijo</a:t>
            </a:r>
            <a:r>
              <a:rPr lang="de-DE" dirty="0"/>
              <a:t> </a:t>
            </a:r>
            <a:r>
              <a:rPr lang="de-DE" dirty="0" err="1"/>
              <a:t>Buss</a:t>
            </a:r>
            <a:r>
              <a:rPr lang="de-DE" dirty="0"/>
              <a:t>, Dominik Henzel, Markus Degenhardt, Simon Lippert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Sensitivität numerischer Vorhersagen des Wirkungsgrads von Hochdruckturbinen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227F886-3FC4-4EC8-B699-37820BA7E2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24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27" y="2780928"/>
            <a:ext cx="5884146" cy="330983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E30EB0-62A0-4D55-AF97-782AB848A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Kanalströmung: Geometrie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E73134-BC2B-467B-B2FE-58257A89B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8563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BC8844-D44E-4A34-A3E9-BBC46793D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Kanalströmung: Setups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6BDF4D-EA65-4EB5-9166-5B6F009BE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Verschiedenen RBs</a:t>
            </a:r>
          </a:p>
        </p:txBody>
      </p:sp>
    </p:spTree>
    <p:extLst>
      <p:ext uri="{BB962C8B-B14F-4D97-AF65-F5344CB8AC3E}">
        <p14:creationId xmlns:p14="http://schemas.microsoft.com/office/powerpoint/2010/main" val="1043118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21C1F3-433C-41E3-8587-65D5BDA4F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Kanalströmung: Mixing Plane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5061C2-25E2-4A53-BCDE-093C837A0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Tabelle mit Differenzen über Mixing Plane</a:t>
            </a:r>
          </a:p>
        </p:txBody>
      </p:sp>
    </p:spTree>
    <p:extLst>
      <p:ext uri="{BB962C8B-B14F-4D97-AF65-F5344CB8AC3E}">
        <p14:creationId xmlns:p14="http://schemas.microsoft.com/office/powerpoint/2010/main" val="2318180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29A526-CE1D-48AD-8C37-10B31DD1A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Auswertungstool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4C428F-6F17-477B-9503-2C9FE4D72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Durchgeführten </a:t>
            </a:r>
            <a:r>
              <a:rPr lang="de-DE" dirty="0" err="1"/>
              <a:t>Gittersstudien</a:t>
            </a:r>
            <a:r>
              <a:rPr lang="de-DE" dirty="0"/>
              <a:t>, Spalt, Verfeinerungen, ….</a:t>
            </a:r>
          </a:p>
          <a:p>
            <a:r>
              <a:rPr lang="de-DE" dirty="0"/>
              <a:t>Was es kann</a:t>
            </a:r>
          </a:p>
        </p:txBody>
      </p:sp>
    </p:spTree>
    <p:extLst>
      <p:ext uri="{BB962C8B-B14F-4D97-AF65-F5344CB8AC3E}">
        <p14:creationId xmlns:p14="http://schemas.microsoft.com/office/powerpoint/2010/main" val="589148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43BECD-9FC8-4139-AF9D-AAB9BD9AB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Auswertungstool: 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A3100-1EC4-4CA1-8073-DBF9AE2DE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Video einfügen</a:t>
            </a:r>
          </a:p>
        </p:txBody>
      </p:sp>
    </p:spTree>
    <p:extLst>
      <p:ext uri="{BB962C8B-B14F-4D97-AF65-F5344CB8AC3E}">
        <p14:creationId xmlns:p14="http://schemas.microsoft.com/office/powerpoint/2010/main" val="1720096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803A1C-048A-4BD5-BB5C-6AD0F129E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708A06-7247-4796-B127-BA1268EFB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Zum Abrunden der Ergebnisse</a:t>
            </a:r>
          </a:p>
          <a:p>
            <a:r>
              <a:rPr lang="de-DE" dirty="0"/>
              <a:t>Unsere Hauptaussage</a:t>
            </a:r>
          </a:p>
        </p:txBody>
      </p:sp>
    </p:spTree>
    <p:extLst>
      <p:ext uri="{BB962C8B-B14F-4D97-AF65-F5344CB8AC3E}">
        <p14:creationId xmlns:p14="http://schemas.microsoft.com/office/powerpoint/2010/main" val="2275036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7295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Außendurchmesser: 50mm</a:t>
            </a:r>
          </a:p>
          <a:p>
            <a:r>
              <a:rPr lang="de-DE" dirty="0"/>
              <a:t>Innendurchmesser: 25mm</a:t>
            </a:r>
          </a:p>
          <a:p>
            <a:endParaRPr lang="de-DE" dirty="0"/>
          </a:p>
          <a:p>
            <a:r>
              <a:rPr lang="de-DE" u="sng" dirty="0"/>
              <a:t>Neu:</a:t>
            </a:r>
          </a:p>
          <a:p>
            <a:r>
              <a:rPr lang="de-DE" dirty="0"/>
              <a:t>Außendurchmesser: 300mm</a:t>
            </a:r>
          </a:p>
          <a:p>
            <a:r>
              <a:rPr lang="de-DE" dirty="0"/>
              <a:t>Innendurchmesser: 240mm</a:t>
            </a:r>
          </a:p>
          <a:p>
            <a:r>
              <a:rPr lang="de-DE" dirty="0"/>
              <a:t>Länge: 160mm </a:t>
            </a:r>
            <a:r>
              <a:rPr lang="de-DE"/>
              <a:t>(80mm/Domain)</a:t>
            </a:r>
            <a:endParaRPr lang="de-DE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4211960" y="1620000"/>
            <a:ext cx="3816424" cy="4701789"/>
            <a:chOff x="4211960" y="1620000"/>
            <a:chExt cx="3816424" cy="4701789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960" y="1620000"/>
              <a:ext cx="3816424" cy="4701789"/>
            </a:xfrm>
            <a:prstGeom prst="rect">
              <a:avLst/>
            </a:prstGeom>
          </p:spPr>
        </p:pic>
        <p:sp>
          <p:nvSpPr>
            <p:cNvPr id="6" name="Bogen 5"/>
            <p:cNvSpPr/>
            <p:nvPr/>
          </p:nvSpPr>
          <p:spPr>
            <a:xfrm rot="776042">
              <a:off x="5277336" y="2301795"/>
              <a:ext cx="2348851" cy="1728192"/>
            </a:xfrm>
            <a:prstGeom prst="arc">
              <a:avLst>
                <a:gd name="adj1" fmla="val 11614626"/>
                <a:gd name="adj2" fmla="val 20976538"/>
              </a:avLst>
            </a:prstGeom>
            <a:ln w="34925">
              <a:solidFill>
                <a:srgbClr val="005088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48766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Beispieltabelle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5249674"/>
              </p:ext>
            </p:extLst>
          </p:nvPr>
        </p:nvGraphicFramePr>
        <p:xfrm>
          <a:off x="638256" y="1772816"/>
          <a:ext cx="6823076" cy="2966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11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1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Total</a:t>
                      </a:r>
                      <a:r>
                        <a:rPr lang="de-DE" baseline="0" dirty="0"/>
                        <a:t> </a:t>
                      </a:r>
                      <a:r>
                        <a:rPr lang="de-DE" dirty="0"/>
                        <a:t>Temperatur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Total Druck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305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150000 </a:t>
                      </a:r>
                      <a:r>
                        <a:rPr lang="de-DE" dirty="0" err="1"/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500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192093,73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750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235217,984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271607,7134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1500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332648,4631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2000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384111,312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2500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429448,1925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2553124"/>
            <a:ext cx="929030" cy="92903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3230494"/>
            <a:ext cx="929030" cy="92903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3624403"/>
            <a:ext cx="929030" cy="92903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2880717"/>
            <a:ext cx="929030" cy="92903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2165370"/>
            <a:ext cx="929030" cy="92903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1772816"/>
            <a:ext cx="929030" cy="92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279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7A44A1-7D5C-4ED1-B1CC-16A1827D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11E94A-080C-4F4A-B9ED-FC1B878B8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  <a:p>
            <a:pPr lvl="2"/>
            <a:r>
              <a:rPr lang="de-DE" dirty="0"/>
              <a:t>Wirkungsgraddefinitionen</a:t>
            </a:r>
          </a:p>
          <a:p>
            <a:r>
              <a:rPr lang="de-DE" dirty="0"/>
              <a:t>Aachen-Turbine</a:t>
            </a:r>
          </a:p>
          <a:p>
            <a:pPr lvl="2"/>
            <a:r>
              <a:rPr lang="de-DE" dirty="0"/>
              <a:t>Strukturiert</a:t>
            </a:r>
          </a:p>
          <a:p>
            <a:pPr lvl="2"/>
            <a:r>
              <a:rPr lang="de-DE" dirty="0"/>
              <a:t>Unstrukturiert</a:t>
            </a:r>
          </a:p>
          <a:p>
            <a:pPr lvl="1"/>
            <a:r>
              <a:rPr lang="de-DE" dirty="0"/>
              <a:t>Kanalströmung</a:t>
            </a:r>
          </a:p>
          <a:p>
            <a:pPr lvl="1"/>
            <a:r>
              <a:rPr lang="de-DE" dirty="0"/>
              <a:t>Auswertungstool</a:t>
            </a:r>
          </a:p>
          <a:p>
            <a:pPr lvl="1"/>
            <a:r>
              <a:rPr lang="de-DE" dirty="0"/>
              <a:t>Fazit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700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7E6A6D-464E-4766-AAF3-C4FECB9FA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Grundlagen: Thermodynamik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9598F0-1E7C-41F5-AC85-FE84123CF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</a:t>
            </a:r>
            <a:r>
              <a:rPr lang="de-DE" dirty="0" err="1"/>
              <a:t>todo</a:t>
            </a:r>
            <a:r>
              <a:rPr lang="de-DE" dirty="0"/>
              <a:t> h-s </a:t>
            </a:r>
            <a:r>
              <a:rPr lang="de-DE" dirty="0" err="1"/>
              <a:t>diagramm</a:t>
            </a:r>
            <a:r>
              <a:rPr lang="de-DE" dirty="0"/>
              <a:t>, </a:t>
            </a:r>
            <a:r>
              <a:rPr lang="de-DE" dirty="0" err="1"/>
              <a:t>turbine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6251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66B14E-2CAE-450A-835B-07642C677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Grundlagen: Wirkungsgrade (1)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E11E07-3335-434C-8B03-5B1BAEAEC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cp</a:t>
            </a:r>
            <a:r>
              <a:rPr lang="de-DE" dirty="0"/>
              <a:t> = </a:t>
            </a:r>
            <a:r>
              <a:rPr lang="de-DE" dirty="0" err="1"/>
              <a:t>const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7107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EB02CB-0053-457A-BB5F-5D6427814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Grundlagen: Wirkungsgrade (2)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6355A6-13F9-40C1-8AD3-1534717E7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cp</a:t>
            </a:r>
            <a:r>
              <a:rPr lang="de-DE" dirty="0"/>
              <a:t>(T)</a:t>
            </a:r>
          </a:p>
        </p:txBody>
      </p:sp>
    </p:spTree>
    <p:extLst>
      <p:ext uri="{BB962C8B-B14F-4D97-AF65-F5344CB8AC3E}">
        <p14:creationId xmlns:p14="http://schemas.microsoft.com/office/powerpoint/2010/main" val="1013962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E61EE4-0A2E-4DFD-BE73-F3D4D221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Geometrie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AA39F9-9931-48BD-9CE6-A9A427971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5890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68A21C-5F1B-49A9-9615-E49303F1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Setup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D6F8BC-B1F4-4464-B16C-BE0C1ED3F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Betriebspunkt, </a:t>
            </a:r>
            <a:r>
              <a:rPr lang="de-DE" dirty="0" err="1"/>
              <a:t>un</a:t>
            </a:r>
            <a:r>
              <a:rPr lang="de-DE" dirty="0"/>
              <a:t> </a:t>
            </a:r>
            <a:r>
              <a:rPr lang="de-DE" dirty="0" err="1"/>
              <a:t>co</a:t>
            </a:r>
            <a:r>
              <a:rPr lang="de-DE" dirty="0"/>
              <a:t> kg</a:t>
            </a:r>
          </a:p>
          <a:p>
            <a:r>
              <a:rPr lang="de-DE" dirty="0"/>
              <a:t>Strukturiert und unstrukturiert</a:t>
            </a:r>
          </a:p>
        </p:txBody>
      </p:sp>
    </p:spTree>
    <p:extLst>
      <p:ext uri="{BB962C8B-B14F-4D97-AF65-F5344CB8AC3E}">
        <p14:creationId xmlns:p14="http://schemas.microsoft.com/office/powerpoint/2010/main" val="1405588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4F379C-23F4-4D35-86D6-1D1C29CA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Vorgehen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3E671A-136E-4360-89A9-AD9DB1ED1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Spaltverfeinerungen</a:t>
            </a:r>
          </a:p>
          <a:p>
            <a:r>
              <a:rPr lang="de-DE" dirty="0"/>
              <a:t>Y+</a:t>
            </a:r>
          </a:p>
          <a:p>
            <a:r>
              <a:rPr lang="de-DE" dirty="0"/>
              <a:t>Gitterstudie + </a:t>
            </a:r>
            <a:r>
              <a:rPr lang="de-DE" dirty="0" err="1"/>
              <a:t>abbildung</a:t>
            </a:r>
            <a:endParaRPr lang="de-DE" dirty="0"/>
          </a:p>
          <a:p>
            <a:r>
              <a:rPr lang="de-DE" dirty="0"/>
              <a:t>Ziel: netzunabhängige </a:t>
            </a:r>
            <a:r>
              <a:rPr lang="de-DE" dirty="0" err="1"/>
              <a:t>ergebnisse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787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4AB448-E08C-4FC1-AAC0-98431019A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Wirkungsgrade -</a:t>
            </a:r>
            <a:r>
              <a:rPr lang="de-DE" dirty="0" err="1"/>
              <a:t>vllt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905004-B708-4F44-A14B-50934B89F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Tabelle strukturiert, unstrukturiert</a:t>
            </a:r>
          </a:p>
          <a:p>
            <a:r>
              <a:rPr lang="de-DE" dirty="0"/>
              <a:t>Hinweis auf Oberflächennetz</a:t>
            </a:r>
          </a:p>
          <a:p>
            <a:r>
              <a:rPr lang="de-DE" dirty="0"/>
              <a:t>Überleitung zu Kanal mit Sprung in der </a:t>
            </a:r>
            <a:r>
              <a:rPr lang="de-DE" dirty="0" err="1"/>
              <a:t>cfx</a:t>
            </a:r>
            <a:r>
              <a:rPr lang="de-DE" dirty="0"/>
              <a:t> </a:t>
            </a:r>
            <a:r>
              <a:rPr lang="de-DE" dirty="0" err="1"/>
              <a:t>cp</a:t>
            </a:r>
            <a:r>
              <a:rPr lang="de-DE" dirty="0"/>
              <a:t> </a:t>
            </a:r>
            <a:r>
              <a:rPr lang="de-DE" dirty="0" err="1"/>
              <a:t>tt</a:t>
            </a:r>
            <a:r>
              <a:rPr lang="de-DE" dirty="0"/>
              <a:t> </a:t>
            </a:r>
            <a:r>
              <a:rPr lang="de-DE" dirty="0" err="1"/>
              <a:t>wirkunsgrad</a:t>
            </a:r>
            <a:r>
              <a:rPr lang="de-DE" dirty="0"/>
              <a:t> -&gt; </a:t>
            </a:r>
            <a:r>
              <a:rPr lang="de-DE" dirty="0" err="1"/>
              <a:t>einfluss</a:t>
            </a:r>
            <a:r>
              <a:rPr lang="de-DE" dirty="0"/>
              <a:t> </a:t>
            </a:r>
            <a:r>
              <a:rPr lang="de-DE" dirty="0" err="1"/>
              <a:t>mixing</a:t>
            </a:r>
            <a:r>
              <a:rPr lang="de-DE" dirty="0"/>
              <a:t> plane</a:t>
            </a:r>
          </a:p>
        </p:txBody>
      </p:sp>
    </p:spTree>
    <p:extLst>
      <p:ext uri="{BB962C8B-B14F-4D97-AF65-F5344CB8AC3E}">
        <p14:creationId xmlns:p14="http://schemas.microsoft.com/office/powerpoint/2010/main" val="4152841154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58e92fa2-ebce-4d8a-86e9-d1e0cd537b74" Revision="1" Stencil="System.MyShapes" StencilVersion="1.0"/>
</Control>
</file>

<file path=customXml/itemProps1.xml><?xml version="1.0" encoding="utf-8"?>
<ds:datastoreItem xmlns:ds="http://schemas.openxmlformats.org/officeDocument/2006/customXml" ds:itemID="{54FB2B7C-7ED4-42F4-9954-2C6818074D4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293</Words>
  <Application>Microsoft Office PowerPoint</Application>
  <PresentationFormat>Bildschirmpräsentation (4:3)</PresentationFormat>
  <Paragraphs>132</Paragraphs>
  <Slides>18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Arial</vt:lpstr>
      <vt:lpstr>Bitstream Charter</vt:lpstr>
      <vt:lpstr>Stafford</vt:lpstr>
      <vt:lpstr>Tahoma</vt:lpstr>
      <vt:lpstr>Wingdings</vt:lpstr>
      <vt:lpstr>Präsentationsvorlage_BWL9</vt:lpstr>
      <vt:lpstr>Sensitivität numerischer Vorhersagen des Wirkungsgrads von Hochdruckturbinen</vt:lpstr>
      <vt:lpstr>Gliederung</vt:lpstr>
      <vt:lpstr>Grundlagen: Thermodynamik</vt:lpstr>
      <vt:lpstr>Grundlagen: Wirkungsgrade (1)</vt:lpstr>
      <vt:lpstr>Grundlagen: Wirkungsgrade (2)</vt:lpstr>
      <vt:lpstr>Aachen-Turbine: Geometrie</vt:lpstr>
      <vt:lpstr>Aachen-Turbine: Setup</vt:lpstr>
      <vt:lpstr>Aachen-Turbine: Vorgehen</vt:lpstr>
      <vt:lpstr>Aachen-Turbine: Wirkungsgrade -vllt</vt:lpstr>
      <vt:lpstr>Kanalströmung: Geometrie </vt:lpstr>
      <vt:lpstr>Kanalströmung: Setups</vt:lpstr>
      <vt:lpstr>Kanalströmung: Mixing Plane</vt:lpstr>
      <vt:lpstr>Auswertungstool</vt:lpstr>
      <vt:lpstr>Auswertungstool: Demo</vt:lpstr>
      <vt:lpstr>Fazit</vt:lpstr>
      <vt:lpstr>PowerPoint-Präsentation</vt:lpstr>
      <vt:lpstr>Kanalströmung</vt:lpstr>
      <vt:lpstr>Beispieltabelle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Simon Lippert</cp:lastModifiedBy>
  <cp:revision>67</cp:revision>
  <dcterms:created xsi:type="dcterms:W3CDTF">2009-12-23T09:42:49Z</dcterms:created>
  <dcterms:modified xsi:type="dcterms:W3CDTF">2017-07-05T09:28:26Z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