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281" r:id="rId3"/>
    <p:sldId id="282" r:id="rId4"/>
    <p:sldId id="267" r:id="rId5"/>
    <p:sldId id="268" r:id="rId6"/>
    <p:sldId id="269" r:id="rId7"/>
    <p:sldId id="270" r:id="rId8"/>
    <p:sldId id="271" r:id="rId9"/>
    <p:sldId id="286" r:id="rId10"/>
    <p:sldId id="283" r:id="rId11"/>
    <p:sldId id="284" r:id="rId12"/>
    <p:sldId id="285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57" r:id="rId22"/>
    <p:sldId id="265" r:id="rId2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C26"/>
    <a:srgbClr val="064E8A"/>
    <a:srgbClr val="005088"/>
    <a:srgbClr val="FFFFFF"/>
    <a:srgbClr val="004E8A"/>
    <a:srgbClr val="F5A300"/>
    <a:srgbClr val="FDCA00"/>
    <a:srgbClr val="9C1C26"/>
    <a:srgbClr val="312C8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1" autoAdjust="0"/>
    <p:restoredTop sz="88328" autoAdjust="0"/>
  </p:normalViewPr>
  <p:slideViewPr>
    <p:cSldViewPr snapToObjects="1">
      <p:cViewPr varScale="1">
        <p:scale>
          <a:sx n="101" d="100"/>
          <a:sy n="101" d="100"/>
        </p:scale>
        <p:origin x="166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9. Juli 2017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9. Juli 2017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109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168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823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96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20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44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406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711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593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495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Design: Simon</a:t>
            </a:r>
          </a:p>
          <a:p>
            <a:r>
              <a:rPr lang="de-DE" dirty="0"/>
              <a:t>Vortrag: 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34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81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Markus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P_T: Leistung</a:t>
            </a:r>
            <a:r>
              <a:rPr lang="de-DE" baseline="0" dirty="0"/>
              <a:t> von Strömung an Turbine abgegeben</a:t>
            </a:r>
            <a:endParaRPr lang="de-DE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todo</a:t>
            </a:r>
            <a:r>
              <a:rPr lang="de-DE" dirty="0"/>
              <a:t> h-s </a:t>
            </a:r>
            <a:r>
              <a:rPr lang="de-DE" dirty="0" err="1"/>
              <a:t>diagramm</a:t>
            </a:r>
            <a:r>
              <a:rPr lang="de-DE" dirty="0"/>
              <a:t>, </a:t>
            </a:r>
            <a:r>
              <a:rPr lang="de-DE" dirty="0" err="1"/>
              <a:t>turbine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72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346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540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734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59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466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922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4E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09.07.2017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09.07.2017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34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>
            <a:lvl1pPr marL="342900" indent="-342900">
              <a:buClr>
                <a:srgbClr val="004E8A"/>
              </a:buClr>
              <a:buFont typeface="Wingdings" panose="05000000000000000000" pitchFamily="2" charset="2"/>
              <a:buChar char="§"/>
              <a:defRPr i="0"/>
            </a:lvl1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6872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2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09.07.2017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, Dominik Henzel, Markus Degenhardt, Simon Lippert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4E8A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ADP: </a:t>
            </a:r>
            <a:r>
              <a:rPr lang="de-DE" dirty="0" err="1"/>
              <a:t>Keijo</a:t>
            </a:r>
            <a:r>
              <a:rPr lang="de-DE" dirty="0"/>
              <a:t> </a:t>
            </a:r>
            <a:r>
              <a:rPr lang="de-DE" dirty="0" err="1"/>
              <a:t>Buss</a:t>
            </a:r>
            <a:r>
              <a:rPr lang="de-DE" dirty="0"/>
              <a:t>, Dominik Henzel, Markus Degenhardt, Simon Lippert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Sensitivität numerischer Vorhersagen des Wirkungsgrads von Hochdruckturbinen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A4F8C9-BC47-4597-A341-7BD061B63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2708920"/>
            <a:ext cx="5810250" cy="3286125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AEE5332-9F2B-40A4-B03C-0CA4C32B5711}"/>
              </a:ext>
            </a:extLst>
          </p:cNvPr>
          <p:cNvCxnSpPr>
            <a:cxnSpLocks/>
          </p:cNvCxnSpPr>
          <p:nvPr/>
        </p:nvCxnSpPr>
        <p:spPr>
          <a:xfrm flipV="1">
            <a:off x="5796137" y="4626893"/>
            <a:ext cx="0" cy="818331"/>
          </a:xfrm>
          <a:prstGeom prst="straightConnector1">
            <a:avLst/>
          </a:prstGeom>
          <a:ln w="57150">
            <a:solidFill>
              <a:srgbClr val="004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3778A54C-BCC7-4667-8D22-D645A2858F58}"/>
              </a:ext>
            </a:extLst>
          </p:cNvPr>
          <p:cNvSpPr/>
          <p:nvPr/>
        </p:nvSpPr>
        <p:spPr>
          <a:xfrm>
            <a:off x="4788024" y="5441465"/>
            <a:ext cx="3096344" cy="795847"/>
          </a:xfrm>
          <a:prstGeom prst="rect">
            <a:avLst/>
          </a:prstGeom>
          <a:noFill/>
          <a:ln>
            <a:solidFill>
              <a:srgbClr val="004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4E8A"/>
                </a:solidFill>
              </a:rPr>
              <a:t>Hochdruckturbine nach der Brennkammer</a:t>
            </a:r>
          </a:p>
        </p:txBody>
      </p:sp>
    </p:spTree>
    <p:extLst>
      <p:ext uri="{BB962C8B-B14F-4D97-AF65-F5344CB8AC3E}">
        <p14:creationId xmlns:p14="http://schemas.microsoft.com/office/powerpoint/2010/main" val="265557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Vorgehen (3)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3E671A-136E-4360-89A9-AD9DB1ED1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1"/>
            <a:ext cx="8244448" cy="4329280"/>
          </a:xfrm>
        </p:spPr>
        <p:txBody>
          <a:bodyPr/>
          <a:lstStyle/>
          <a:p>
            <a:r>
              <a:rPr lang="de-DE" dirty="0"/>
              <a:t>Gitterstudie (Ziel: netzunabhängige Ergebnisse)</a:t>
            </a:r>
          </a:p>
          <a:p>
            <a:pPr lvl="2"/>
            <a:r>
              <a:rPr lang="de-DE" dirty="0"/>
              <a:t>Variation der Verfeinerung des Gitters</a:t>
            </a:r>
          </a:p>
          <a:p>
            <a:pPr lvl="2"/>
            <a:r>
              <a:rPr lang="de-DE" dirty="0"/>
              <a:t>Berechnung verschiedener Größen (z.B. Wirkungsgrade) auf den Gittern</a:t>
            </a:r>
          </a:p>
          <a:p>
            <a:pPr lvl="2"/>
            <a:r>
              <a:rPr lang="de-DE" dirty="0"/>
              <a:t>Vergleich der Ergebnisse der verschiedenen Rechnungen</a:t>
            </a:r>
          </a:p>
          <a:p>
            <a:r>
              <a:rPr lang="de-DE" dirty="0"/>
              <a:t>Resultat: unabhängiges Gitter mit den Kenngrößen:</a:t>
            </a:r>
          </a:p>
          <a:p>
            <a:pPr lvl="2"/>
            <a:r>
              <a:rPr lang="de-DE" dirty="0"/>
              <a:t>Je ca. 2 Mio. Elemente in den Statoren und ca. 3 Mio. Elemente im Rotor</a:t>
            </a:r>
          </a:p>
          <a:p>
            <a:pPr lvl="2"/>
            <a:endParaRPr lang="de-DE" dirty="0"/>
          </a:p>
        </p:txBody>
      </p:sp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id="{9BE0C4F1-2D7A-4179-9985-55CFEF4AB9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9743581"/>
              </p:ext>
            </p:extLst>
          </p:nvPr>
        </p:nvGraphicFramePr>
        <p:xfrm>
          <a:off x="1061843" y="4353665"/>
          <a:ext cx="6840761" cy="15236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70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97470347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3496">
                <a:tc>
                  <a:txBody>
                    <a:bodyPr/>
                    <a:lstStyle/>
                    <a:p>
                      <a:r>
                        <a:rPr lang="de-DE" dirty="0"/>
                        <a:t>Kenngröße</a:t>
                      </a:r>
                    </a:p>
                  </a:txBody>
                  <a:tcPr>
                    <a:solidFill>
                      <a:srgbClr val="064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Stator1</a:t>
                      </a:r>
                    </a:p>
                  </a:txBody>
                  <a:tcPr>
                    <a:solidFill>
                      <a:srgbClr val="064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Rotor</a:t>
                      </a:r>
                    </a:p>
                  </a:txBody>
                  <a:tcPr>
                    <a:solidFill>
                      <a:srgbClr val="064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Stator2</a:t>
                      </a:r>
                    </a:p>
                  </a:txBody>
                  <a:tcPr>
                    <a:solidFill>
                      <a:srgbClr val="064E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592">
                <a:tc>
                  <a:txBody>
                    <a:bodyPr/>
                    <a:lstStyle/>
                    <a:p>
                      <a:r>
                        <a:rPr lang="de-DE" dirty="0"/>
                        <a:t>Min. Winkel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29.25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dirty="0"/>
                        <a:t>Max. </a:t>
                      </a:r>
                      <a:r>
                        <a:rPr lang="de-DE" dirty="0" err="1"/>
                        <a:t>Aspect</a:t>
                      </a:r>
                      <a:r>
                        <a:rPr lang="de-DE" dirty="0"/>
                        <a:t>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714.51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888.64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933.67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de-DE" dirty="0"/>
                        <a:t>Max. Expansion</a:t>
                      </a:r>
                      <a:r>
                        <a:rPr lang="de-DE" baseline="0" dirty="0"/>
                        <a:t> Ratio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7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Vorgehen (4)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366283" y="1619508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Wirkungsgrade auf verschiedenen Gittern</a:t>
            </a:r>
          </a:p>
        </p:txBody>
      </p:sp>
      <p:grpSp>
        <p:nvGrpSpPr>
          <p:cNvPr id="213" name="Group 211">
            <a:extLst>
              <a:ext uri="{FF2B5EF4-FFF2-40B4-BE49-F238E27FC236}">
                <a16:creationId xmlns:a16="http://schemas.microsoft.com/office/drawing/2014/main" id="{06C35059-FA44-4D36-A815-F4B665CC7D7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14822" y="1916112"/>
            <a:ext cx="5745163" cy="4232281"/>
            <a:chOff x="1247" y="1230"/>
            <a:chExt cx="3619" cy="2666"/>
          </a:xfrm>
        </p:grpSpPr>
        <p:sp>
          <p:nvSpPr>
            <p:cNvPr id="214" name="AutoShape 210">
              <a:extLst>
                <a:ext uri="{FF2B5EF4-FFF2-40B4-BE49-F238E27FC236}">
                  <a16:creationId xmlns:a16="http://schemas.microsoft.com/office/drawing/2014/main" id="{F8578E8E-D74A-4FE4-B932-84D380DBECE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47" y="1230"/>
              <a:ext cx="3619" cy="2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215" name="Group 412">
              <a:extLst>
                <a:ext uri="{FF2B5EF4-FFF2-40B4-BE49-F238E27FC236}">
                  <a16:creationId xmlns:a16="http://schemas.microsoft.com/office/drawing/2014/main" id="{84F736D5-FB7B-4E50-B58B-E21A23267C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1230"/>
              <a:ext cx="3606" cy="2659"/>
              <a:chOff x="1247" y="1230"/>
              <a:chExt cx="3606" cy="2659"/>
            </a:xfrm>
          </p:grpSpPr>
          <p:sp>
            <p:nvSpPr>
              <p:cNvPr id="220" name="Rectangle 212">
                <a:extLst>
                  <a:ext uri="{FF2B5EF4-FFF2-40B4-BE49-F238E27FC236}">
                    <a16:creationId xmlns:a16="http://schemas.microsoft.com/office/drawing/2014/main" id="{B100DDC2-D9F5-4338-99D5-4D347FF442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1230"/>
                <a:ext cx="3606" cy="265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1" name="Rectangle 213">
                <a:extLst>
                  <a:ext uri="{FF2B5EF4-FFF2-40B4-BE49-F238E27FC236}">
                    <a16:creationId xmlns:a16="http://schemas.microsoft.com/office/drawing/2014/main" id="{F14CE798-F802-40FE-976A-4A99CC37D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1230"/>
                <a:ext cx="3606" cy="265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2" name="Rectangle 214">
                <a:extLst>
                  <a:ext uri="{FF2B5EF4-FFF2-40B4-BE49-F238E27FC236}">
                    <a16:creationId xmlns:a16="http://schemas.microsoft.com/office/drawing/2014/main" id="{515CD9E0-06EA-44F9-B46B-802FC81CC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1430"/>
                <a:ext cx="2796" cy="21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3" name="Line 215">
                <a:extLst>
                  <a:ext uri="{FF2B5EF4-FFF2-40B4-BE49-F238E27FC236}">
                    <a16:creationId xmlns:a16="http://schemas.microsoft.com/office/drawing/2014/main" id="{225E1C5D-0BE0-40FA-AED4-95C8F3D1B7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15" y="1430"/>
                <a:ext cx="0" cy="2141"/>
              </a:xfrm>
              <a:prstGeom prst="line">
                <a:avLst/>
              </a:prstGeom>
              <a:noFill/>
              <a:ln w="4763" cap="flat">
                <a:solidFill>
                  <a:srgbClr val="DFDFD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4" name="Line 216">
                <a:extLst>
                  <a:ext uri="{FF2B5EF4-FFF2-40B4-BE49-F238E27FC236}">
                    <a16:creationId xmlns:a16="http://schemas.microsoft.com/office/drawing/2014/main" id="{433CB80B-1EC0-45F6-BC1E-FB631C18F9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82" y="1430"/>
                <a:ext cx="0" cy="2141"/>
              </a:xfrm>
              <a:prstGeom prst="line">
                <a:avLst/>
              </a:prstGeom>
              <a:noFill/>
              <a:ln w="4763" cap="flat">
                <a:solidFill>
                  <a:srgbClr val="DFDFD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5" name="Line 217">
                <a:extLst>
                  <a:ext uri="{FF2B5EF4-FFF2-40B4-BE49-F238E27FC236}">
                    <a16:creationId xmlns:a16="http://schemas.microsoft.com/office/drawing/2014/main" id="{DBDED381-5D04-48FC-8535-222F44A7A5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7" y="1430"/>
                <a:ext cx="0" cy="2141"/>
              </a:xfrm>
              <a:prstGeom prst="line">
                <a:avLst/>
              </a:prstGeom>
              <a:noFill/>
              <a:ln w="4763" cap="flat">
                <a:solidFill>
                  <a:srgbClr val="DFDFD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6" name="Line 218">
                <a:extLst>
                  <a:ext uri="{FF2B5EF4-FFF2-40B4-BE49-F238E27FC236}">
                    <a16:creationId xmlns:a16="http://schemas.microsoft.com/office/drawing/2014/main" id="{B733CC7F-71EF-44E6-A0CB-A149BCD095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13" y="1430"/>
                <a:ext cx="0" cy="2141"/>
              </a:xfrm>
              <a:prstGeom prst="line">
                <a:avLst/>
              </a:prstGeom>
              <a:noFill/>
              <a:ln w="4763" cap="flat">
                <a:solidFill>
                  <a:srgbClr val="DFDFD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7" name="Line 219">
                <a:extLst>
                  <a:ext uri="{FF2B5EF4-FFF2-40B4-BE49-F238E27FC236}">
                    <a16:creationId xmlns:a16="http://schemas.microsoft.com/office/drawing/2014/main" id="{12AC34F3-8E99-4C12-AF06-B709CEF1D7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79" y="1430"/>
                <a:ext cx="0" cy="2141"/>
              </a:xfrm>
              <a:prstGeom prst="line">
                <a:avLst/>
              </a:prstGeom>
              <a:noFill/>
              <a:ln w="4763" cap="flat">
                <a:solidFill>
                  <a:srgbClr val="DFDFD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8" name="Line 220">
                <a:extLst>
                  <a:ext uri="{FF2B5EF4-FFF2-40B4-BE49-F238E27FC236}">
                    <a16:creationId xmlns:a16="http://schemas.microsoft.com/office/drawing/2014/main" id="{F81D8AE2-D9E9-4D0E-9ED8-62DD2C6E34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45" y="1430"/>
                <a:ext cx="0" cy="2141"/>
              </a:xfrm>
              <a:prstGeom prst="line">
                <a:avLst/>
              </a:prstGeom>
              <a:noFill/>
              <a:ln w="4763" cap="flat">
                <a:solidFill>
                  <a:srgbClr val="DFDFD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9" name="Line 221">
                <a:extLst>
                  <a:ext uri="{FF2B5EF4-FFF2-40B4-BE49-F238E27FC236}">
                    <a16:creationId xmlns:a16="http://schemas.microsoft.com/office/drawing/2014/main" id="{062D3F95-4F45-4535-9B04-9D715BAADC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1" y="1430"/>
                <a:ext cx="0" cy="2141"/>
              </a:xfrm>
              <a:prstGeom prst="line">
                <a:avLst/>
              </a:prstGeom>
              <a:noFill/>
              <a:ln w="4763" cap="flat">
                <a:solidFill>
                  <a:srgbClr val="DFDFD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0" name="Line 222">
                <a:extLst>
                  <a:ext uri="{FF2B5EF4-FFF2-40B4-BE49-F238E27FC236}">
                    <a16:creationId xmlns:a16="http://schemas.microsoft.com/office/drawing/2014/main" id="{7FF271D6-A4C6-4C1F-A194-2BAF0C2ADF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15" y="3367"/>
                <a:ext cx="2796" cy="0"/>
              </a:xfrm>
              <a:prstGeom prst="line">
                <a:avLst/>
              </a:prstGeom>
              <a:noFill/>
              <a:ln w="4763" cap="flat">
                <a:solidFill>
                  <a:srgbClr val="DFDFD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1" name="Line 223">
                <a:extLst>
                  <a:ext uri="{FF2B5EF4-FFF2-40B4-BE49-F238E27FC236}">
                    <a16:creationId xmlns:a16="http://schemas.microsoft.com/office/drawing/2014/main" id="{DBB2837B-AD81-4BD2-9A8F-39EA4DEA64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15" y="3106"/>
                <a:ext cx="2796" cy="0"/>
              </a:xfrm>
              <a:prstGeom prst="line">
                <a:avLst/>
              </a:prstGeom>
              <a:noFill/>
              <a:ln w="4763" cap="flat">
                <a:solidFill>
                  <a:srgbClr val="DFDFD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2" name="Line 224">
                <a:extLst>
                  <a:ext uri="{FF2B5EF4-FFF2-40B4-BE49-F238E27FC236}">
                    <a16:creationId xmlns:a16="http://schemas.microsoft.com/office/drawing/2014/main" id="{E670B650-9ED5-4673-88BB-23255774B5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15" y="2846"/>
                <a:ext cx="2796" cy="0"/>
              </a:xfrm>
              <a:prstGeom prst="line">
                <a:avLst/>
              </a:prstGeom>
              <a:noFill/>
              <a:ln w="4763" cap="flat">
                <a:solidFill>
                  <a:srgbClr val="DFDFD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3" name="Line 225">
                <a:extLst>
                  <a:ext uri="{FF2B5EF4-FFF2-40B4-BE49-F238E27FC236}">
                    <a16:creationId xmlns:a16="http://schemas.microsoft.com/office/drawing/2014/main" id="{FF99D511-F4CF-4656-9562-BBD0F10DD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15" y="2585"/>
                <a:ext cx="2796" cy="0"/>
              </a:xfrm>
              <a:prstGeom prst="line">
                <a:avLst/>
              </a:prstGeom>
              <a:noFill/>
              <a:ln w="4763" cap="flat">
                <a:solidFill>
                  <a:srgbClr val="DFDFD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4" name="Line 226">
                <a:extLst>
                  <a:ext uri="{FF2B5EF4-FFF2-40B4-BE49-F238E27FC236}">
                    <a16:creationId xmlns:a16="http://schemas.microsoft.com/office/drawing/2014/main" id="{2C8E4387-A95F-402C-8DAA-552D736EFD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15" y="2324"/>
                <a:ext cx="2796" cy="0"/>
              </a:xfrm>
              <a:prstGeom prst="line">
                <a:avLst/>
              </a:prstGeom>
              <a:noFill/>
              <a:ln w="4763" cap="flat">
                <a:solidFill>
                  <a:srgbClr val="DFDFD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5" name="Line 227">
                <a:extLst>
                  <a:ext uri="{FF2B5EF4-FFF2-40B4-BE49-F238E27FC236}">
                    <a16:creationId xmlns:a16="http://schemas.microsoft.com/office/drawing/2014/main" id="{5E9E87CC-52B2-4074-B67C-F5BB3EE409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15" y="2063"/>
                <a:ext cx="2796" cy="0"/>
              </a:xfrm>
              <a:prstGeom prst="line">
                <a:avLst/>
              </a:prstGeom>
              <a:noFill/>
              <a:ln w="4763" cap="flat">
                <a:solidFill>
                  <a:srgbClr val="DFDFD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6" name="Line 228">
                <a:extLst>
                  <a:ext uri="{FF2B5EF4-FFF2-40B4-BE49-F238E27FC236}">
                    <a16:creationId xmlns:a16="http://schemas.microsoft.com/office/drawing/2014/main" id="{0DC960D4-33A0-4604-A8DE-C518DCE50A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15" y="1803"/>
                <a:ext cx="2796" cy="0"/>
              </a:xfrm>
              <a:prstGeom prst="line">
                <a:avLst/>
              </a:prstGeom>
              <a:noFill/>
              <a:ln w="4763" cap="flat">
                <a:solidFill>
                  <a:srgbClr val="DFDFD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7" name="Line 229">
                <a:extLst>
                  <a:ext uri="{FF2B5EF4-FFF2-40B4-BE49-F238E27FC236}">
                    <a16:creationId xmlns:a16="http://schemas.microsoft.com/office/drawing/2014/main" id="{42429335-BC03-40AB-AD0C-FDB18DF50C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15" y="1542"/>
                <a:ext cx="2796" cy="0"/>
              </a:xfrm>
              <a:prstGeom prst="line">
                <a:avLst/>
              </a:prstGeom>
              <a:noFill/>
              <a:ln w="4763" cap="flat">
                <a:solidFill>
                  <a:srgbClr val="DFDFD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8" name="Line 230">
                <a:extLst>
                  <a:ext uri="{FF2B5EF4-FFF2-40B4-BE49-F238E27FC236}">
                    <a16:creationId xmlns:a16="http://schemas.microsoft.com/office/drawing/2014/main" id="{7E3A9C86-4ECB-4491-A697-3BC92D7C9F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5" y="3571"/>
                <a:ext cx="2796" cy="0"/>
              </a:xfrm>
              <a:prstGeom prst="line">
                <a:avLst/>
              </a:prstGeom>
              <a:noFill/>
              <a:ln w="4763" cap="sq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9" name="Line 231">
                <a:extLst>
                  <a:ext uri="{FF2B5EF4-FFF2-40B4-BE49-F238E27FC236}">
                    <a16:creationId xmlns:a16="http://schemas.microsoft.com/office/drawing/2014/main" id="{A7C17BF5-278F-42BB-B02E-C784FEBC52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5" y="1430"/>
                <a:ext cx="2796" cy="0"/>
              </a:xfrm>
              <a:prstGeom prst="line">
                <a:avLst/>
              </a:prstGeom>
              <a:noFill/>
              <a:ln w="4763" cap="sq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0" name="Line 232">
                <a:extLst>
                  <a:ext uri="{FF2B5EF4-FFF2-40B4-BE49-F238E27FC236}">
                    <a16:creationId xmlns:a16="http://schemas.microsoft.com/office/drawing/2014/main" id="{6E940BF2-2292-4EEB-824B-82459AD719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15" y="3543"/>
                <a:ext cx="0" cy="28"/>
              </a:xfrm>
              <a:prstGeom prst="line">
                <a:avLst/>
              </a:prstGeom>
              <a:noFill/>
              <a:ln w="4763" cap="sq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1" name="Line 233">
                <a:extLst>
                  <a:ext uri="{FF2B5EF4-FFF2-40B4-BE49-F238E27FC236}">
                    <a16:creationId xmlns:a16="http://schemas.microsoft.com/office/drawing/2014/main" id="{E1DA8DE4-90A3-4DAC-9E1E-8DBB973841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82" y="3543"/>
                <a:ext cx="0" cy="28"/>
              </a:xfrm>
              <a:prstGeom prst="line">
                <a:avLst/>
              </a:prstGeom>
              <a:noFill/>
              <a:ln w="4763" cap="sq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2" name="Line 234">
                <a:extLst>
                  <a:ext uri="{FF2B5EF4-FFF2-40B4-BE49-F238E27FC236}">
                    <a16:creationId xmlns:a16="http://schemas.microsoft.com/office/drawing/2014/main" id="{5CF07A99-F792-4C40-9303-187F90E4B8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7" y="3543"/>
                <a:ext cx="0" cy="28"/>
              </a:xfrm>
              <a:prstGeom prst="line">
                <a:avLst/>
              </a:prstGeom>
              <a:noFill/>
              <a:ln w="4763" cap="sq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3" name="Line 235">
                <a:extLst>
                  <a:ext uri="{FF2B5EF4-FFF2-40B4-BE49-F238E27FC236}">
                    <a16:creationId xmlns:a16="http://schemas.microsoft.com/office/drawing/2014/main" id="{E771D2F5-C67C-4509-814D-0953A1E0C0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13" y="3543"/>
                <a:ext cx="0" cy="28"/>
              </a:xfrm>
              <a:prstGeom prst="line">
                <a:avLst/>
              </a:prstGeom>
              <a:noFill/>
              <a:ln w="4763" cap="sq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4" name="Line 236">
                <a:extLst>
                  <a:ext uri="{FF2B5EF4-FFF2-40B4-BE49-F238E27FC236}">
                    <a16:creationId xmlns:a16="http://schemas.microsoft.com/office/drawing/2014/main" id="{27600D86-1849-454D-A797-0CC5D6FCA3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79" y="3543"/>
                <a:ext cx="0" cy="28"/>
              </a:xfrm>
              <a:prstGeom prst="line">
                <a:avLst/>
              </a:prstGeom>
              <a:noFill/>
              <a:ln w="4763" cap="sq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5" name="Line 237">
                <a:extLst>
                  <a:ext uri="{FF2B5EF4-FFF2-40B4-BE49-F238E27FC236}">
                    <a16:creationId xmlns:a16="http://schemas.microsoft.com/office/drawing/2014/main" id="{4BFCAFF7-FC65-4CBF-8C32-E8BB219904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45" y="3543"/>
                <a:ext cx="0" cy="28"/>
              </a:xfrm>
              <a:prstGeom prst="line">
                <a:avLst/>
              </a:prstGeom>
              <a:noFill/>
              <a:ln w="4763" cap="sq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6" name="Line 238">
                <a:extLst>
                  <a:ext uri="{FF2B5EF4-FFF2-40B4-BE49-F238E27FC236}">
                    <a16:creationId xmlns:a16="http://schemas.microsoft.com/office/drawing/2014/main" id="{1821F12D-538E-44ED-AF2B-7A3512965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1" y="3543"/>
                <a:ext cx="0" cy="28"/>
              </a:xfrm>
              <a:prstGeom prst="line">
                <a:avLst/>
              </a:prstGeom>
              <a:noFill/>
              <a:ln w="4763" cap="sq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7" name="Line 239">
                <a:extLst>
                  <a:ext uri="{FF2B5EF4-FFF2-40B4-BE49-F238E27FC236}">
                    <a16:creationId xmlns:a16="http://schemas.microsoft.com/office/drawing/2014/main" id="{FFE28BF8-9AD2-490D-A602-AD3A8BA2BA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5" y="1430"/>
                <a:ext cx="0" cy="28"/>
              </a:xfrm>
              <a:prstGeom prst="line">
                <a:avLst/>
              </a:prstGeom>
              <a:noFill/>
              <a:ln w="4763" cap="sq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8" name="Line 240">
                <a:extLst>
                  <a:ext uri="{FF2B5EF4-FFF2-40B4-BE49-F238E27FC236}">
                    <a16:creationId xmlns:a16="http://schemas.microsoft.com/office/drawing/2014/main" id="{2674114B-143E-4DFB-A370-0C762FD799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1430"/>
                <a:ext cx="0" cy="28"/>
              </a:xfrm>
              <a:prstGeom prst="line">
                <a:avLst/>
              </a:prstGeom>
              <a:noFill/>
              <a:ln w="4763" cap="sq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9" name="Line 241">
                <a:extLst>
                  <a:ext uri="{FF2B5EF4-FFF2-40B4-BE49-F238E27FC236}">
                    <a16:creationId xmlns:a16="http://schemas.microsoft.com/office/drawing/2014/main" id="{1CE752B6-16B2-4C03-8F12-B2C293F6AA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7" y="1430"/>
                <a:ext cx="0" cy="28"/>
              </a:xfrm>
              <a:prstGeom prst="line">
                <a:avLst/>
              </a:prstGeom>
              <a:noFill/>
              <a:ln w="4763" cap="sq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0" name="Line 242">
                <a:extLst>
                  <a:ext uri="{FF2B5EF4-FFF2-40B4-BE49-F238E27FC236}">
                    <a16:creationId xmlns:a16="http://schemas.microsoft.com/office/drawing/2014/main" id="{9A7EF2D2-9426-4B83-A758-09A079C28C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13" y="1430"/>
                <a:ext cx="0" cy="28"/>
              </a:xfrm>
              <a:prstGeom prst="line">
                <a:avLst/>
              </a:prstGeom>
              <a:noFill/>
              <a:ln w="4763" cap="sq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1" name="Line 243">
                <a:extLst>
                  <a:ext uri="{FF2B5EF4-FFF2-40B4-BE49-F238E27FC236}">
                    <a16:creationId xmlns:a16="http://schemas.microsoft.com/office/drawing/2014/main" id="{9C561185-BCD7-471C-88BA-D55BF78016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9" y="1430"/>
                <a:ext cx="0" cy="28"/>
              </a:xfrm>
              <a:prstGeom prst="line">
                <a:avLst/>
              </a:prstGeom>
              <a:noFill/>
              <a:ln w="4763" cap="sq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2" name="Line 244">
                <a:extLst>
                  <a:ext uri="{FF2B5EF4-FFF2-40B4-BE49-F238E27FC236}">
                    <a16:creationId xmlns:a16="http://schemas.microsoft.com/office/drawing/2014/main" id="{7F8D3F10-0FDF-4AB4-9226-D5525488D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5" y="1430"/>
                <a:ext cx="0" cy="28"/>
              </a:xfrm>
              <a:prstGeom prst="line">
                <a:avLst/>
              </a:prstGeom>
              <a:noFill/>
              <a:ln w="4763" cap="sq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3" name="Line 245">
                <a:extLst>
                  <a:ext uri="{FF2B5EF4-FFF2-40B4-BE49-F238E27FC236}">
                    <a16:creationId xmlns:a16="http://schemas.microsoft.com/office/drawing/2014/main" id="{4362E71E-F9A0-4CD9-80CA-D1460750BC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1" y="1430"/>
                <a:ext cx="0" cy="28"/>
              </a:xfrm>
              <a:prstGeom prst="line">
                <a:avLst/>
              </a:prstGeom>
              <a:noFill/>
              <a:ln w="4763" cap="sq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4" name="Freeform 246">
                <a:extLst>
                  <a:ext uri="{FF2B5EF4-FFF2-40B4-BE49-F238E27FC236}">
                    <a16:creationId xmlns:a16="http://schemas.microsoft.com/office/drawing/2014/main" id="{CF77A3F8-B81B-416A-9372-5214FCA50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0" y="3634"/>
                <a:ext cx="47" cy="69"/>
              </a:xfrm>
              <a:custGeom>
                <a:avLst/>
                <a:gdLst>
                  <a:gd name="T0" fmla="*/ 142 w 143"/>
                  <a:gd name="T1" fmla="*/ 187 h 213"/>
                  <a:gd name="T2" fmla="*/ 30 w 143"/>
                  <a:gd name="T3" fmla="*/ 187 h 213"/>
                  <a:gd name="T4" fmla="*/ 68 w 143"/>
                  <a:gd name="T5" fmla="*/ 143 h 213"/>
                  <a:gd name="T6" fmla="*/ 98 w 143"/>
                  <a:gd name="T7" fmla="*/ 127 h 213"/>
                  <a:gd name="T8" fmla="*/ 143 w 143"/>
                  <a:gd name="T9" fmla="*/ 63 h 213"/>
                  <a:gd name="T10" fmla="*/ 123 w 143"/>
                  <a:gd name="T11" fmla="*/ 17 h 213"/>
                  <a:gd name="T12" fmla="*/ 75 w 143"/>
                  <a:gd name="T13" fmla="*/ 0 h 213"/>
                  <a:gd name="T14" fmla="*/ 16 w 143"/>
                  <a:gd name="T15" fmla="*/ 28 h 213"/>
                  <a:gd name="T16" fmla="*/ 5 w 143"/>
                  <a:gd name="T17" fmla="*/ 74 h 213"/>
                  <a:gd name="T18" fmla="*/ 31 w 143"/>
                  <a:gd name="T19" fmla="*/ 74 h 213"/>
                  <a:gd name="T20" fmla="*/ 38 w 143"/>
                  <a:gd name="T21" fmla="*/ 44 h 213"/>
                  <a:gd name="T22" fmla="*/ 74 w 143"/>
                  <a:gd name="T23" fmla="*/ 23 h 213"/>
                  <a:gd name="T24" fmla="*/ 116 w 143"/>
                  <a:gd name="T25" fmla="*/ 63 h 213"/>
                  <a:gd name="T26" fmla="*/ 87 w 143"/>
                  <a:gd name="T27" fmla="*/ 105 h 213"/>
                  <a:gd name="T28" fmla="*/ 60 w 143"/>
                  <a:gd name="T29" fmla="*/ 121 h 213"/>
                  <a:gd name="T30" fmla="*/ 0 w 143"/>
                  <a:gd name="T31" fmla="*/ 213 h 213"/>
                  <a:gd name="T32" fmla="*/ 142 w 143"/>
                  <a:gd name="T33" fmla="*/ 213 h 213"/>
                  <a:gd name="T34" fmla="*/ 142 w 143"/>
                  <a:gd name="T35" fmla="*/ 187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3" h="213">
                    <a:moveTo>
                      <a:pt x="142" y="187"/>
                    </a:moveTo>
                    <a:lnTo>
                      <a:pt x="30" y="187"/>
                    </a:lnTo>
                    <a:cubicBezTo>
                      <a:pt x="33" y="169"/>
                      <a:pt x="42" y="158"/>
                      <a:pt x="68" y="143"/>
                    </a:cubicBezTo>
                    <a:lnTo>
                      <a:pt x="98" y="127"/>
                    </a:lnTo>
                    <a:cubicBezTo>
                      <a:pt x="128" y="111"/>
                      <a:pt x="143" y="89"/>
                      <a:pt x="143" y="63"/>
                    </a:cubicBezTo>
                    <a:cubicBezTo>
                      <a:pt x="143" y="45"/>
                      <a:pt x="136" y="28"/>
                      <a:pt x="123" y="17"/>
                    </a:cubicBezTo>
                    <a:cubicBezTo>
                      <a:pt x="111" y="6"/>
                      <a:pt x="95" y="0"/>
                      <a:pt x="75" y="0"/>
                    </a:cubicBezTo>
                    <a:cubicBezTo>
                      <a:pt x="48" y="0"/>
                      <a:pt x="28" y="10"/>
                      <a:pt x="16" y="28"/>
                    </a:cubicBezTo>
                    <a:cubicBezTo>
                      <a:pt x="9" y="39"/>
                      <a:pt x="6" y="52"/>
                      <a:pt x="5" y="74"/>
                    </a:cubicBezTo>
                    <a:lnTo>
                      <a:pt x="31" y="74"/>
                    </a:lnTo>
                    <a:cubicBezTo>
                      <a:pt x="32" y="60"/>
                      <a:pt x="34" y="51"/>
                      <a:pt x="38" y="44"/>
                    </a:cubicBezTo>
                    <a:cubicBezTo>
                      <a:pt x="45" y="31"/>
                      <a:pt x="58" y="23"/>
                      <a:pt x="74" y="23"/>
                    </a:cubicBezTo>
                    <a:cubicBezTo>
                      <a:pt x="98" y="23"/>
                      <a:pt x="116" y="40"/>
                      <a:pt x="116" y="63"/>
                    </a:cubicBezTo>
                    <a:cubicBezTo>
                      <a:pt x="116" y="80"/>
                      <a:pt x="106" y="94"/>
                      <a:pt x="87" y="105"/>
                    </a:cubicBezTo>
                    <a:lnTo>
                      <a:pt x="60" y="121"/>
                    </a:lnTo>
                    <a:cubicBezTo>
                      <a:pt x="15" y="146"/>
                      <a:pt x="3" y="166"/>
                      <a:pt x="0" y="213"/>
                    </a:cubicBezTo>
                    <a:lnTo>
                      <a:pt x="142" y="213"/>
                    </a:lnTo>
                    <a:lnTo>
                      <a:pt x="142" y="187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5" name="Freeform 247">
                <a:extLst>
                  <a:ext uri="{FF2B5EF4-FFF2-40B4-BE49-F238E27FC236}">
                    <a16:creationId xmlns:a16="http://schemas.microsoft.com/office/drawing/2014/main" id="{EEC3244B-8909-40BE-9712-C130B86407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56" y="3634"/>
                <a:ext cx="48" cy="69"/>
              </a:xfrm>
              <a:custGeom>
                <a:avLst/>
                <a:gdLst>
                  <a:gd name="T0" fmla="*/ 89 w 147"/>
                  <a:gd name="T1" fmla="*/ 162 h 213"/>
                  <a:gd name="T2" fmla="*/ 89 w 147"/>
                  <a:gd name="T3" fmla="*/ 213 h 213"/>
                  <a:gd name="T4" fmla="*/ 116 w 147"/>
                  <a:gd name="T5" fmla="*/ 213 h 213"/>
                  <a:gd name="T6" fmla="*/ 116 w 147"/>
                  <a:gd name="T7" fmla="*/ 162 h 213"/>
                  <a:gd name="T8" fmla="*/ 147 w 147"/>
                  <a:gd name="T9" fmla="*/ 162 h 213"/>
                  <a:gd name="T10" fmla="*/ 147 w 147"/>
                  <a:gd name="T11" fmla="*/ 138 h 213"/>
                  <a:gd name="T12" fmla="*/ 116 w 147"/>
                  <a:gd name="T13" fmla="*/ 138 h 213"/>
                  <a:gd name="T14" fmla="*/ 116 w 147"/>
                  <a:gd name="T15" fmla="*/ 0 h 213"/>
                  <a:gd name="T16" fmla="*/ 96 w 147"/>
                  <a:gd name="T17" fmla="*/ 0 h 213"/>
                  <a:gd name="T18" fmla="*/ 0 w 147"/>
                  <a:gd name="T19" fmla="*/ 134 h 213"/>
                  <a:gd name="T20" fmla="*/ 0 w 147"/>
                  <a:gd name="T21" fmla="*/ 162 h 213"/>
                  <a:gd name="T22" fmla="*/ 89 w 147"/>
                  <a:gd name="T23" fmla="*/ 162 h 213"/>
                  <a:gd name="T24" fmla="*/ 89 w 147"/>
                  <a:gd name="T25" fmla="*/ 138 h 213"/>
                  <a:gd name="T26" fmla="*/ 23 w 147"/>
                  <a:gd name="T27" fmla="*/ 138 h 213"/>
                  <a:gd name="T28" fmla="*/ 89 w 147"/>
                  <a:gd name="T29" fmla="*/ 45 h 213"/>
                  <a:gd name="T30" fmla="*/ 89 w 147"/>
                  <a:gd name="T31" fmla="*/ 138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7" h="213">
                    <a:moveTo>
                      <a:pt x="89" y="162"/>
                    </a:moveTo>
                    <a:lnTo>
                      <a:pt x="89" y="213"/>
                    </a:lnTo>
                    <a:lnTo>
                      <a:pt x="116" y="213"/>
                    </a:lnTo>
                    <a:lnTo>
                      <a:pt x="116" y="162"/>
                    </a:lnTo>
                    <a:lnTo>
                      <a:pt x="147" y="162"/>
                    </a:lnTo>
                    <a:lnTo>
                      <a:pt x="147" y="138"/>
                    </a:lnTo>
                    <a:lnTo>
                      <a:pt x="116" y="138"/>
                    </a:lnTo>
                    <a:lnTo>
                      <a:pt x="116" y="0"/>
                    </a:lnTo>
                    <a:lnTo>
                      <a:pt x="96" y="0"/>
                    </a:lnTo>
                    <a:lnTo>
                      <a:pt x="0" y="134"/>
                    </a:lnTo>
                    <a:lnTo>
                      <a:pt x="0" y="162"/>
                    </a:lnTo>
                    <a:lnTo>
                      <a:pt x="89" y="162"/>
                    </a:lnTo>
                    <a:close/>
                    <a:moveTo>
                      <a:pt x="89" y="138"/>
                    </a:moveTo>
                    <a:lnTo>
                      <a:pt x="23" y="138"/>
                    </a:lnTo>
                    <a:lnTo>
                      <a:pt x="89" y="45"/>
                    </a:lnTo>
                    <a:lnTo>
                      <a:pt x="89" y="138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6" name="Freeform 248">
                <a:extLst>
                  <a:ext uri="{FF2B5EF4-FFF2-40B4-BE49-F238E27FC236}">
                    <a16:creationId xmlns:a16="http://schemas.microsoft.com/office/drawing/2014/main" id="{DAA15924-82EF-492F-A657-3F68C59580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23" y="3634"/>
                <a:ext cx="46" cy="71"/>
              </a:xfrm>
              <a:custGeom>
                <a:avLst/>
                <a:gdLst>
                  <a:gd name="T0" fmla="*/ 137 w 141"/>
                  <a:gd name="T1" fmla="*/ 56 h 220"/>
                  <a:gd name="T2" fmla="*/ 76 w 141"/>
                  <a:gd name="T3" fmla="*/ 0 h 220"/>
                  <a:gd name="T4" fmla="*/ 19 w 141"/>
                  <a:gd name="T5" fmla="*/ 30 h 220"/>
                  <a:gd name="T6" fmla="*/ 0 w 141"/>
                  <a:gd name="T7" fmla="*/ 116 h 220"/>
                  <a:gd name="T8" fmla="*/ 18 w 141"/>
                  <a:gd name="T9" fmla="*/ 193 h 220"/>
                  <a:gd name="T10" fmla="*/ 72 w 141"/>
                  <a:gd name="T11" fmla="*/ 220 h 220"/>
                  <a:gd name="T12" fmla="*/ 141 w 141"/>
                  <a:gd name="T13" fmla="*/ 148 h 220"/>
                  <a:gd name="T14" fmla="*/ 76 w 141"/>
                  <a:gd name="T15" fmla="*/ 81 h 220"/>
                  <a:gd name="T16" fmla="*/ 27 w 141"/>
                  <a:gd name="T17" fmla="*/ 104 h 220"/>
                  <a:gd name="T18" fmla="*/ 75 w 141"/>
                  <a:gd name="T19" fmla="*/ 24 h 220"/>
                  <a:gd name="T20" fmla="*/ 110 w 141"/>
                  <a:gd name="T21" fmla="*/ 56 h 220"/>
                  <a:gd name="T22" fmla="*/ 137 w 141"/>
                  <a:gd name="T23" fmla="*/ 56 h 220"/>
                  <a:gd name="T24" fmla="*/ 73 w 141"/>
                  <a:gd name="T25" fmla="*/ 104 h 220"/>
                  <a:gd name="T26" fmla="*/ 114 w 141"/>
                  <a:gd name="T27" fmla="*/ 150 h 220"/>
                  <a:gd name="T28" fmla="*/ 72 w 141"/>
                  <a:gd name="T29" fmla="*/ 196 h 220"/>
                  <a:gd name="T30" fmla="*/ 29 w 141"/>
                  <a:gd name="T31" fmla="*/ 149 h 220"/>
                  <a:gd name="T32" fmla="*/ 73 w 141"/>
                  <a:gd name="T33" fmla="*/ 104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220">
                    <a:moveTo>
                      <a:pt x="137" y="56"/>
                    </a:moveTo>
                    <a:cubicBezTo>
                      <a:pt x="132" y="21"/>
                      <a:pt x="109" y="0"/>
                      <a:pt x="76" y="0"/>
                    </a:cubicBezTo>
                    <a:cubicBezTo>
                      <a:pt x="53" y="0"/>
                      <a:pt x="32" y="12"/>
                      <a:pt x="19" y="30"/>
                    </a:cubicBezTo>
                    <a:cubicBezTo>
                      <a:pt x="6" y="51"/>
                      <a:pt x="0" y="77"/>
                      <a:pt x="0" y="116"/>
                    </a:cubicBezTo>
                    <a:cubicBezTo>
                      <a:pt x="0" y="152"/>
                      <a:pt x="6" y="174"/>
                      <a:pt x="18" y="193"/>
                    </a:cubicBezTo>
                    <a:cubicBezTo>
                      <a:pt x="30" y="210"/>
                      <a:pt x="48" y="220"/>
                      <a:pt x="72" y="220"/>
                    </a:cubicBezTo>
                    <a:cubicBezTo>
                      <a:pt x="112" y="220"/>
                      <a:pt x="141" y="190"/>
                      <a:pt x="141" y="148"/>
                    </a:cubicBezTo>
                    <a:cubicBezTo>
                      <a:pt x="141" y="108"/>
                      <a:pt x="114" y="81"/>
                      <a:pt x="76" y="81"/>
                    </a:cubicBezTo>
                    <a:cubicBezTo>
                      <a:pt x="55" y="81"/>
                      <a:pt x="39" y="89"/>
                      <a:pt x="27" y="104"/>
                    </a:cubicBezTo>
                    <a:cubicBezTo>
                      <a:pt x="28" y="52"/>
                      <a:pt x="44" y="24"/>
                      <a:pt x="75" y="24"/>
                    </a:cubicBezTo>
                    <a:cubicBezTo>
                      <a:pt x="93" y="24"/>
                      <a:pt x="106" y="35"/>
                      <a:pt x="110" y="56"/>
                    </a:cubicBezTo>
                    <a:lnTo>
                      <a:pt x="137" y="56"/>
                    </a:lnTo>
                    <a:close/>
                    <a:moveTo>
                      <a:pt x="73" y="104"/>
                    </a:moveTo>
                    <a:cubicBezTo>
                      <a:pt x="98" y="104"/>
                      <a:pt x="114" y="122"/>
                      <a:pt x="114" y="150"/>
                    </a:cubicBezTo>
                    <a:cubicBezTo>
                      <a:pt x="114" y="177"/>
                      <a:pt x="96" y="196"/>
                      <a:pt x="72" y="196"/>
                    </a:cubicBezTo>
                    <a:cubicBezTo>
                      <a:pt x="47" y="196"/>
                      <a:pt x="29" y="176"/>
                      <a:pt x="29" y="149"/>
                    </a:cubicBezTo>
                    <a:cubicBezTo>
                      <a:pt x="29" y="122"/>
                      <a:pt x="47" y="104"/>
                      <a:pt x="73" y="104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7" name="Freeform 249">
                <a:extLst>
                  <a:ext uri="{FF2B5EF4-FFF2-40B4-BE49-F238E27FC236}">
                    <a16:creationId xmlns:a16="http://schemas.microsoft.com/office/drawing/2014/main" id="{CA1EADBF-F042-49F9-B01D-BF90832744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88" y="3634"/>
                <a:ext cx="47" cy="71"/>
              </a:xfrm>
              <a:custGeom>
                <a:avLst/>
                <a:gdLst>
                  <a:gd name="T0" fmla="*/ 106 w 142"/>
                  <a:gd name="T1" fmla="*/ 101 h 220"/>
                  <a:gd name="T2" fmla="*/ 135 w 142"/>
                  <a:gd name="T3" fmla="*/ 57 h 220"/>
                  <a:gd name="T4" fmla="*/ 71 w 142"/>
                  <a:gd name="T5" fmla="*/ 0 h 220"/>
                  <a:gd name="T6" fmla="*/ 7 w 142"/>
                  <a:gd name="T7" fmla="*/ 57 h 220"/>
                  <a:gd name="T8" fmla="*/ 36 w 142"/>
                  <a:gd name="T9" fmla="*/ 101 h 220"/>
                  <a:gd name="T10" fmla="*/ 0 w 142"/>
                  <a:gd name="T11" fmla="*/ 154 h 220"/>
                  <a:gd name="T12" fmla="*/ 71 w 142"/>
                  <a:gd name="T13" fmla="*/ 220 h 220"/>
                  <a:gd name="T14" fmla="*/ 142 w 142"/>
                  <a:gd name="T15" fmla="*/ 154 h 220"/>
                  <a:gd name="T16" fmla="*/ 106 w 142"/>
                  <a:gd name="T17" fmla="*/ 101 h 220"/>
                  <a:gd name="T18" fmla="*/ 71 w 142"/>
                  <a:gd name="T19" fmla="*/ 24 h 220"/>
                  <a:gd name="T20" fmla="*/ 108 w 142"/>
                  <a:gd name="T21" fmla="*/ 57 h 220"/>
                  <a:gd name="T22" fmla="*/ 71 w 142"/>
                  <a:gd name="T23" fmla="*/ 90 h 220"/>
                  <a:gd name="T24" fmla="*/ 34 w 142"/>
                  <a:gd name="T25" fmla="*/ 57 h 220"/>
                  <a:gd name="T26" fmla="*/ 71 w 142"/>
                  <a:gd name="T27" fmla="*/ 24 h 220"/>
                  <a:gd name="T28" fmla="*/ 71 w 142"/>
                  <a:gd name="T29" fmla="*/ 113 h 220"/>
                  <a:gd name="T30" fmla="*/ 115 w 142"/>
                  <a:gd name="T31" fmla="*/ 154 h 220"/>
                  <a:gd name="T32" fmla="*/ 70 w 142"/>
                  <a:gd name="T33" fmla="*/ 196 h 220"/>
                  <a:gd name="T34" fmla="*/ 27 w 142"/>
                  <a:gd name="T35" fmla="*/ 154 h 220"/>
                  <a:gd name="T36" fmla="*/ 71 w 142"/>
                  <a:gd name="T37" fmla="*/ 113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2" h="220">
                    <a:moveTo>
                      <a:pt x="106" y="101"/>
                    </a:moveTo>
                    <a:cubicBezTo>
                      <a:pt x="128" y="88"/>
                      <a:pt x="135" y="77"/>
                      <a:pt x="135" y="57"/>
                    </a:cubicBezTo>
                    <a:cubicBezTo>
                      <a:pt x="135" y="24"/>
                      <a:pt x="109" y="0"/>
                      <a:pt x="71" y="0"/>
                    </a:cubicBezTo>
                    <a:cubicBezTo>
                      <a:pt x="34" y="0"/>
                      <a:pt x="7" y="24"/>
                      <a:pt x="7" y="57"/>
                    </a:cubicBezTo>
                    <a:cubicBezTo>
                      <a:pt x="7" y="77"/>
                      <a:pt x="14" y="87"/>
                      <a:pt x="36" y="101"/>
                    </a:cubicBezTo>
                    <a:cubicBezTo>
                      <a:pt x="12" y="113"/>
                      <a:pt x="0" y="130"/>
                      <a:pt x="0" y="154"/>
                    </a:cubicBezTo>
                    <a:cubicBezTo>
                      <a:pt x="0" y="193"/>
                      <a:pt x="29" y="220"/>
                      <a:pt x="71" y="220"/>
                    </a:cubicBezTo>
                    <a:cubicBezTo>
                      <a:pt x="113" y="220"/>
                      <a:pt x="142" y="193"/>
                      <a:pt x="142" y="154"/>
                    </a:cubicBezTo>
                    <a:cubicBezTo>
                      <a:pt x="142" y="130"/>
                      <a:pt x="130" y="113"/>
                      <a:pt x="106" y="101"/>
                    </a:cubicBezTo>
                    <a:close/>
                    <a:moveTo>
                      <a:pt x="71" y="24"/>
                    </a:moveTo>
                    <a:cubicBezTo>
                      <a:pt x="94" y="24"/>
                      <a:pt x="108" y="37"/>
                      <a:pt x="108" y="57"/>
                    </a:cubicBezTo>
                    <a:cubicBezTo>
                      <a:pt x="108" y="77"/>
                      <a:pt x="93" y="90"/>
                      <a:pt x="71" y="90"/>
                    </a:cubicBezTo>
                    <a:cubicBezTo>
                      <a:pt x="49" y="90"/>
                      <a:pt x="34" y="77"/>
                      <a:pt x="34" y="57"/>
                    </a:cubicBezTo>
                    <a:cubicBezTo>
                      <a:pt x="34" y="37"/>
                      <a:pt x="49" y="24"/>
                      <a:pt x="71" y="24"/>
                    </a:cubicBezTo>
                    <a:close/>
                    <a:moveTo>
                      <a:pt x="71" y="113"/>
                    </a:moveTo>
                    <a:cubicBezTo>
                      <a:pt x="97" y="113"/>
                      <a:pt x="115" y="129"/>
                      <a:pt x="115" y="154"/>
                    </a:cubicBezTo>
                    <a:cubicBezTo>
                      <a:pt x="115" y="180"/>
                      <a:pt x="97" y="196"/>
                      <a:pt x="70" y="196"/>
                    </a:cubicBezTo>
                    <a:cubicBezTo>
                      <a:pt x="45" y="196"/>
                      <a:pt x="27" y="179"/>
                      <a:pt x="27" y="154"/>
                    </a:cubicBezTo>
                    <a:cubicBezTo>
                      <a:pt x="27" y="129"/>
                      <a:pt x="45" y="113"/>
                      <a:pt x="71" y="113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8" name="Freeform 250">
                <a:extLst>
                  <a:ext uri="{FF2B5EF4-FFF2-40B4-BE49-F238E27FC236}">
                    <a16:creationId xmlns:a16="http://schemas.microsoft.com/office/drawing/2014/main" id="{AA7F636F-C827-41DE-B696-9A888415D8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4" y="3634"/>
                <a:ext cx="24" cy="69"/>
              </a:xfrm>
              <a:custGeom>
                <a:avLst/>
                <a:gdLst>
                  <a:gd name="T0" fmla="*/ 47 w 74"/>
                  <a:gd name="T1" fmla="*/ 61 h 213"/>
                  <a:gd name="T2" fmla="*/ 47 w 74"/>
                  <a:gd name="T3" fmla="*/ 213 h 213"/>
                  <a:gd name="T4" fmla="*/ 74 w 74"/>
                  <a:gd name="T5" fmla="*/ 213 h 213"/>
                  <a:gd name="T6" fmla="*/ 74 w 74"/>
                  <a:gd name="T7" fmla="*/ 0 h 213"/>
                  <a:gd name="T8" fmla="*/ 56 w 74"/>
                  <a:gd name="T9" fmla="*/ 0 h 213"/>
                  <a:gd name="T10" fmla="*/ 0 w 74"/>
                  <a:gd name="T11" fmla="*/ 42 h 213"/>
                  <a:gd name="T12" fmla="*/ 0 w 74"/>
                  <a:gd name="T13" fmla="*/ 61 h 213"/>
                  <a:gd name="T14" fmla="*/ 47 w 74"/>
                  <a:gd name="T15" fmla="*/ 61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4" h="213">
                    <a:moveTo>
                      <a:pt x="47" y="61"/>
                    </a:moveTo>
                    <a:lnTo>
                      <a:pt x="47" y="213"/>
                    </a:lnTo>
                    <a:lnTo>
                      <a:pt x="74" y="213"/>
                    </a:lnTo>
                    <a:lnTo>
                      <a:pt x="74" y="0"/>
                    </a:lnTo>
                    <a:lnTo>
                      <a:pt x="56" y="0"/>
                    </a:lnTo>
                    <a:cubicBezTo>
                      <a:pt x="47" y="33"/>
                      <a:pt x="41" y="37"/>
                      <a:pt x="0" y="42"/>
                    </a:cubicBezTo>
                    <a:lnTo>
                      <a:pt x="0" y="61"/>
                    </a:lnTo>
                    <a:lnTo>
                      <a:pt x="47" y="61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9" name="Freeform 251">
                <a:extLst>
                  <a:ext uri="{FF2B5EF4-FFF2-40B4-BE49-F238E27FC236}">
                    <a16:creationId xmlns:a16="http://schemas.microsoft.com/office/drawing/2014/main" id="{475296FB-3D60-4DB4-8AC7-530DD0B241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83" y="3634"/>
                <a:ext cx="45" cy="71"/>
              </a:xfrm>
              <a:custGeom>
                <a:avLst/>
                <a:gdLst>
                  <a:gd name="T0" fmla="*/ 70 w 139"/>
                  <a:gd name="T1" fmla="*/ 0 h 220"/>
                  <a:gd name="T2" fmla="*/ 21 w 139"/>
                  <a:gd name="T3" fmla="*/ 24 h 220"/>
                  <a:gd name="T4" fmla="*/ 0 w 139"/>
                  <a:gd name="T5" fmla="*/ 110 h 220"/>
                  <a:gd name="T6" fmla="*/ 70 w 139"/>
                  <a:gd name="T7" fmla="*/ 220 h 220"/>
                  <a:gd name="T8" fmla="*/ 139 w 139"/>
                  <a:gd name="T9" fmla="*/ 112 h 220"/>
                  <a:gd name="T10" fmla="*/ 119 w 139"/>
                  <a:gd name="T11" fmla="*/ 24 h 220"/>
                  <a:gd name="T12" fmla="*/ 70 w 139"/>
                  <a:gd name="T13" fmla="*/ 0 h 220"/>
                  <a:gd name="T14" fmla="*/ 70 w 139"/>
                  <a:gd name="T15" fmla="*/ 24 h 220"/>
                  <a:gd name="T16" fmla="*/ 112 w 139"/>
                  <a:gd name="T17" fmla="*/ 109 h 220"/>
                  <a:gd name="T18" fmla="*/ 69 w 139"/>
                  <a:gd name="T19" fmla="*/ 198 h 220"/>
                  <a:gd name="T20" fmla="*/ 27 w 139"/>
                  <a:gd name="T21" fmla="*/ 110 h 220"/>
                  <a:gd name="T22" fmla="*/ 70 w 139"/>
                  <a:gd name="T23" fmla="*/ 24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9" h="220">
                    <a:moveTo>
                      <a:pt x="70" y="0"/>
                    </a:moveTo>
                    <a:cubicBezTo>
                      <a:pt x="50" y="0"/>
                      <a:pt x="32" y="9"/>
                      <a:pt x="21" y="24"/>
                    </a:cubicBezTo>
                    <a:cubicBezTo>
                      <a:pt x="7" y="42"/>
                      <a:pt x="0" y="71"/>
                      <a:pt x="0" y="110"/>
                    </a:cubicBezTo>
                    <a:cubicBezTo>
                      <a:pt x="0" y="182"/>
                      <a:pt x="24" y="220"/>
                      <a:pt x="70" y="220"/>
                    </a:cubicBezTo>
                    <a:cubicBezTo>
                      <a:pt x="115" y="220"/>
                      <a:pt x="139" y="182"/>
                      <a:pt x="139" y="112"/>
                    </a:cubicBezTo>
                    <a:cubicBezTo>
                      <a:pt x="139" y="70"/>
                      <a:pt x="133" y="43"/>
                      <a:pt x="119" y="24"/>
                    </a:cubicBezTo>
                    <a:cubicBezTo>
                      <a:pt x="108" y="9"/>
                      <a:pt x="90" y="0"/>
                      <a:pt x="70" y="0"/>
                    </a:cubicBezTo>
                    <a:close/>
                    <a:moveTo>
                      <a:pt x="70" y="24"/>
                    </a:moveTo>
                    <a:cubicBezTo>
                      <a:pt x="98" y="24"/>
                      <a:pt x="112" y="52"/>
                      <a:pt x="112" y="109"/>
                    </a:cubicBezTo>
                    <a:cubicBezTo>
                      <a:pt x="112" y="170"/>
                      <a:pt x="99" y="198"/>
                      <a:pt x="69" y="198"/>
                    </a:cubicBezTo>
                    <a:cubicBezTo>
                      <a:pt x="41" y="198"/>
                      <a:pt x="27" y="168"/>
                      <a:pt x="27" y="110"/>
                    </a:cubicBezTo>
                    <a:cubicBezTo>
                      <a:pt x="27" y="52"/>
                      <a:pt x="41" y="24"/>
                      <a:pt x="70" y="24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0" name="Freeform 252">
                <a:extLst>
                  <a:ext uri="{FF2B5EF4-FFF2-40B4-BE49-F238E27FC236}">
                    <a16:creationId xmlns:a16="http://schemas.microsoft.com/office/drawing/2014/main" id="{ABAE8598-7670-467C-8743-272F0FFD84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" y="3634"/>
                <a:ext cx="24" cy="69"/>
              </a:xfrm>
              <a:custGeom>
                <a:avLst/>
                <a:gdLst>
                  <a:gd name="T0" fmla="*/ 47 w 74"/>
                  <a:gd name="T1" fmla="*/ 61 h 213"/>
                  <a:gd name="T2" fmla="*/ 47 w 74"/>
                  <a:gd name="T3" fmla="*/ 213 h 213"/>
                  <a:gd name="T4" fmla="*/ 74 w 74"/>
                  <a:gd name="T5" fmla="*/ 213 h 213"/>
                  <a:gd name="T6" fmla="*/ 74 w 74"/>
                  <a:gd name="T7" fmla="*/ 0 h 213"/>
                  <a:gd name="T8" fmla="*/ 56 w 74"/>
                  <a:gd name="T9" fmla="*/ 0 h 213"/>
                  <a:gd name="T10" fmla="*/ 0 w 74"/>
                  <a:gd name="T11" fmla="*/ 42 h 213"/>
                  <a:gd name="T12" fmla="*/ 0 w 74"/>
                  <a:gd name="T13" fmla="*/ 61 h 213"/>
                  <a:gd name="T14" fmla="*/ 47 w 74"/>
                  <a:gd name="T15" fmla="*/ 61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4" h="213">
                    <a:moveTo>
                      <a:pt x="47" y="61"/>
                    </a:moveTo>
                    <a:lnTo>
                      <a:pt x="47" y="213"/>
                    </a:lnTo>
                    <a:lnTo>
                      <a:pt x="74" y="213"/>
                    </a:lnTo>
                    <a:lnTo>
                      <a:pt x="74" y="0"/>
                    </a:lnTo>
                    <a:lnTo>
                      <a:pt x="56" y="0"/>
                    </a:lnTo>
                    <a:cubicBezTo>
                      <a:pt x="47" y="33"/>
                      <a:pt x="41" y="37"/>
                      <a:pt x="0" y="42"/>
                    </a:cubicBezTo>
                    <a:lnTo>
                      <a:pt x="0" y="61"/>
                    </a:lnTo>
                    <a:lnTo>
                      <a:pt x="47" y="61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1" name="Freeform 253">
                <a:extLst>
                  <a:ext uri="{FF2B5EF4-FFF2-40B4-BE49-F238E27FC236}">
                    <a16:creationId xmlns:a16="http://schemas.microsoft.com/office/drawing/2014/main" id="{278B7241-17B5-4678-883E-323297B28F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8" y="3634"/>
                <a:ext cx="46" cy="69"/>
              </a:xfrm>
              <a:custGeom>
                <a:avLst/>
                <a:gdLst>
                  <a:gd name="T0" fmla="*/ 141 w 143"/>
                  <a:gd name="T1" fmla="*/ 187 h 213"/>
                  <a:gd name="T2" fmla="*/ 29 w 143"/>
                  <a:gd name="T3" fmla="*/ 187 h 213"/>
                  <a:gd name="T4" fmla="*/ 68 w 143"/>
                  <a:gd name="T5" fmla="*/ 143 h 213"/>
                  <a:gd name="T6" fmla="*/ 98 w 143"/>
                  <a:gd name="T7" fmla="*/ 127 h 213"/>
                  <a:gd name="T8" fmla="*/ 143 w 143"/>
                  <a:gd name="T9" fmla="*/ 63 h 213"/>
                  <a:gd name="T10" fmla="*/ 123 w 143"/>
                  <a:gd name="T11" fmla="*/ 17 h 213"/>
                  <a:gd name="T12" fmla="*/ 75 w 143"/>
                  <a:gd name="T13" fmla="*/ 0 h 213"/>
                  <a:gd name="T14" fmla="*/ 16 w 143"/>
                  <a:gd name="T15" fmla="*/ 28 h 213"/>
                  <a:gd name="T16" fmla="*/ 4 w 143"/>
                  <a:gd name="T17" fmla="*/ 74 h 213"/>
                  <a:gd name="T18" fmla="*/ 31 w 143"/>
                  <a:gd name="T19" fmla="*/ 74 h 213"/>
                  <a:gd name="T20" fmla="*/ 37 w 143"/>
                  <a:gd name="T21" fmla="*/ 44 h 213"/>
                  <a:gd name="T22" fmla="*/ 74 w 143"/>
                  <a:gd name="T23" fmla="*/ 23 h 213"/>
                  <a:gd name="T24" fmla="*/ 116 w 143"/>
                  <a:gd name="T25" fmla="*/ 63 h 213"/>
                  <a:gd name="T26" fmla="*/ 87 w 143"/>
                  <a:gd name="T27" fmla="*/ 105 h 213"/>
                  <a:gd name="T28" fmla="*/ 59 w 143"/>
                  <a:gd name="T29" fmla="*/ 121 h 213"/>
                  <a:gd name="T30" fmla="*/ 0 w 143"/>
                  <a:gd name="T31" fmla="*/ 213 h 213"/>
                  <a:gd name="T32" fmla="*/ 141 w 143"/>
                  <a:gd name="T33" fmla="*/ 213 h 213"/>
                  <a:gd name="T34" fmla="*/ 141 w 143"/>
                  <a:gd name="T35" fmla="*/ 187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3" h="213">
                    <a:moveTo>
                      <a:pt x="141" y="187"/>
                    </a:moveTo>
                    <a:lnTo>
                      <a:pt x="29" y="187"/>
                    </a:lnTo>
                    <a:cubicBezTo>
                      <a:pt x="32" y="169"/>
                      <a:pt x="42" y="158"/>
                      <a:pt x="68" y="143"/>
                    </a:cubicBezTo>
                    <a:lnTo>
                      <a:pt x="98" y="127"/>
                    </a:lnTo>
                    <a:cubicBezTo>
                      <a:pt x="127" y="111"/>
                      <a:pt x="143" y="89"/>
                      <a:pt x="143" y="63"/>
                    </a:cubicBezTo>
                    <a:cubicBezTo>
                      <a:pt x="143" y="45"/>
                      <a:pt x="135" y="28"/>
                      <a:pt x="123" y="17"/>
                    </a:cubicBezTo>
                    <a:cubicBezTo>
                      <a:pt x="110" y="6"/>
                      <a:pt x="95" y="0"/>
                      <a:pt x="75" y="0"/>
                    </a:cubicBezTo>
                    <a:cubicBezTo>
                      <a:pt x="48" y="0"/>
                      <a:pt x="27" y="10"/>
                      <a:pt x="16" y="28"/>
                    </a:cubicBezTo>
                    <a:cubicBezTo>
                      <a:pt x="8" y="39"/>
                      <a:pt x="5" y="52"/>
                      <a:pt x="4" y="74"/>
                    </a:cubicBezTo>
                    <a:lnTo>
                      <a:pt x="31" y="74"/>
                    </a:lnTo>
                    <a:cubicBezTo>
                      <a:pt x="32" y="60"/>
                      <a:pt x="33" y="51"/>
                      <a:pt x="37" y="44"/>
                    </a:cubicBezTo>
                    <a:cubicBezTo>
                      <a:pt x="44" y="31"/>
                      <a:pt x="58" y="23"/>
                      <a:pt x="74" y="23"/>
                    </a:cubicBezTo>
                    <a:cubicBezTo>
                      <a:pt x="98" y="23"/>
                      <a:pt x="116" y="40"/>
                      <a:pt x="116" y="63"/>
                    </a:cubicBezTo>
                    <a:cubicBezTo>
                      <a:pt x="116" y="80"/>
                      <a:pt x="106" y="94"/>
                      <a:pt x="87" y="105"/>
                    </a:cubicBezTo>
                    <a:lnTo>
                      <a:pt x="59" y="121"/>
                    </a:lnTo>
                    <a:cubicBezTo>
                      <a:pt x="15" y="146"/>
                      <a:pt x="2" y="166"/>
                      <a:pt x="0" y="213"/>
                    </a:cubicBezTo>
                    <a:lnTo>
                      <a:pt x="141" y="213"/>
                    </a:lnTo>
                    <a:lnTo>
                      <a:pt x="141" y="187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2" name="Freeform 254">
                <a:extLst>
                  <a:ext uri="{FF2B5EF4-FFF2-40B4-BE49-F238E27FC236}">
                    <a16:creationId xmlns:a16="http://schemas.microsoft.com/office/drawing/2014/main" id="{D30C1E73-4B61-4F8E-B722-2755482FD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6" y="3634"/>
                <a:ext cx="24" cy="69"/>
              </a:xfrm>
              <a:custGeom>
                <a:avLst/>
                <a:gdLst>
                  <a:gd name="T0" fmla="*/ 47 w 74"/>
                  <a:gd name="T1" fmla="*/ 61 h 213"/>
                  <a:gd name="T2" fmla="*/ 47 w 74"/>
                  <a:gd name="T3" fmla="*/ 213 h 213"/>
                  <a:gd name="T4" fmla="*/ 74 w 74"/>
                  <a:gd name="T5" fmla="*/ 213 h 213"/>
                  <a:gd name="T6" fmla="*/ 74 w 74"/>
                  <a:gd name="T7" fmla="*/ 0 h 213"/>
                  <a:gd name="T8" fmla="*/ 56 w 74"/>
                  <a:gd name="T9" fmla="*/ 0 h 213"/>
                  <a:gd name="T10" fmla="*/ 0 w 74"/>
                  <a:gd name="T11" fmla="*/ 42 h 213"/>
                  <a:gd name="T12" fmla="*/ 0 w 74"/>
                  <a:gd name="T13" fmla="*/ 61 h 213"/>
                  <a:gd name="T14" fmla="*/ 47 w 74"/>
                  <a:gd name="T15" fmla="*/ 61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4" h="213">
                    <a:moveTo>
                      <a:pt x="47" y="61"/>
                    </a:moveTo>
                    <a:lnTo>
                      <a:pt x="47" y="213"/>
                    </a:lnTo>
                    <a:lnTo>
                      <a:pt x="74" y="213"/>
                    </a:lnTo>
                    <a:lnTo>
                      <a:pt x="74" y="0"/>
                    </a:lnTo>
                    <a:lnTo>
                      <a:pt x="56" y="0"/>
                    </a:lnTo>
                    <a:cubicBezTo>
                      <a:pt x="47" y="33"/>
                      <a:pt x="41" y="37"/>
                      <a:pt x="0" y="42"/>
                    </a:cubicBezTo>
                    <a:lnTo>
                      <a:pt x="0" y="61"/>
                    </a:lnTo>
                    <a:lnTo>
                      <a:pt x="47" y="61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3" name="Freeform 255">
                <a:extLst>
                  <a:ext uri="{FF2B5EF4-FFF2-40B4-BE49-F238E27FC236}">
                    <a16:creationId xmlns:a16="http://schemas.microsoft.com/office/drawing/2014/main" id="{808F9489-EBA0-4371-954A-34A895A128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13" y="3634"/>
                <a:ext cx="48" cy="69"/>
              </a:xfrm>
              <a:custGeom>
                <a:avLst/>
                <a:gdLst>
                  <a:gd name="T0" fmla="*/ 90 w 148"/>
                  <a:gd name="T1" fmla="*/ 162 h 213"/>
                  <a:gd name="T2" fmla="*/ 90 w 148"/>
                  <a:gd name="T3" fmla="*/ 213 h 213"/>
                  <a:gd name="T4" fmla="*/ 116 w 148"/>
                  <a:gd name="T5" fmla="*/ 213 h 213"/>
                  <a:gd name="T6" fmla="*/ 116 w 148"/>
                  <a:gd name="T7" fmla="*/ 162 h 213"/>
                  <a:gd name="T8" fmla="*/ 148 w 148"/>
                  <a:gd name="T9" fmla="*/ 162 h 213"/>
                  <a:gd name="T10" fmla="*/ 148 w 148"/>
                  <a:gd name="T11" fmla="*/ 138 h 213"/>
                  <a:gd name="T12" fmla="*/ 116 w 148"/>
                  <a:gd name="T13" fmla="*/ 138 h 213"/>
                  <a:gd name="T14" fmla="*/ 116 w 148"/>
                  <a:gd name="T15" fmla="*/ 0 h 213"/>
                  <a:gd name="T16" fmla="*/ 97 w 148"/>
                  <a:gd name="T17" fmla="*/ 0 h 213"/>
                  <a:gd name="T18" fmla="*/ 0 w 148"/>
                  <a:gd name="T19" fmla="*/ 134 h 213"/>
                  <a:gd name="T20" fmla="*/ 0 w 148"/>
                  <a:gd name="T21" fmla="*/ 162 h 213"/>
                  <a:gd name="T22" fmla="*/ 90 w 148"/>
                  <a:gd name="T23" fmla="*/ 162 h 213"/>
                  <a:gd name="T24" fmla="*/ 90 w 148"/>
                  <a:gd name="T25" fmla="*/ 138 h 213"/>
                  <a:gd name="T26" fmla="*/ 23 w 148"/>
                  <a:gd name="T27" fmla="*/ 138 h 213"/>
                  <a:gd name="T28" fmla="*/ 90 w 148"/>
                  <a:gd name="T29" fmla="*/ 45 h 213"/>
                  <a:gd name="T30" fmla="*/ 90 w 148"/>
                  <a:gd name="T31" fmla="*/ 138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8" h="213">
                    <a:moveTo>
                      <a:pt x="90" y="162"/>
                    </a:moveTo>
                    <a:lnTo>
                      <a:pt x="90" y="213"/>
                    </a:lnTo>
                    <a:lnTo>
                      <a:pt x="116" y="213"/>
                    </a:lnTo>
                    <a:lnTo>
                      <a:pt x="116" y="162"/>
                    </a:lnTo>
                    <a:lnTo>
                      <a:pt x="148" y="162"/>
                    </a:lnTo>
                    <a:lnTo>
                      <a:pt x="148" y="138"/>
                    </a:lnTo>
                    <a:lnTo>
                      <a:pt x="116" y="138"/>
                    </a:lnTo>
                    <a:lnTo>
                      <a:pt x="116" y="0"/>
                    </a:lnTo>
                    <a:lnTo>
                      <a:pt x="97" y="0"/>
                    </a:lnTo>
                    <a:lnTo>
                      <a:pt x="0" y="134"/>
                    </a:lnTo>
                    <a:lnTo>
                      <a:pt x="0" y="162"/>
                    </a:lnTo>
                    <a:lnTo>
                      <a:pt x="90" y="162"/>
                    </a:lnTo>
                    <a:close/>
                    <a:moveTo>
                      <a:pt x="90" y="138"/>
                    </a:moveTo>
                    <a:lnTo>
                      <a:pt x="23" y="138"/>
                    </a:lnTo>
                    <a:lnTo>
                      <a:pt x="90" y="45"/>
                    </a:lnTo>
                    <a:lnTo>
                      <a:pt x="90" y="138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4" name="Freeform 256">
                <a:extLst>
                  <a:ext uri="{FF2B5EF4-FFF2-40B4-BE49-F238E27FC236}">
                    <a16:creationId xmlns:a16="http://schemas.microsoft.com/office/drawing/2014/main" id="{ED42AB44-2051-4D31-BDED-770D190D0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2" y="3765"/>
                <a:ext cx="61" cy="79"/>
              </a:xfrm>
              <a:custGeom>
                <a:avLst/>
                <a:gdLst>
                  <a:gd name="T0" fmla="*/ 188 w 188"/>
                  <a:gd name="T1" fmla="*/ 0 h 240"/>
                  <a:gd name="T2" fmla="*/ 159 w 188"/>
                  <a:gd name="T3" fmla="*/ 0 h 240"/>
                  <a:gd name="T4" fmla="*/ 159 w 188"/>
                  <a:gd name="T5" fmla="*/ 197 h 240"/>
                  <a:gd name="T6" fmla="*/ 33 w 188"/>
                  <a:gd name="T7" fmla="*/ 0 h 240"/>
                  <a:gd name="T8" fmla="*/ 0 w 188"/>
                  <a:gd name="T9" fmla="*/ 0 h 240"/>
                  <a:gd name="T10" fmla="*/ 0 w 188"/>
                  <a:gd name="T11" fmla="*/ 240 h 240"/>
                  <a:gd name="T12" fmla="*/ 29 w 188"/>
                  <a:gd name="T13" fmla="*/ 240 h 240"/>
                  <a:gd name="T14" fmla="*/ 29 w 188"/>
                  <a:gd name="T15" fmla="*/ 45 h 240"/>
                  <a:gd name="T16" fmla="*/ 154 w 188"/>
                  <a:gd name="T17" fmla="*/ 240 h 240"/>
                  <a:gd name="T18" fmla="*/ 188 w 188"/>
                  <a:gd name="T19" fmla="*/ 240 h 240"/>
                  <a:gd name="T20" fmla="*/ 188 w 188"/>
                  <a:gd name="T2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8" h="240">
                    <a:moveTo>
                      <a:pt x="188" y="0"/>
                    </a:moveTo>
                    <a:lnTo>
                      <a:pt x="159" y="0"/>
                    </a:lnTo>
                    <a:lnTo>
                      <a:pt x="159" y="197"/>
                    </a:lnTo>
                    <a:lnTo>
                      <a:pt x="33" y="0"/>
                    </a:lnTo>
                    <a:lnTo>
                      <a:pt x="0" y="0"/>
                    </a:lnTo>
                    <a:lnTo>
                      <a:pt x="0" y="240"/>
                    </a:lnTo>
                    <a:lnTo>
                      <a:pt x="29" y="240"/>
                    </a:lnTo>
                    <a:lnTo>
                      <a:pt x="29" y="45"/>
                    </a:lnTo>
                    <a:lnTo>
                      <a:pt x="154" y="240"/>
                    </a:lnTo>
                    <a:lnTo>
                      <a:pt x="188" y="240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5" name="Freeform 257">
                <a:extLst>
                  <a:ext uri="{FF2B5EF4-FFF2-40B4-BE49-F238E27FC236}">
                    <a16:creationId xmlns:a16="http://schemas.microsoft.com/office/drawing/2014/main" id="{A0632AAC-CC67-4B4F-BF76-34D656EAD8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9" y="3788"/>
                <a:ext cx="44" cy="58"/>
              </a:xfrm>
              <a:custGeom>
                <a:avLst/>
                <a:gdLst>
                  <a:gd name="T0" fmla="*/ 137 w 137"/>
                  <a:gd name="T1" fmla="*/ 172 h 180"/>
                  <a:gd name="T2" fmla="*/ 137 w 137"/>
                  <a:gd name="T3" fmla="*/ 0 h 180"/>
                  <a:gd name="T4" fmla="*/ 110 w 137"/>
                  <a:gd name="T5" fmla="*/ 0 h 180"/>
                  <a:gd name="T6" fmla="*/ 110 w 137"/>
                  <a:gd name="T7" fmla="*/ 98 h 180"/>
                  <a:gd name="T8" fmla="*/ 63 w 137"/>
                  <a:gd name="T9" fmla="*/ 156 h 180"/>
                  <a:gd name="T10" fmla="*/ 27 w 137"/>
                  <a:gd name="T11" fmla="*/ 122 h 180"/>
                  <a:gd name="T12" fmla="*/ 27 w 137"/>
                  <a:gd name="T13" fmla="*/ 0 h 180"/>
                  <a:gd name="T14" fmla="*/ 0 w 137"/>
                  <a:gd name="T15" fmla="*/ 0 h 180"/>
                  <a:gd name="T16" fmla="*/ 0 w 137"/>
                  <a:gd name="T17" fmla="*/ 133 h 180"/>
                  <a:gd name="T18" fmla="*/ 55 w 137"/>
                  <a:gd name="T19" fmla="*/ 180 h 180"/>
                  <a:gd name="T20" fmla="*/ 113 w 137"/>
                  <a:gd name="T21" fmla="*/ 148 h 180"/>
                  <a:gd name="T22" fmla="*/ 113 w 137"/>
                  <a:gd name="T23" fmla="*/ 172 h 180"/>
                  <a:gd name="T24" fmla="*/ 137 w 137"/>
                  <a:gd name="T25" fmla="*/ 172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" h="180">
                    <a:moveTo>
                      <a:pt x="137" y="172"/>
                    </a:moveTo>
                    <a:lnTo>
                      <a:pt x="137" y="0"/>
                    </a:lnTo>
                    <a:lnTo>
                      <a:pt x="110" y="0"/>
                    </a:lnTo>
                    <a:lnTo>
                      <a:pt x="110" y="98"/>
                    </a:lnTo>
                    <a:cubicBezTo>
                      <a:pt x="110" y="133"/>
                      <a:pt x="91" y="156"/>
                      <a:pt x="63" y="156"/>
                    </a:cubicBezTo>
                    <a:cubicBezTo>
                      <a:pt x="41" y="156"/>
                      <a:pt x="27" y="143"/>
                      <a:pt x="27" y="122"/>
                    </a:cubicBezTo>
                    <a:lnTo>
                      <a:pt x="27" y="0"/>
                    </a:lnTo>
                    <a:lnTo>
                      <a:pt x="0" y="0"/>
                    </a:lnTo>
                    <a:lnTo>
                      <a:pt x="0" y="133"/>
                    </a:lnTo>
                    <a:cubicBezTo>
                      <a:pt x="0" y="162"/>
                      <a:pt x="21" y="180"/>
                      <a:pt x="55" y="180"/>
                    </a:cubicBezTo>
                    <a:cubicBezTo>
                      <a:pt x="80" y="180"/>
                      <a:pt x="96" y="171"/>
                      <a:pt x="113" y="148"/>
                    </a:cubicBezTo>
                    <a:lnTo>
                      <a:pt x="113" y="172"/>
                    </a:lnTo>
                    <a:lnTo>
                      <a:pt x="137" y="172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6" name="Freeform 258">
                <a:extLst>
                  <a:ext uri="{FF2B5EF4-FFF2-40B4-BE49-F238E27FC236}">
                    <a16:creationId xmlns:a16="http://schemas.microsoft.com/office/drawing/2014/main" id="{7937DFEA-24DC-4474-B450-9243F45485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9" y="3786"/>
                <a:ext cx="74" cy="58"/>
              </a:xfrm>
              <a:custGeom>
                <a:avLst/>
                <a:gdLst>
                  <a:gd name="T0" fmla="*/ 0 w 228"/>
                  <a:gd name="T1" fmla="*/ 5 h 177"/>
                  <a:gd name="T2" fmla="*/ 0 w 228"/>
                  <a:gd name="T3" fmla="*/ 177 h 177"/>
                  <a:gd name="T4" fmla="*/ 28 w 228"/>
                  <a:gd name="T5" fmla="*/ 177 h 177"/>
                  <a:gd name="T6" fmla="*/ 28 w 228"/>
                  <a:gd name="T7" fmla="*/ 69 h 177"/>
                  <a:gd name="T8" fmla="*/ 68 w 228"/>
                  <a:gd name="T9" fmla="*/ 24 h 177"/>
                  <a:gd name="T10" fmla="*/ 100 w 228"/>
                  <a:gd name="T11" fmla="*/ 58 h 177"/>
                  <a:gd name="T12" fmla="*/ 100 w 228"/>
                  <a:gd name="T13" fmla="*/ 177 h 177"/>
                  <a:gd name="T14" fmla="*/ 128 w 228"/>
                  <a:gd name="T15" fmla="*/ 177 h 177"/>
                  <a:gd name="T16" fmla="*/ 128 w 228"/>
                  <a:gd name="T17" fmla="*/ 69 h 177"/>
                  <a:gd name="T18" fmla="*/ 168 w 228"/>
                  <a:gd name="T19" fmla="*/ 24 h 177"/>
                  <a:gd name="T20" fmla="*/ 200 w 228"/>
                  <a:gd name="T21" fmla="*/ 58 h 177"/>
                  <a:gd name="T22" fmla="*/ 200 w 228"/>
                  <a:gd name="T23" fmla="*/ 177 h 177"/>
                  <a:gd name="T24" fmla="*/ 228 w 228"/>
                  <a:gd name="T25" fmla="*/ 177 h 177"/>
                  <a:gd name="T26" fmla="*/ 228 w 228"/>
                  <a:gd name="T27" fmla="*/ 48 h 177"/>
                  <a:gd name="T28" fmla="*/ 178 w 228"/>
                  <a:gd name="T29" fmla="*/ 0 h 177"/>
                  <a:gd name="T30" fmla="*/ 125 w 228"/>
                  <a:gd name="T31" fmla="*/ 26 h 177"/>
                  <a:gd name="T32" fmla="*/ 78 w 228"/>
                  <a:gd name="T33" fmla="*/ 0 h 177"/>
                  <a:gd name="T34" fmla="*/ 25 w 228"/>
                  <a:gd name="T35" fmla="*/ 29 h 177"/>
                  <a:gd name="T36" fmla="*/ 25 w 228"/>
                  <a:gd name="T37" fmla="*/ 5 h 177"/>
                  <a:gd name="T38" fmla="*/ 0 w 228"/>
                  <a:gd name="T39" fmla="*/ 5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8" h="177">
                    <a:moveTo>
                      <a:pt x="0" y="5"/>
                    </a:moveTo>
                    <a:lnTo>
                      <a:pt x="0" y="177"/>
                    </a:lnTo>
                    <a:lnTo>
                      <a:pt x="28" y="177"/>
                    </a:lnTo>
                    <a:lnTo>
                      <a:pt x="28" y="69"/>
                    </a:lnTo>
                    <a:cubicBezTo>
                      <a:pt x="28" y="44"/>
                      <a:pt x="46" y="24"/>
                      <a:pt x="68" y="24"/>
                    </a:cubicBezTo>
                    <a:cubicBezTo>
                      <a:pt x="89" y="24"/>
                      <a:pt x="100" y="36"/>
                      <a:pt x="100" y="58"/>
                    </a:cubicBezTo>
                    <a:lnTo>
                      <a:pt x="100" y="177"/>
                    </a:lnTo>
                    <a:lnTo>
                      <a:pt x="128" y="177"/>
                    </a:lnTo>
                    <a:lnTo>
                      <a:pt x="128" y="69"/>
                    </a:lnTo>
                    <a:cubicBezTo>
                      <a:pt x="128" y="44"/>
                      <a:pt x="146" y="24"/>
                      <a:pt x="168" y="24"/>
                    </a:cubicBezTo>
                    <a:cubicBezTo>
                      <a:pt x="189" y="24"/>
                      <a:pt x="200" y="37"/>
                      <a:pt x="200" y="58"/>
                    </a:cubicBezTo>
                    <a:lnTo>
                      <a:pt x="200" y="177"/>
                    </a:lnTo>
                    <a:lnTo>
                      <a:pt x="228" y="177"/>
                    </a:lnTo>
                    <a:lnTo>
                      <a:pt x="228" y="48"/>
                    </a:lnTo>
                    <a:cubicBezTo>
                      <a:pt x="228" y="17"/>
                      <a:pt x="210" y="0"/>
                      <a:pt x="178" y="0"/>
                    </a:cubicBezTo>
                    <a:cubicBezTo>
                      <a:pt x="155" y="0"/>
                      <a:pt x="141" y="7"/>
                      <a:pt x="125" y="26"/>
                    </a:cubicBezTo>
                    <a:cubicBezTo>
                      <a:pt x="115" y="8"/>
                      <a:pt x="101" y="0"/>
                      <a:pt x="78" y="0"/>
                    </a:cubicBezTo>
                    <a:cubicBezTo>
                      <a:pt x="55" y="0"/>
                      <a:pt x="40" y="8"/>
                      <a:pt x="25" y="29"/>
                    </a:cubicBezTo>
                    <a:lnTo>
                      <a:pt x="25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7" name="Freeform 259">
                <a:extLst>
                  <a:ext uri="{FF2B5EF4-FFF2-40B4-BE49-F238E27FC236}">
                    <a16:creationId xmlns:a16="http://schemas.microsoft.com/office/drawing/2014/main" id="{EDA7161D-6772-4CCA-8E02-4B087889009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27" y="3765"/>
                <a:ext cx="50" cy="81"/>
              </a:xfrm>
              <a:custGeom>
                <a:avLst/>
                <a:gdLst>
                  <a:gd name="T0" fmla="*/ 0 w 155"/>
                  <a:gd name="T1" fmla="*/ 0 h 248"/>
                  <a:gd name="T2" fmla="*/ 0 w 155"/>
                  <a:gd name="T3" fmla="*/ 240 h 248"/>
                  <a:gd name="T4" fmla="*/ 25 w 155"/>
                  <a:gd name="T5" fmla="*/ 240 h 248"/>
                  <a:gd name="T6" fmla="*/ 25 w 155"/>
                  <a:gd name="T7" fmla="*/ 218 h 248"/>
                  <a:gd name="T8" fmla="*/ 80 w 155"/>
                  <a:gd name="T9" fmla="*/ 248 h 248"/>
                  <a:gd name="T10" fmla="*/ 155 w 155"/>
                  <a:gd name="T11" fmla="*/ 153 h 248"/>
                  <a:gd name="T12" fmla="*/ 81 w 155"/>
                  <a:gd name="T13" fmla="*/ 63 h 248"/>
                  <a:gd name="T14" fmla="*/ 28 w 155"/>
                  <a:gd name="T15" fmla="*/ 91 h 248"/>
                  <a:gd name="T16" fmla="*/ 28 w 155"/>
                  <a:gd name="T17" fmla="*/ 0 h 248"/>
                  <a:gd name="T18" fmla="*/ 0 w 155"/>
                  <a:gd name="T19" fmla="*/ 0 h 248"/>
                  <a:gd name="T20" fmla="*/ 76 w 155"/>
                  <a:gd name="T21" fmla="*/ 88 h 248"/>
                  <a:gd name="T22" fmla="*/ 127 w 155"/>
                  <a:gd name="T23" fmla="*/ 156 h 248"/>
                  <a:gd name="T24" fmla="*/ 76 w 155"/>
                  <a:gd name="T25" fmla="*/ 222 h 248"/>
                  <a:gd name="T26" fmla="*/ 28 w 155"/>
                  <a:gd name="T27" fmla="*/ 155 h 248"/>
                  <a:gd name="T28" fmla="*/ 76 w 155"/>
                  <a:gd name="T29" fmla="*/ 8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5" h="248">
                    <a:moveTo>
                      <a:pt x="0" y="0"/>
                    </a:moveTo>
                    <a:lnTo>
                      <a:pt x="0" y="240"/>
                    </a:lnTo>
                    <a:lnTo>
                      <a:pt x="25" y="240"/>
                    </a:lnTo>
                    <a:lnTo>
                      <a:pt x="25" y="218"/>
                    </a:lnTo>
                    <a:cubicBezTo>
                      <a:pt x="38" y="239"/>
                      <a:pt x="56" y="248"/>
                      <a:pt x="80" y="248"/>
                    </a:cubicBezTo>
                    <a:cubicBezTo>
                      <a:pt x="126" y="248"/>
                      <a:pt x="155" y="211"/>
                      <a:pt x="155" y="153"/>
                    </a:cubicBezTo>
                    <a:cubicBezTo>
                      <a:pt x="155" y="97"/>
                      <a:pt x="127" y="63"/>
                      <a:pt x="81" y="63"/>
                    </a:cubicBezTo>
                    <a:cubicBezTo>
                      <a:pt x="58" y="63"/>
                      <a:pt x="41" y="72"/>
                      <a:pt x="28" y="91"/>
                    </a:cubicBezTo>
                    <a:lnTo>
                      <a:pt x="28" y="0"/>
                    </a:lnTo>
                    <a:lnTo>
                      <a:pt x="0" y="0"/>
                    </a:lnTo>
                    <a:close/>
                    <a:moveTo>
                      <a:pt x="76" y="88"/>
                    </a:moveTo>
                    <a:cubicBezTo>
                      <a:pt x="107" y="88"/>
                      <a:pt x="127" y="115"/>
                      <a:pt x="127" y="156"/>
                    </a:cubicBezTo>
                    <a:cubicBezTo>
                      <a:pt x="127" y="196"/>
                      <a:pt x="106" y="222"/>
                      <a:pt x="76" y="222"/>
                    </a:cubicBezTo>
                    <a:cubicBezTo>
                      <a:pt x="47" y="222"/>
                      <a:pt x="28" y="196"/>
                      <a:pt x="28" y="155"/>
                    </a:cubicBezTo>
                    <a:cubicBezTo>
                      <a:pt x="28" y="115"/>
                      <a:pt x="47" y="88"/>
                      <a:pt x="76" y="88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8" name="Freeform 260">
                <a:extLst>
                  <a:ext uri="{FF2B5EF4-FFF2-40B4-BE49-F238E27FC236}">
                    <a16:creationId xmlns:a16="http://schemas.microsoft.com/office/drawing/2014/main" id="{B2F49E20-8DDC-4289-B8D0-547D4D90E2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85" y="3786"/>
                <a:ext cx="51" cy="60"/>
              </a:xfrm>
              <a:custGeom>
                <a:avLst/>
                <a:gdLst>
                  <a:gd name="T0" fmla="*/ 156 w 156"/>
                  <a:gd name="T1" fmla="*/ 100 h 185"/>
                  <a:gd name="T2" fmla="*/ 149 w 156"/>
                  <a:gd name="T3" fmla="*/ 45 h 185"/>
                  <a:gd name="T4" fmla="*/ 80 w 156"/>
                  <a:gd name="T5" fmla="*/ 0 h 185"/>
                  <a:gd name="T6" fmla="*/ 0 w 156"/>
                  <a:gd name="T7" fmla="*/ 93 h 185"/>
                  <a:gd name="T8" fmla="*/ 79 w 156"/>
                  <a:gd name="T9" fmla="*/ 185 h 185"/>
                  <a:gd name="T10" fmla="*/ 153 w 156"/>
                  <a:gd name="T11" fmla="*/ 125 h 185"/>
                  <a:gd name="T12" fmla="*/ 125 w 156"/>
                  <a:gd name="T13" fmla="*/ 125 h 185"/>
                  <a:gd name="T14" fmla="*/ 80 w 156"/>
                  <a:gd name="T15" fmla="*/ 160 h 185"/>
                  <a:gd name="T16" fmla="*/ 38 w 156"/>
                  <a:gd name="T17" fmla="*/ 137 h 185"/>
                  <a:gd name="T18" fmla="*/ 29 w 156"/>
                  <a:gd name="T19" fmla="*/ 100 h 185"/>
                  <a:gd name="T20" fmla="*/ 156 w 156"/>
                  <a:gd name="T21" fmla="*/ 100 h 185"/>
                  <a:gd name="T22" fmla="*/ 30 w 156"/>
                  <a:gd name="T23" fmla="*/ 78 h 185"/>
                  <a:gd name="T24" fmla="*/ 79 w 156"/>
                  <a:gd name="T25" fmla="*/ 25 h 185"/>
                  <a:gd name="T26" fmla="*/ 127 w 156"/>
                  <a:gd name="T27" fmla="*/ 76 h 185"/>
                  <a:gd name="T28" fmla="*/ 127 w 156"/>
                  <a:gd name="T29" fmla="*/ 78 h 185"/>
                  <a:gd name="T30" fmla="*/ 30 w 156"/>
                  <a:gd name="T31" fmla="*/ 78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6" h="185">
                    <a:moveTo>
                      <a:pt x="156" y="100"/>
                    </a:moveTo>
                    <a:cubicBezTo>
                      <a:pt x="156" y="74"/>
                      <a:pt x="154" y="58"/>
                      <a:pt x="149" y="45"/>
                    </a:cubicBezTo>
                    <a:cubicBezTo>
                      <a:pt x="138" y="17"/>
                      <a:pt x="112" y="0"/>
                      <a:pt x="80" y="0"/>
                    </a:cubicBezTo>
                    <a:cubicBezTo>
                      <a:pt x="31" y="0"/>
                      <a:pt x="0" y="37"/>
                      <a:pt x="0" y="93"/>
                    </a:cubicBezTo>
                    <a:cubicBezTo>
                      <a:pt x="0" y="150"/>
                      <a:pt x="30" y="185"/>
                      <a:pt x="79" y="185"/>
                    </a:cubicBezTo>
                    <a:cubicBezTo>
                      <a:pt x="118" y="185"/>
                      <a:pt x="146" y="163"/>
                      <a:pt x="153" y="125"/>
                    </a:cubicBezTo>
                    <a:lnTo>
                      <a:pt x="125" y="125"/>
                    </a:lnTo>
                    <a:cubicBezTo>
                      <a:pt x="117" y="148"/>
                      <a:pt x="102" y="160"/>
                      <a:pt x="80" y="160"/>
                    </a:cubicBezTo>
                    <a:cubicBezTo>
                      <a:pt x="62" y="160"/>
                      <a:pt x="47" y="152"/>
                      <a:pt x="38" y="137"/>
                    </a:cubicBezTo>
                    <a:cubicBezTo>
                      <a:pt x="32" y="127"/>
                      <a:pt x="29" y="117"/>
                      <a:pt x="29" y="100"/>
                    </a:cubicBezTo>
                    <a:lnTo>
                      <a:pt x="156" y="100"/>
                    </a:lnTo>
                    <a:close/>
                    <a:moveTo>
                      <a:pt x="30" y="78"/>
                    </a:moveTo>
                    <a:cubicBezTo>
                      <a:pt x="32" y="46"/>
                      <a:pt x="51" y="25"/>
                      <a:pt x="79" y="25"/>
                    </a:cubicBezTo>
                    <a:cubicBezTo>
                      <a:pt x="106" y="25"/>
                      <a:pt x="127" y="47"/>
                      <a:pt x="127" y="76"/>
                    </a:cubicBezTo>
                    <a:cubicBezTo>
                      <a:pt x="127" y="77"/>
                      <a:pt x="127" y="77"/>
                      <a:pt x="127" y="78"/>
                    </a:cubicBezTo>
                    <a:lnTo>
                      <a:pt x="30" y="78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9" name="Freeform 261">
                <a:extLst>
                  <a:ext uri="{FF2B5EF4-FFF2-40B4-BE49-F238E27FC236}">
                    <a16:creationId xmlns:a16="http://schemas.microsoft.com/office/drawing/2014/main" id="{CC0EEBAE-E73B-453E-A6B3-76241AD812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8" y="3786"/>
                <a:ext cx="27" cy="58"/>
              </a:xfrm>
              <a:custGeom>
                <a:avLst/>
                <a:gdLst>
                  <a:gd name="T0" fmla="*/ 0 w 84"/>
                  <a:gd name="T1" fmla="*/ 5 h 177"/>
                  <a:gd name="T2" fmla="*/ 0 w 84"/>
                  <a:gd name="T3" fmla="*/ 177 h 177"/>
                  <a:gd name="T4" fmla="*/ 28 w 84"/>
                  <a:gd name="T5" fmla="*/ 177 h 177"/>
                  <a:gd name="T6" fmla="*/ 28 w 84"/>
                  <a:gd name="T7" fmla="*/ 88 h 177"/>
                  <a:gd name="T8" fmla="*/ 48 w 84"/>
                  <a:gd name="T9" fmla="*/ 37 h 177"/>
                  <a:gd name="T10" fmla="*/ 84 w 84"/>
                  <a:gd name="T11" fmla="*/ 29 h 177"/>
                  <a:gd name="T12" fmla="*/ 84 w 84"/>
                  <a:gd name="T13" fmla="*/ 1 h 177"/>
                  <a:gd name="T14" fmla="*/ 73 w 84"/>
                  <a:gd name="T15" fmla="*/ 0 h 177"/>
                  <a:gd name="T16" fmla="*/ 26 w 84"/>
                  <a:gd name="T17" fmla="*/ 36 h 177"/>
                  <a:gd name="T18" fmla="*/ 26 w 84"/>
                  <a:gd name="T19" fmla="*/ 5 h 177"/>
                  <a:gd name="T20" fmla="*/ 0 w 84"/>
                  <a:gd name="T21" fmla="*/ 5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77">
                    <a:moveTo>
                      <a:pt x="0" y="5"/>
                    </a:moveTo>
                    <a:lnTo>
                      <a:pt x="0" y="177"/>
                    </a:lnTo>
                    <a:lnTo>
                      <a:pt x="28" y="177"/>
                    </a:lnTo>
                    <a:lnTo>
                      <a:pt x="28" y="88"/>
                    </a:lnTo>
                    <a:cubicBezTo>
                      <a:pt x="28" y="63"/>
                      <a:pt x="34" y="47"/>
                      <a:pt x="48" y="37"/>
                    </a:cubicBezTo>
                    <a:cubicBezTo>
                      <a:pt x="56" y="31"/>
                      <a:pt x="64" y="29"/>
                      <a:pt x="84" y="29"/>
                    </a:cubicBezTo>
                    <a:lnTo>
                      <a:pt x="84" y="1"/>
                    </a:lnTo>
                    <a:cubicBezTo>
                      <a:pt x="79" y="0"/>
                      <a:pt x="77" y="0"/>
                      <a:pt x="73" y="0"/>
                    </a:cubicBezTo>
                    <a:cubicBezTo>
                      <a:pt x="55" y="0"/>
                      <a:pt x="42" y="10"/>
                      <a:pt x="26" y="36"/>
                    </a:cubicBezTo>
                    <a:lnTo>
                      <a:pt x="26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0" name="Freeform 262">
                <a:extLst>
                  <a:ext uri="{FF2B5EF4-FFF2-40B4-BE49-F238E27FC236}">
                    <a16:creationId xmlns:a16="http://schemas.microsoft.com/office/drawing/2014/main" id="{3201AB5A-8C2C-47C9-9C78-1846B0CD44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0" y="3786"/>
                <a:ext cx="51" cy="60"/>
              </a:xfrm>
              <a:custGeom>
                <a:avLst/>
                <a:gdLst>
                  <a:gd name="T0" fmla="*/ 78 w 157"/>
                  <a:gd name="T1" fmla="*/ 0 h 185"/>
                  <a:gd name="T2" fmla="*/ 0 w 157"/>
                  <a:gd name="T3" fmla="*/ 92 h 185"/>
                  <a:gd name="T4" fmla="*/ 78 w 157"/>
                  <a:gd name="T5" fmla="*/ 185 h 185"/>
                  <a:gd name="T6" fmla="*/ 157 w 157"/>
                  <a:gd name="T7" fmla="*/ 94 h 185"/>
                  <a:gd name="T8" fmla="*/ 78 w 157"/>
                  <a:gd name="T9" fmla="*/ 0 h 185"/>
                  <a:gd name="T10" fmla="*/ 78 w 157"/>
                  <a:gd name="T11" fmla="*/ 25 h 185"/>
                  <a:gd name="T12" fmla="*/ 128 w 157"/>
                  <a:gd name="T13" fmla="*/ 93 h 185"/>
                  <a:gd name="T14" fmla="*/ 78 w 157"/>
                  <a:gd name="T15" fmla="*/ 160 h 185"/>
                  <a:gd name="T16" fmla="*/ 29 w 157"/>
                  <a:gd name="T17" fmla="*/ 92 h 185"/>
                  <a:gd name="T18" fmla="*/ 78 w 157"/>
                  <a:gd name="T19" fmla="*/ 2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7" h="185">
                    <a:moveTo>
                      <a:pt x="78" y="0"/>
                    </a:moveTo>
                    <a:cubicBezTo>
                      <a:pt x="29" y="0"/>
                      <a:pt x="0" y="34"/>
                      <a:pt x="0" y="92"/>
                    </a:cubicBezTo>
                    <a:cubicBezTo>
                      <a:pt x="0" y="150"/>
                      <a:pt x="29" y="185"/>
                      <a:pt x="78" y="185"/>
                    </a:cubicBezTo>
                    <a:cubicBezTo>
                      <a:pt x="127" y="185"/>
                      <a:pt x="157" y="150"/>
                      <a:pt x="157" y="94"/>
                    </a:cubicBezTo>
                    <a:cubicBezTo>
                      <a:pt x="157" y="34"/>
                      <a:pt x="128" y="0"/>
                      <a:pt x="78" y="0"/>
                    </a:cubicBezTo>
                    <a:close/>
                    <a:moveTo>
                      <a:pt x="78" y="25"/>
                    </a:moveTo>
                    <a:cubicBezTo>
                      <a:pt x="109" y="25"/>
                      <a:pt x="128" y="50"/>
                      <a:pt x="128" y="93"/>
                    </a:cubicBezTo>
                    <a:cubicBezTo>
                      <a:pt x="128" y="134"/>
                      <a:pt x="109" y="160"/>
                      <a:pt x="78" y="160"/>
                    </a:cubicBezTo>
                    <a:cubicBezTo>
                      <a:pt x="48" y="160"/>
                      <a:pt x="29" y="134"/>
                      <a:pt x="29" y="92"/>
                    </a:cubicBezTo>
                    <a:cubicBezTo>
                      <a:pt x="29" y="51"/>
                      <a:pt x="48" y="25"/>
                      <a:pt x="78" y="25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1" name="Freeform 263">
                <a:extLst>
                  <a:ext uri="{FF2B5EF4-FFF2-40B4-BE49-F238E27FC236}">
                    <a16:creationId xmlns:a16="http://schemas.microsoft.com/office/drawing/2014/main" id="{577E5DEB-00DE-4277-8A0F-93FF5B1413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8" y="3765"/>
                <a:ext cx="26" cy="79"/>
              </a:xfrm>
              <a:custGeom>
                <a:avLst/>
                <a:gdLst>
                  <a:gd name="T0" fmla="*/ 79 w 79"/>
                  <a:gd name="T1" fmla="*/ 69 h 241"/>
                  <a:gd name="T2" fmla="*/ 50 w 79"/>
                  <a:gd name="T3" fmla="*/ 69 h 241"/>
                  <a:gd name="T4" fmla="*/ 50 w 79"/>
                  <a:gd name="T5" fmla="*/ 42 h 241"/>
                  <a:gd name="T6" fmla="*/ 69 w 79"/>
                  <a:gd name="T7" fmla="*/ 24 h 241"/>
                  <a:gd name="T8" fmla="*/ 79 w 79"/>
                  <a:gd name="T9" fmla="*/ 24 h 241"/>
                  <a:gd name="T10" fmla="*/ 79 w 79"/>
                  <a:gd name="T11" fmla="*/ 2 h 241"/>
                  <a:gd name="T12" fmla="*/ 63 w 79"/>
                  <a:gd name="T13" fmla="*/ 0 h 241"/>
                  <a:gd name="T14" fmla="*/ 23 w 79"/>
                  <a:gd name="T15" fmla="*/ 39 h 241"/>
                  <a:gd name="T16" fmla="*/ 23 w 79"/>
                  <a:gd name="T17" fmla="*/ 69 h 241"/>
                  <a:gd name="T18" fmla="*/ 0 w 79"/>
                  <a:gd name="T19" fmla="*/ 69 h 241"/>
                  <a:gd name="T20" fmla="*/ 0 w 79"/>
                  <a:gd name="T21" fmla="*/ 91 h 241"/>
                  <a:gd name="T22" fmla="*/ 23 w 79"/>
                  <a:gd name="T23" fmla="*/ 91 h 241"/>
                  <a:gd name="T24" fmla="*/ 23 w 79"/>
                  <a:gd name="T25" fmla="*/ 241 h 241"/>
                  <a:gd name="T26" fmla="*/ 50 w 79"/>
                  <a:gd name="T27" fmla="*/ 241 h 241"/>
                  <a:gd name="T28" fmla="*/ 50 w 79"/>
                  <a:gd name="T29" fmla="*/ 91 h 241"/>
                  <a:gd name="T30" fmla="*/ 79 w 79"/>
                  <a:gd name="T31" fmla="*/ 91 h 241"/>
                  <a:gd name="T32" fmla="*/ 79 w 79"/>
                  <a:gd name="T33" fmla="*/ 69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241">
                    <a:moveTo>
                      <a:pt x="79" y="69"/>
                    </a:moveTo>
                    <a:lnTo>
                      <a:pt x="50" y="69"/>
                    </a:lnTo>
                    <a:lnTo>
                      <a:pt x="50" y="42"/>
                    </a:lnTo>
                    <a:cubicBezTo>
                      <a:pt x="50" y="30"/>
                      <a:pt x="57" y="24"/>
                      <a:pt x="69" y="24"/>
                    </a:cubicBezTo>
                    <a:cubicBezTo>
                      <a:pt x="72" y="24"/>
                      <a:pt x="73" y="24"/>
                      <a:pt x="79" y="24"/>
                    </a:cubicBezTo>
                    <a:lnTo>
                      <a:pt x="79" y="2"/>
                    </a:lnTo>
                    <a:cubicBezTo>
                      <a:pt x="73" y="0"/>
                      <a:pt x="69" y="0"/>
                      <a:pt x="63" y="0"/>
                    </a:cubicBezTo>
                    <a:cubicBezTo>
                      <a:pt x="38" y="0"/>
                      <a:pt x="23" y="14"/>
                      <a:pt x="23" y="39"/>
                    </a:cubicBezTo>
                    <a:lnTo>
                      <a:pt x="23" y="69"/>
                    </a:lnTo>
                    <a:lnTo>
                      <a:pt x="0" y="69"/>
                    </a:lnTo>
                    <a:lnTo>
                      <a:pt x="0" y="91"/>
                    </a:lnTo>
                    <a:lnTo>
                      <a:pt x="23" y="91"/>
                    </a:lnTo>
                    <a:lnTo>
                      <a:pt x="23" y="241"/>
                    </a:lnTo>
                    <a:lnTo>
                      <a:pt x="50" y="241"/>
                    </a:lnTo>
                    <a:lnTo>
                      <a:pt x="50" y="91"/>
                    </a:lnTo>
                    <a:lnTo>
                      <a:pt x="79" y="91"/>
                    </a:lnTo>
                    <a:lnTo>
                      <a:pt x="79" y="69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2" name="Freeform 264">
                <a:extLst>
                  <a:ext uri="{FF2B5EF4-FFF2-40B4-BE49-F238E27FC236}">
                    <a16:creationId xmlns:a16="http://schemas.microsoft.com/office/drawing/2014/main" id="{DCB0BE6A-11F6-4271-8579-28295C9A27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9" y="3786"/>
                <a:ext cx="48" cy="60"/>
              </a:xfrm>
              <a:custGeom>
                <a:avLst/>
                <a:gdLst>
                  <a:gd name="T0" fmla="*/ 146 w 148"/>
                  <a:gd name="T1" fmla="*/ 63 h 185"/>
                  <a:gd name="T2" fmla="*/ 134 w 148"/>
                  <a:gd name="T3" fmla="*/ 25 h 185"/>
                  <a:gd name="T4" fmla="*/ 77 w 148"/>
                  <a:gd name="T5" fmla="*/ 0 h 185"/>
                  <a:gd name="T6" fmla="*/ 0 w 148"/>
                  <a:gd name="T7" fmla="*/ 94 h 185"/>
                  <a:gd name="T8" fmla="*/ 77 w 148"/>
                  <a:gd name="T9" fmla="*/ 185 h 185"/>
                  <a:gd name="T10" fmla="*/ 148 w 148"/>
                  <a:gd name="T11" fmla="*/ 118 h 185"/>
                  <a:gd name="T12" fmla="*/ 120 w 148"/>
                  <a:gd name="T13" fmla="*/ 118 h 185"/>
                  <a:gd name="T14" fmla="*/ 78 w 148"/>
                  <a:gd name="T15" fmla="*/ 160 h 185"/>
                  <a:gd name="T16" fmla="*/ 29 w 148"/>
                  <a:gd name="T17" fmla="*/ 94 h 185"/>
                  <a:gd name="T18" fmla="*/ 77 w 148"/>
                  <a:gd name="T19" fmla="*/ 25 h 185"/>
                  <a:gd name="T20" fmla="*/ 118 w 148"/>
                  <a:gd name="T21" fmla="*/ 63 h 185"/>
                  <a:gd name="T22" fmla="*/ 146 w 148"/>
                  <a:gd name="T23" fmla="*/ 63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8" h="185">
                    <a:moveTo>
                      <a:pt x="146" y="63"/>
                    </a:moveTo>
                    <a:cubicBezTo>
                      <a:pt x="144" y="46"/>
                      <a:pt x="141" y="35"/>
                      <a:pt x="134" y="25"/>
                    </a:cubicBezTo>
                    <a:cubicBezTo>
                      <a:pt x="122" y="9"/>
                      <a:pt x="101" y="0"/>
                      <a:pt x="77" y="0"/>
                    </a:cubicBezTo>
                    <a:cubicBezTo>
                      <a:pt x="31" y="0"/>
                      <a:pt x="0" y="37"/>
                      <a:pt x="0" y="94"/>
                    </a:cubicBezTo>
                    <a:cubicBezTo>
                      <a:pt x="0" y="150"/>
                      <a:pt x="30" y="185"/>
                      <a:pt x="77" y="185"/>
                    </a:cubicBezTo>
                    <a:cubicBezTo>
                      <a:pt x="118" y="185"/>
                      <a:pt x="144" y="160"/>
                      <a:pt x="148" y="118"/>
                    </a:cubicBezTo>
                    <a:lnTo>
                      <a:pt x="120" y="118"/>
                    </a:lnTo>
                    <a:cubicBezTo>
                      <a:pt x="115" y="146"/>
                      <a:pt x="101" y="160"/>
                      <a:pt x="78" y="160"/>
                    </a:cubicBezTo>
                    <a:cubicBezTo>
                      <a:pt x="47" y="160"/>
                      <a:pt x="29" y="135"/>
                      <a:pt x="29" y="94"/>
                    </a:cubicBezTo>
                    <a:cubicBezTo>
                      <a:pt x="29" y="51"/>
                      <a:pt x="47" y="25"/>
                      <a:pt x="77" y="25"/>
                    </a:cubicBezTo>
                    <a:cubicBezTo>
                      <a:pt x="100" y="25"/>
                      <a:pt x="115" y="39"/>
                      <a:pt x="118" y="63"/>
                    </a:cubicBezTo>
                    <a:lnTo>
                      <a:pt x="146" y="63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3" name="Freeform 265">
                <a:extLst>
                  <a:ext uri="{FF2B5EF4-FFF2-40B4-BE49-F238E27FC236}">
                    <a16:creationId xmlns:a16="http://schemas.microsoft.com/office/drawing/2014/main" id="{AC7202D0-E4D1-453B-96F4-6E1867F560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84" y="3786"/>
                <a:ext cx="50" cy="60"/>
              </a:xfrm>
              <a:custGeom>
                <a:avLst/>
                <a:gdLst>
                  <a:gd name="T0" fmla="*/ 78 w 156"/>
                  <a:gd name="T1" fmla="*/ 0 h 185"/>
                  <a:gd name="T2" fmla="*/ 0 w 156"/>
                  <a:gd name="T3" fmla="*/ 92 h 185"/>
                  <a:gd name="T4" fmla="*/ 78 w 156"/>
                  <a:gd name="T5" fmla="*/ 185 h 185"/>
                  <a:gd name="T6" fmla="*/ 156 w 156"/>
                  <a:gd name="T7" fmla="*/ 94 h 185"/>
                  <a:gd name="T8" fmla="*/ 78 w 156"/>
                  <a:gd name="T9" fmla="*/ 0 h 185"/>
                  <a:gd name="T10" fmla="*/ 78 w 156"/>
                  <a:gd name="T11" fmla="*/ 25 h 185"/>
                  <a:gd name="T12" fmla="*/ 128 w 156"/>
                  <a:gd name="T13" fmla="*/ 93 h 185"/>
                  <a:gd name="T14" fmla="*/ 78 w 156"/>
                  <a:gd name="T15" fmla="*/ 160 h 185"/>
                  <a:gd name="T16" fmla="*/ 29 w 156"/>
                  <a:gd name="T17" fmla="*/ 92 h 185"/>
                  <a:gd name="T18" fmla="*/ 78 w 156"/>
                  <a:gd name="T19" fmla="*/ 2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6" h="185">
                    <a:moveTo>
                      <a:pt x="78" y="0"/>
                    </a:moveTo>
                    <a:cubicBezTo>
                      <a:pt x="29" y="0"/>
                      <a:pt x="0" y="34"/>
                      <a:pt x="0" y="92"/>
                    </a:cubicBezTo>
                    <a:cubicBezTo>
                      <a:pt x="0" y="150"/>
                      <a:pt x="29" y="185"/>
                      <a:pt x="78" y="185"/>
                    </a:cubicBezTo>
                    <a:cubicBezTo>
                      <a:pt x="127" y="185"/>
                      <a:pt x="156" y="150"/>
                      <a:pt x="156" y="94"/>
                    </a:cubicBezTo>
                    <a:cubicBezTo>
                      <a:pt x="156" y="34"/>
                      <a:pt x="128" y="0"/>
                      <a:pt x="78" y="0"/>
                    </a:cubicBezTo>
                    <a:close/>
                    <a:moveTo>
                      <a:pt x="78" y="25"/>
                    </a:moveTo>
                    <a:cubicBezTo>
                      <a:pt x="109" y="25"/>
                      <a:pt x="128" y="50"/>
                      <a:pt x="128" y="93"/>
                    </a:cubicBezTo>
                    <a:cubicBezTo>
                      <a:pt x="128" y="134"/>
                      <a:pt x="109" y="160"/>
                      <a:pt x="78" y="160"/>
                    </a:cubicBezTo>
                    <a:cubicBezTo>
                      <a:pt x="48" y="160"/>
                      <a:pt x="29" y="134"/>
                      <a:pt x="29" y="92"/>
                    </a:cubicBezTo>
                    <a:cubicBezTo>
                      <a:pt x="29" y="51"/>
                      <a:pt x="48" y="25"/>
                      <a:pt x="78" y="25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4" name="Freeform 266">
                <a:extLst>
                  <a:ext uri="{FF2B5EF4-FFF2-40B4-BE49-F238E27FC236}">
                    <a16:creationId xmlns:a16="http://schemas.microsoft.com/office/drawing/2014/main" id="{47C9C976-1B80-4B81-A755-9BABE90FCC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7" y="3786"/>
                <a:ext cx="45" cy="58"/>
              </a:xfrm>
              <a:custGeom>
                <a:avLst/>
                <a:gdLst>
                  <a:gd name="T0" fmla="*/ 0 w 137"/>
                  <a:gd name="T1" fmla="*/ 5 h 177"/>
                  <a:gd name="T2" fmla="*/ 0 w 137"/>
                  <a:gd name="T3" fmla="*/ 177 h 177"/>
                  <a:gd name="T4" fmla="*/ 27 w 137"/>
                  <a:gd name="T5" fmla="*/ 177 h 177"/>
                  <a:gd name="T6" fmla="*/ 27 w 137"/>
                  <a:gd name="T7" fmla="*/ 82 h 177"/>
                  <a:gd name="T8" fmla="*/ 74 w 137"/>
                  <a:gd name="T9" fmla="*/ 24 h 177"/>
                  <a:gd name="T10" fmla="*/ 110 w 137"/>
                  <a:gd name="T11" fmla="*/ 58 h 177"/>
                  <a:gd name="T12" fmla="*/ 110 w 137"/>
                  <a:gd name="T13" fmla="*/ 177 h 177"/>
                  <a:gd name="T14" fmla="*/ 137 w 137"/>
                  <a:gd name="T15" fmla="*/ 177 h 177"/>
                  <a:gd name="T16" fmla="*/ 137 w 137"/>
                  <a:gd name="T17" fmla="*/ 47 h 177"/>
                  <a:gd name="T18" fmla="*/ 83 w 137"/>
                  <a:gd name="T19" fmla="*/ 0 h 177"/>
                  <a:gd name="T20" fmla="*/ 25 w 137"/>
                  <a:gd name="T21" fmla="*/ 34 h 177"/>
                  <a:gd name="T22" fmla="*/ 25 w 137"/>
                  <a:gd name="T23" fmla="*/ 5 h 177"/>
                  <a:gd name="T24" fmla="*/ 0 w 137"/>
                  <a:gd name="T25" fmla="*/ 5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" h="177">
                    <a:moveTo>
                      <a:pt x="0" y="5"/>
                    </a:moveTo>
                    <a:lnTo>
                      <a:pt x="0" y="177"/>
                    </a:lnTo>
                    <a:lnTo>
                      <a:pt x="27" y="177"/>
                    </a:lnTo>
                    <a:lnTo>
                      <a:pt x="27" y="82"/>
                    </a:lnTo>
                    <a:cubicBezTo>
                      <a:pt x="27" y="47"/>
                      <a:pt x="46" y="24"/>
                      <a:pt x="74" y="24"/>
                    </a:cubicBezTo>
                    <a:cubicBezTo>
                      <a:pt x="96" y="24"/>
                      <a:pt x="110" y="37"/>
                      <a:pt x="110" y="58"/>
                    </a:cubicBezTo>
                    <a:lnTo>
                      <a:pt x="110" y="177"/>
                    </a:lnTo>
                    <a:lnTo>
                      <a:pt x="137" y="177"/>
                    </a:lnTo>
                    <a:lnTo>
                      <a:pt x="137" y="47"/>
                    </a:lnTo>
                    <a:cubicBezTo>
                      <a:pt x="137" y="18"/>
                      <a:pt x="116" y="0"/>
                      <a:pt x="83" y="0"/>
                    </a:cubicBezTo>
                    <a:cubicBezTo>
                      <a:pt x="57" y="0"/>
                      <a:pt x="40" y="10"/>
                      <a:pt x="25" y="34"/>
                    </a:cubicBezTo>
                    <a:lnTo>
                      <a:pt x="25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5" name="Freeform 267">
                <a:extLst>
                  <a:ext uri="{FF2B5EF4-FFF2-40B4-BE49-F238E27FC236}">
                    <a16:creationId xmlns:a16="http://schemas.microsoft.com/office/drawing/2014/main" id="{974D5790-7329-4EC5-A330-2845D2995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1" y="3772"/>
                <a:ext cx="26" cy="74"/>
              </a:xfrm>
              <a:custGeom>
                <a:avLst/>
                <a:gdLst>
                  <a:gd name="T0" fmla="*/ 79 w 79"/>
                  <a:gd name="T1" fmla="*/ 48 h 228"/>
                  <a:gd name="T2" fmla="*/ 51 w 79"/>
                  <a:gd name="T3" fmla="*/ 48 h 228"/>
                  <a:gd name="T4" fmla="*/ 51 w 79"/>
                  <a:gd name="T5" fmla="*/ 0 h 228"/>
                  <a:gd name="T6" fmla="*/ 23 w 79"/>
                  <a:gd name="T7" fmla="*/ 0 h 228"/>
                  <a:gd name="T8" fmla="*/ 23 w 79"/>
                  <a:gd name="T9" fmla="*/ 48 h 228"/>
                  <a:gd name="T10" fmla="*/ 0 w 79"/>
                  <a:gd name="T11" fmla="*/ 48 h 228"/>
                  <a:gd name="T12" fmla="*/ 0 w 79"/>
                  <a:gd name="T13" fmla="*/ 70 h 228"/>
                  <a:gd name="T14" fmla="*/ 23 w 79"/>
                  <a:gd name="T15" fmla="*/ 70 h 228"/>
                  <a:gd name="T16" fmla="*/ 23 w 79"/>
                  <a:gd name="T17" fmla="*/ 201 h 228"/>
                  <a:gd name="T18" fmla="*/ 57 w 79"/>
                  <a:gd name="T19" fmla="*/ 228 h 228"/>
                  <a:gd name="T20" fmla="*/ 79 w 79"/>
                  <a:gd name="T21" fmla="*/ 226 h 228"/>
                  <a:gd name="T22" fmla="*/ 79 w 79"/>
                  <a:gd name="T23" fmla="*/ 203 h 228"/>
                  <a:gd name="T24" fmla="*/ 66 w 79"/>
                  <a:gd name="T25" fmla="*/ 204 h 228"/>
                  <a:gd name="T26" fmla="*/ 51 w 79"/>
                  <a:gd name="T27" fmla="*/ 188 h 228"/>
                  <a:gd name="T28" fmla="*/ 51 w 79"/>
                  <a:gd name="T29" fmla="*/ 70 h 228"/>
                  <a:gd name="T30" fmla="*/ 79 w 79"/>
                  <a:gd name="T31" fmla="*/ 70 h 228"/>
                  <a:gd name="T32" fmla="*/ 79 w 79"/>
                  <a:gd name="T33" fmla="*/ 48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228">
                    <a:moveTo>
                      <a:pt x="79" y="48"/>
                    </a:moveTo>
                    <a:lnTo>
                      <a:pt x="51" y="48"/>
                    </a:lnTo>
                    <a:lnTo>
                      <a:pt x="51" y="0"/>
                    </a:lnTo>
                    <a:lnTo>
                      <a:pt x="23" y="0"/>
                    </a:lnTo>
                    <a:lnTo>
                      <a:pt x="23" y="48"/>
                    </a:lnTo>
                    <a:lnTo>
                      <a:pt x="0" y="48"/>
                    </a:lnTo>
                    <a:lnTo>
                      <a:pt x="0" y="70"/>
                    </a:lnTo>
                    <a:lnTo>
                      <a:pt x="23" y="70"/>
                    </a:lnTo>
                    <a:lnTo>
                      <a:pt x="23" y="201"/>
                    </a:lnTo>
                    <a:cubicBezTo>
                      <a:pt x="23" y="218"/>
                      <a:pt x="35" y="228"/>
                      <a:pt x="57" y="228"/>
                    </a:cubicBezTo>
                    <a:cubicBezTo>
                      <a:pt x="63" y="228"/>
                      <a:pt x="70" y="227"/>
                      <a:pt x="79" y="226"/>
                    </a:cubicBezTo>
                    <a:lnTo>
                      <a:pt x="79" y="203"/>
                    </a:lnTo>
                    <a:cubicBezTo>
                      <a:pt x="75" y="204"/>
                      <a:pt x="71" y="204"/>
                      <a:pt x="66" y="204"/>
                    </a:cubicBezTo>
                    <a:cubicBezTo>
                      <a:pt x="54" y="204"/>
                      <a:pt x="51" y="201"/>
                      <a:pt x="51" y="188"/>
                    </a:cubicBezTo>
                    <a:lnTo>
                      <a:pt x="51" y="70"/>
                    </a:lnTo>
                    <a:lnTo>
                      <a:pt x="79" y="70"/>
                    </a:lnTo>
                    <a:lnTo>
                      <a:pt x="79" y="48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6" name="Freeform 268">
                <a:extLst>
                  <a:ext uri="{FF2B5EF4-FFF2-40B4-BE49-F238E27FC236}">
                    <a16:creationId xmlns:a16="http://schemas.microsoft.com/office/drawing/2014/main" id="{D0C6CB85-8826-4A25-A26A-F86C4BC5B2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7" y="3786"/>
                <a:ext cx="27" cy="58"/>
              </a:xfrm>
              <a:custGeom>
                <a:avLst/>
                <a:gdLst>
                  <a:gd name="T0" fmla="*/ 0 w 83"/>
                  <a:gd name="T1" fmla="*/ 5 h 177"/>
                  <a:gd name="T2" fmla="*/ 0 w 83"/>
                  <a:gd name="T3" fmla="*/ 177 h 177"/>
                  <a:gd name="T4" fmla="*/ 27 w 83"/>
                  <a:gd name="T5" fmla="*/ 177 h 177"/>
                  <a:gd name="T6" fmla="*/ 27 w 83"/>
                  <a:gd name="T7" fmla="*/ 88 h 177"/>
                  <a:gd name="T8" fmla="*/ 47 w 83"/>
                  <a:gd name="T9" fmla="*/ 37 h 177"/>
                  <a:gd name="T10" fmla="*/ 83 w 83"/>
                  <a:gd name="T11" fmla="*/ 29 h 177"/>
                  <a:gd name="T12" fmla="*/ 83 w 83"/>
                  <a:gd name="T13" fmla="*/ 1 h 177"/>
                  <a:gd name="T14" fmla="*/ 72 w 83"/>
                  <a:gd name="T15" fmla="*/ 0 h 177"/>
                  <a:gd name="T16" fmla="*/ 25 w 83"/>
                  <a:gd name="T17" fmla="*/ 36 h 177"/>
                  <a:gd name="T18" fmla="*/ 25 w 83"/>
                  <a:gd name="T19" fmla="*/ 5 h 177"/>
                  <a:gd name="T20" fmla="*/ 0 w 83"/>
                  <a:gd name="T21" fmla="*/ 5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177">
                    <a:moveTo>
                      <a:pt x="0" y="5"/>
                    </a:moveTo>
                    <a:lnTo>
                      <a:pt x="0" y="177"/>
                    </a:lnTo>
                    <a:lnTo>
                      <a:pt x="27" y="177"/>
                    </a:lnTo>
                    <a:lnTo>
                      <a:pt x="27" y="88"/>
                    </a:lnTo>
                    <a:cubicBezTo>
                      <a:pt x="27" y="63"/>
                      <a:pt x="34" y="47"/>
                      <a:pt x="47" y="37"/>
                    </a:cubicBezTo>
                    <a:cubicBezTo>
                      <a:pt x="55" y="31"/>
                      <a:pt x="64" y="29"/>
                      <a:pt x="83" y="29"/>
                    </a:cubicBezTo>
                    <a:lnTo>
                      <a:pt x="83" y="1"/>
                    </a:lnTo>
                    <a:cubicBezTo>
                      <a:pt x="78" y="0"/>
                      <a:pt x="76" y="0"/>
                      <a:pt x="72" y="0"/>
                    </a:cubicBezTo>
                    <a:cubicBezTo>
                      <a:pt x="54" y="0"/>
                      <a:pt x="41" y="10"/>
                      <a:pt x="25" y="36"/>
                    </a:cubicBezTo>
                    <a:lnTo>
                      <a:pt x="25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7" name="Freeform 269">
                <a:extLst>
                  <a:ext uri="{FF2B5EF4-FFF2-40B4-BE49-F238E27FC236}">
                    <a16:creationId xmlns:a16="http://schemas.microsoft.com/office/drawing/2014/main" id="{98900DE2-CDA9-457E-9C68-47DC05B17A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69" y="3786"/>
                <a:ext cx="51" cy="60"/>
              </a:xfrm>
              <a:custGeom>
                <a:avLst/>
                <a:gdLst>
                  <a:gd name="T0" fmla="*/ 78 w 156"/>
                  <a:gd name="T1" fmla="*/ 0 h 185"/>
                  <a:gd name="T2" fmla="*/ 0 w 156"/>
                  <a:gd name="T3" fmla="*/ 92 h 185"/>
                  <a:gd name="T4" fmla="*/ 78 w 156"/>
                  <a:gd name="T5" fmla="*/ 185 h 185"/>
                  <a:gd name="T6" fmla="*/ 156 w 156"/>
                  <a:gd name="T7" fmla="*/ 94 h 185"/>
                  <a:gd name="T8" fmla="*/ 78 w 156"/>
                  <a:gd name="T9" fmla="*/ 0 h 185"/>
                  <a:gd name="T10" fmla="*/ 78 w 156"/>
                  <a:gd name="T11" fmla="*/ 25 h 185"/>
                  <a:gd name="T12" fmla="*/ 127 w 156"/>
                  <a:gd name="T13" fmla="*/ 93 h 185"/>
                  <a:gd name="T14" fmla="*/ 78 w 156"/>
                  <a:gd name="T15" fmla="*/ 160 h 185"/>
                  <a:gd name="T16" fmla="*/ 28 w 156"/>
                  <a:gd name="T17" fmla="*/ 92 h 185"/>
                  <a:gd name="T18" fmla="*/ 78 w 156"/>
                  <a:gd name="T19" fmla="*/ 2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6" h="185">
                    <a:moveTo>
                      <a:pt x="78" y="0"/>
                    </a:moveTo>
                    <a:cubicBezTo>
                      <a:pt x="29" y="0"/>
                      <a:pt x="0" y="34"/>
                      <a:pt x="0" y="92"/>
                    </a:cubicBezTo>
                    <a:cubicBezTo>
                      <a:pt x="0" y="150"/>
                      <a:pt x="29" y="185"/>
                      <a:pt x="78" y="185"/>
                    </a:cubicBezTo>
                    <a:cubicBezTo>
                      <a:pt x="126" y="185"/>
                      <a:pt x="156" y="150"/>
                      <a:pt x="156" y="94"/>
                    </a:cubicBezTo>
                    <a:cubicBezTo>
                      <a:pt x="156" y="34"/>
                      <a:pt x="127" y="0"/>
                      <a:pt x="78" y="0"/>
                    </a:cubicBezTo>
                    <a:close/>
                    <a:moveTo>
                      <a:pt x="78" y="25"/>
                    </a:moveTo>
                    <a:cubicBezTo>
                      <a:pt x="109" y="25"/>
                      <a:pt x="127" y="50"/>
                      <a:pt x="127" y="93"/>
                    </a:cubicBezTo>
                    <a:cubicBezTo>
                      <a:pt x="127" y="134"/>
                      <a:pt x="108" y="160"/>
                      <a:pt x="78" y="160"/>
                    </a:cubicBezTo>
                    <a:cubicBezTo>
                      <a:pt x="47" y="160"/>
                      <a:pt x="28" y="134"/>
                      <a:pt x="28" y="92"/>
                    </a:cubicBezTo>
                    <a:cubicBezTo>
                      <a:pt x="28" y="51"/>
                      <a:pt x="47" y="25"/>
                      <a:pt x="78" y="25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8" name="Rectangle 270">
                <a:extLst>
                  <a:ext uri="{FF2B5EF4-FFF2-40B4-BE49-F238E27FC236}">
                    <a16:creationId xmlns:a16="http://schemas.microsoft.com/office/drawing/2014/main" id="{C50306ED-B3EE-4B68-890A-561A6B73C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2" y="3765"/>
                <a:ext cx="9" cy="79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9" name="Freeform 271">
                <a:extLst>
                  <a:ext uri="{FF2B5EF4-FFF2-40B4-BE49-F238E27FC236}">
                    <a16:creationId xmlns:a16="http://schemas.microsoft.com/office/drawing/2014/main" id="{34E446AB-03B1-4BE7-9A25-5CC18F23DA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0" y="3788"/>
                <a:ext cx="51" cy="56"/>
              </a:xfrm>
              <a:custGeom>
                <a:avLst/>
                <a:gdLst>
                  <a:gd name="T0" fmla="*/ 91 w 157"/>
                  <a:gd name="T1" fmla="*/ 172 h 172"/>
                  <a:gd name="T2" fmla="*/ 157 w 157"/>
                  <a:gd name="T3" fmla="*/ 0 h 172"/>
                  <a:gd name="T4" fmla="*/ 126 w 157"/>
                  <a:gd name="T5" fmla="*/ 0 h 172"/>
                  <a:gd name="T6" fmla="*/ 77 w 157"/>
                  <a:gd name="T7" fmla="*/ 140 h 172"/>
                  <a:gd name="T8" fmla="*/ 31 w 157"/>
                  <a:gd name="T9" fmla="*/ 0 h 172"/>
                  <a:gd name="T10" fmla="*/ 0 w 157"/>
                  <a:gd name="T11" fmla="*/ 0 h 172"/>
                  <a:gd name="T12" fmla="*/ 61 w 157"/>
                  <a:gd name="T13" fmla="*/ 172 h 172"/>
                  <a:gd name="T14" fmla="*/ 91 w 157"/>
                  <a:gd name="T15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7" h="172">
                    <a:moveTo>
                      <a:pt x="91" y="172"/>
                    </a:moveTo>
                    <a:lnTo>
                      <a:pt x="157" y="0"/>
                    </a:lnTo>
                    <a:lnTo>
                      <a:pt x="126" y="0"/>
                    </a:lnTo>
                    <a:lnTo>
                      <a:pt x="77" y="140"/>
                    </a:lnTo>
                    <a:lnTo>
                      <a:pt x="31" y="0"/>
                    </a:lnTo>
                    <a:lnTo>
                      <a:pt x="0" y="0"/>
                    </a:lnTo>
                    <a:lnTo>
                      <a:pt x="61" y="172"/>
                    </a:lnTo>
                    <a:lnTo>
                      <a:pt x="91" y="172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0" name="Freeform 272">
                <a:extLst>
                  <a:ext uri="{FF2B5EF4-FFF2-40B4-BE49-F238E27FC236}">
                    <a16:creationId xmlns:a16="http://schemas.microsoft.com/office/drawing/2014/main" id="{E1BFA1D6-4DE5-458D-AC2F-0846E106FD7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06" y="3786"/>
                <a:ext cx="51" cy="60"/>
              </a:xfrm>
              <a:custGeom>
                <a:avLst/>
                <a:gdLst>
                  <a:gd name="T0" fmla="*/ 78 w 157"/>
                  <a:gd name="T1" fmla="*/ 0 h 185"/>
                  <a:gd name="T2" fmla="*/ 0 w 157"/>
                  <a:gd name="T3" fmla="*/ 92 h 185"/>
                  <a:gd name="T4" fmla="*/ 79 w 157"/>
                  <a:gd name="T5" fmla="*/ 185 h 185"/>
                  <a:gd name="T6" fmla="*/ 157 w 157"/>
                  <a:gd name="T7" fmla="*/ 94 h 185"/>
                  <a:gd name="T8" fmla="*/ 78 w 157"/>
                  <a:gd name="T9" fmla="*/ 0 h 185"/>
                  <a:gd name="T10" fmla="*/ 79 w 157"/>
                  <a:gd name="T11" fmla="*/ 25 h 185"/>
                  <a:gd name="T12" fmla="*/ 128 w 157"/>
                  <a:gd name="T13" fmla="*/ 93 h 185"/>
                  <a:gd name="T14" fmla="*/ 79 w 157"/>
                  <a:gd name="T15" fmla="*/ 160 h 185"/>
                  <a:gd name="T16" fmla="*/ 29 w 157"/>
                  <a:gd name="T17" fmla="*/ 92 h 185"/>
                  <a:gd name="T18" fmla="*/ 79 w 157"/>
                  <a:gd name="T19" fmla="*/ 2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7" h="185">
                    <a:moveTo>
                      <a:pt x="78" y="0"/>
                    </a:moveTo>
                    <a:cubicBezTo>
                      <a:pt x="30" y="0"/>
                      <a:pt x="0" y="34"/>
                      <a:pt x="0" y="92"/>
                    </a:cubicBezTo>
                    <a:cubicBezTo>
                      <a:pt x="0" y="150"/>
                      <a:pt x="29" y="185"/>
                      <a:pt x="79" y="185"/>
                    </a:cubicBezTo>
                    <a:cubicBezTo>
                      <a:pt x="127" y="185"/>
                      <a:pt x="157" y="150"/>
                      <a:pt x="157" y="94"/>
                    </a:cubicBezTo>
                    <a:cubicBezTo>
                      <a:pt x="157" y="34"/>
                      <a:pt x="128" y="0"/>
                      <a:pt x="78" y="0"/>
                    </a:cubicBezTo>
                    <a:close/>
                    <a:moveTo>
                      <a:pt x="79" y="25"/>
                    </a:moveTo>
                    <a:cubicBezTo>
                      <a:pt x="110" y="25"/>
                      <a:pt x="128" y="50"/>
                      <a:pt x="128" y="93"/>
                    </a:cubicBezTo>
                    <a:cubicBezTo>
                      <a:pt x="128" y="134"/>
                      <a:pt x="109" y="160"/>
                      <a:pt x="79" y="160"/>
                    </a:cubicBezTo>
                    <a:cubicBezTo>
                      <a:pt x="48" y="160"/>
                      <a:pt x="29" y="134"/>
                      <a:pt x="29" y="92"/>
                    </a:cubicBezTo>
                    <a:cubicBezTo>
                      <a:pt x="29" y="51"/>
                      <a:pt x="48" y="25"/>
                      <a:pt x="79" y="25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1" name="Rectangle 273">
                <a:extLst>
                  <a:ext uri="{FF2B5EF4-FFF2-40B4-BE49-F238E27FC236}">
                    <a16:creationId xmlns:a16="http://schemas.microsoft.com/office/drawing/2014/main" id="{D039DE05-13E7-48B4-8426-0C677AEDD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3765"/>
                <a:ext cx="9" cy="79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2" name="Freeform 274">
                <a:extLst>
                  <a:ext uri="{FF2B5EF4-FFF2-40B4-BE49-F238E27FC236}">
                    <a16:creationId xmlns:a16="http://schemas.microsoft.com/office/drawing/2014/main" id="{A62C5D08-1448-4D33-902E-D0C63FB84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3788"/>
                <a:ext cx="45" cy="58"/>
              </a:xfrm>
              <a:custGeom>
                <a:avLst/>
                <a:gdLst>
                  <a:gd name="T0" fmla="*/ 137 w 137"/>
                  <a:gd name="T1" fmla="*/ 172 h 180"/>
                  <a:gd name="T2" fmla="*/ 137 w 137"/>
                  <a:gd name="T3" fmla="*/ 0 h 180"/>
                  <a:gd name="T4" fmla="*/ 110 w 137"/>
                  <a:gd name="T5" fmla="*/ 0 h 180"/>
                  <a:gd name="T6" fmla="*/ 110 w 137"/>
                  <a:gd name="T7" fmla="*/ 98 h 180"/>
                  <a:gd name="T8" fmla="*/ 63 w 137"/>
                  <a:gd name="T9" fmla="*/ 156 h 180"/>
                  <a:gd name="T10" fmla="*/ 27 w 137"/>
                  <a:gd name="T11" fmla="*/ 122 h 180"/>
                  <a:gd name="T12" fmla="*/ 27 w 137"/>
                  <a:gd name="T13" fmla="*/ 0 h 180"/>
                  <a:gd name="T14" fmla="*/ 0 w 137"/>
                  <a:gd name="T15" fmla="*/ 0 h 180"/>
                  <a:gd name="T16" fmla="*/ 0 w 137"/>
                  <a:gd name="T17" fmla="*/ 133 h 180"/>
                  <a:gd name="T18" fmla="*/ 55 w 137"/>
                  <a:gd name="T19" fmla="*/ 180 h 180"/>
                  <a:gd name="T20" fmla="*/ 113 w 137"/>
                  <a:gd name="T21" fmla="*/ 148 h 180"/>
                  <a:gd name="T22" fmla="*/ 113 w 137"/>
                  <a:gd name="T23" fmla="*/ 172 h 180"/>
                  <a:gd name="T24" fmla="*/ 137 w 137"/>
                  <a:gd name="T25" fmla="*/ 172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" h="180">
                    <a:moveTo>
                      <a:pt x="137" y="172"/>
                    </a:moveTo>
                    <a:lnTo>
                      <a:pt x="137" y="0"/>
                    </a:lnTo>
                    <a:lnTo>
                      <a:pt x="110" y="0"/>
                    </a:lnTo>
                    <a:lnTo>
                      <a:pt x="110" y="98"/>
                    </a:lnTo>
                    <a:cubicBezTo>
                      <a:pt x="110" y="133"/>
                      <a:pt x="91" y="156"/>
                      <a:pt x="63" y="156"/>
                    </a:cubicBezTo>
                    <a:cubicBezTo>
                      <a:pt x="41" y="156"/>
                      <a:pt x="27" y="143"/>
                      <a:pt x="27" y="122"/>
                    </a:cubicBezTo>
                    <a:lnTo>
                      <a:pt x="27" y="0"/>
                    </a:lnTo>
                    <a:lnTo>
                      <a:pt x="0" y="0"/>
                    </a:lnTo>
                    <a:lnTo>
                      <a:pt x="0" y="133"/>
                    </a:lnTo>
                    <a:cubicBezTo>
                      <a:pt x="0" y="162"/>
                      <a:pt x="21" y="180"/>
                      <a:pt x="55" y="180"/>
                    </a:cubicBezTo>
                    <a:cubicBezTo>
                      <a:pt x="80" y="180"/>
                      <a:pt x="96" y="171"/>
                      <a:pt x="113" y="148"/>
                    </a:cubicBezTo>
                    <a:lnTo>
                      <a:pt x="113" y="172"/>
                    </a:lnTo>
                    <a:lnTo>
                      <a:pt x="137" y="172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3" name="Freeform 275">
                <a:extLst>
                  <a:ext uri="{FF2B5EF4-FFF2-40B4-BE49-F238E27FC236}">
                    <a16:creationId xmlns:a16="http://schemas.microsoft.com/office/drawing/2014/main" id="{86EB14A3-5909-4D3A-BF00-5CA9C01D05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3786"/>
                <a:ext cx="74" cy="58"/>
              </a:xfrm>
              <a:custGeom>
                <a:avLst/>
                <a:gdLst>
                  <a:gd name="T0" fmla="*/ 0 w 228"/>
                  <a:gd name="T1" fmla="*/ 5 h 177"/>
                  <a:gd name="T2" fmla="*/ 0 w 228"/>
                  <a:gd name="T3" fmla="*/ 177 h 177"/>
                  <a:gd name="T4" fmla="*/ 28 w 228"/>
                  <a:gd name="T5" fmla="*/ 177 h 177"/>
                  <a:gd name="T6" fmla="*/ 28 w 228"/>
                  <a:gd name="T7" fmla="*/ 69 h 177"/>
                  <a:gd name="T8" fmla="*/ 68 w 228"/>
                  <a:gd name="T9" fmla="*/ 24 h 177"/>
                  <a:gd name="T10" fmla="*/ 100 w 228"/>
                  <a:gd name="T11" fmla="*/ 58 h 177"/>
                  <a:gd name="T12" fmla="*/ 100 w 228"/>
                  <a:gd name="T13" fmla="*/ 177 h 177"/>
                  <a:gd name="T14" fmla="*/ 128 w 228"/>
                  <a:gd name="T15" fmla="*/ 177 h 177"/>
                  <a:gd name="T16" fmla="*/ 128 w 228"/>
                  <a:gd name="T17" fmla="*/ 69 h 177"/>
                  <a:gd name="T18" fmla="*/ 168 w 228"/>
                  <a:gd name="T19" fmla="*/ 24 h 177"/>
                  <a:gd name="T20" fmla="*/ 200 w 228"/>
                  <a:gd name="T21" fmla="*/ 58 h 177"/>
                  <a:gd name="T22" fmla="*/ 200 w 228"/>
                  <a:gd name="T23" fmla="*/ 177 h 177"/>
                  <a:gd name="T24" fmla="*/ 228 w 228"/>
                  <a:gd name="T25" fmla="*/ 177 h 177"/>
                  <a:gd name="T26" fmla="*/ 228 w 228"/>
                  <a:gd name="T27" fmla="*/ 48 h 177"/>
                  <a:gd name="T28" fmla="*/ 178 w 228"/>
                  <a:gd name="T29" fmla="*/ 0 h 177"/>
                  <a:gd name="T30" fmla="*/ 125 w 228"/>
                  <a:gd name="T31" fmla="*/ 26 h 177"/>
                  <a:gd name="T32" fmla="*/ 78 w 228"/>
                  <a:gd name="T33" fmla="*/ 0 h 177"/>
                  <a:gd name="T34" fmla="*/ 25 w 228"/>
                  <a:gd name="T35" fmla="*/ 29 h 177"/>
                  <a:gd name="T36" fmla="*/ 25 w 228"/>
                  <a:gd name="T37" fmla="*/ 5 h 177"/>
                  <a:gd name="T38" fmla="*/ 0 w 228"/>
                  <a:gd name="T39" fmla="*/ 5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8" h="177">
                    <a:moveTo>
                      <a:pt x="0" y="5"/>
                    </a:moveTo>
                    <a:lnTo>
                      <a:pt x="0" y="177"/>
                    </a:lnTo>
                    <a:lnTo>
                      <a:pt x="28" y="177"/>
                    </a:lnTo>
                    <a:lnTo>
                      <a:pt x="28" y="69"/>
                    </a:lnTo>
                    <a:cubicBezTo>
                      <a:pt x="28" y="44"/>
                      <a:pt x="46" y="24"/>
                      <a:pt x="68" y="24"/>
                    </a:cubicBezTo>
                    <a:cubicBezTo>
                      <a:pt x="89" y="24"/>
                      <a:pt x="100" y="36"/>
                      <a:pt x="100" y="58"/>
                    </a:cubicBezTo>
                    <a:lnTo>
                      <a:pt x="100" y="177"/>
                    </a:lnTo>
                    <a:lnTo>
                      <a:pt x="128" y="177"/>
                    </a:lnTo>
                    <a:lnTo>
                      <a:pt x="128" y="69"/>
                    </a:lnTo>
                    <a:cubicBezTo>
                      <a:pt x="128" y="44"/>
                      <a:pt x="146" y="24"/>
                      <a:pt x="168" y="24"/>
                    </a:cubicBezTo>
                    <a:cubicBezTo>
                      <a:pt x="189" y="24"/>
                      <a:pt x="200" y="37"/>
                      <a:pt x="200" y="58"/>
                    </a:cubicBezTo>
                    <a:lnTo>
                      <a:pt x="200" y="177"/>
                    </a:lnTo>
                    <a:lnTo>
                      <a:pt x="228" y="177"/>
                    </a:lnTo>
                    <a:lnTo>
                      <a:pt x="228" y="48"/>
                    </a:lnTo>
                    <a:cubicBezTo>
                      <a:pt x="228" y="17"/>
                      <a:pt x="210" y="0"/>
                      <a:pt x="178" y="0"/>
                    </a:cubicBezTo>
                    <a:cubicBezTo>
                      <a:pt x="155" y="0"/>
                      <a:pt x="141" y="7"/>
                      <a:pt x="125" y="26"/>
                    </a:cubicBezTo>
                    <a:cubicBezTo>
                      <a:pt x="115" y="8"/>
                      <a:pt x="101" y="0"/>
                      <a:pt x="78" y="0"/>
                    </a:cubicBezTo>
                    <a:cubicBezTo>
                      <a:pt x="55" y="0"/>
                      <a:pt x="40" y="8"/>
                      <a:pt x="25" y="29"/>
                    </a:cubicBezTo>
                    <a:lnTo>
                      <a:pt x="25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4" name="Freeform 276">
                <a:extLst>
                  <a:ext uri="{FF2B5EF4-FFF2-40B4-BE49-F238E27FC236}">
                    <a16:creationId xmlns:a16="http://schemas.microsoft.com/office/drawing/2014/main" id="{18070F26-2E66-443A-A393-6B4B2B6812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40" y="3786"/>
                <a:ext cx="51" cy="60"/>
              </a:xfrm>
              <a:custGeom>
                <a:avLst/>
                <a:gdLst>
                  <a:gd name="T0" fmla="*/ 156 w 156"/>
                  <a:gd name="T1" fmla="*/ 100 h 185"/>
                  <a:gd name="T2" fmla="*/ 149 w 156"/>
                  <a:gd name="T3" fmla="*/ 45 h 185"/>
                  <a:gd name="T4" fmla="*/ 79 w 156"/>
                  <a:gd name="T5" fmla="*/ 0 h 185"/>
                  <a:gd name="T6" fmla="*/ 0 w 156"/>
                  <a:gd name="T7" fmla="*/ 93 h 185"/>
                  <a:gd name="T8" fmla="*/ 78 w 156"/>
                  <a:gd name="T9" fmla="*/ 185 h 185"/>
                  <a:gd name="T10" fmla="*/ 152 w 156"/>
                  <a:gd name="T11" fmla="*/ 125 h 185"/>
                  <a:gd name="T12" fmla="*/ 125 w 156"/>
                  <a:gd name="T13" fmla="*/ 125 h 185"/>
                  <a:gd name="T14" fmla="*/ 79 w 156"/>
                  <a:gd name="T15" fmla="*/ 160 h 185"/>
                  <a:gd name="T16" fmla="*/ 38 w 156"/>
                  <a:gd name="T17" fmla="*/ 137 h 185"/>
                  <a:gd name="T18" fmla="*/ 29 w 156"/>
                  <a:gd name="T19" fmla="*/ 100 h 185"/>
                  <a:gd name="T20" fmla="*/ 156 w 156"/>
                  <a:gd name="T21" fmla="*/ 100 h 185"/>
                  <a:gd name="T22" fmla="*/ 29 w 156"/>
                  <a:gd name="T23" fmla="*/ 78 h 185"/>
                  <a:gd name="T24" fmla="*/ 79 w 156"/>
                  <a:gd name="T25" fmla="*/ 25 h 185"/>
                  <a:gd name="T26" fmla="*/ 127 w 156"/>
                  <a:gd name="T27" fmla="*/ 76 h 185"/>
                  <a:gd name="T28" fmla="*/ 126 w 156"/>
                  <a:gd name="T29" fmla="*/ 78 h 185"/>
                  <a:gd name="T30" fmla="*/ 29 w 156"/>
                  <a:gd name="T31" fmla="*/ 78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6" h="185">
                    <a:moveTo>
                      <a:pt x="156" y="100"/>
                    </a:moveTo>
                    <a:cubicBezTo>
                      <a:pt x="156" y="74"/>
                      <a:pt x="154" y="58"/>
                      <a:pt x="149" y="45"/>
                    </a:cubicBezTo>
                    <a:cubicBezTo>
                      <a:pt x="138" y="17"/>
                      <a:pt x="111" y="0"/>
                      <a:pt x="79" y="0"/>
                    </a:cubicBezTo>
                    <a:cubicBezTo>
                      <a:pt x="31" y="0"/>
                      <a:pt x="0" y="37"/>
                      <a:pt x="0" y="93"/>
                    </a:cubicBezTo>
                    <a:cubicBezTo>
                      <a:pt x="0" y="150"/>
                      <a:pt x="30" y="185"/>
                      <a:pt x="78" y="185"/>
                    </a:cubicBezTo>
                    <a:cubicBezTo>
                      <a:pt x="118" y="185"/>
                      <a:pt x="145" y="163"/>
                      <a:pt x="152" y="125"/>
                    </a:cubicBezTo>
                    <a:lnTo>
                      <a:pt x="125" y="125"/>
                    </a:lnTo>
                    <a:cubicBezTo>
                      <a:pt x="117" y="148"/>
                      <a:pt x="101" y="160"/>
                      <a:pt x="79" y="160"/>
                    </a:cubicBezTo>
                    <a:cubicBezTo>
                      <a:pt x="62" y="160"/>
                      <a:pt x="47" y="152"/>
                      <a:pt x="38" y="137"/>
                    </a:cubicBezTo>
                    <a:cubicBezTo>
                      <a:pt x="31" y="127"/>
                      <a:pt x="29" y="117"/>
                      <a:pt x="29" y="100"/>
                    </a:cubicBezTo>
                    <a:lnTo>
                      <a:pt x="156" y="100"/>
                    </a:lnTo>
                    <a:close/>
                    <a:moveTo>
                      <a:pt x="29" y="78"/>
                    </a:moveTo>
                    <a:cubicBezTo>
                      <a:pt x="31" y="46"/>
                      <a:pt x="51" y="25"/>
                      <a:pt x="79" y="25"/>
                    </a:cubicBezTo>
                    <a:cubicBezTo>
                      <a:pt x="106" y="25"/>
                      <a:pt x="127" y="47"/>
                      <a:pt x="127" y="76"/>
                    </a:cubicBezTo>
                    <a:cubicBezTo>
                      <a:pt x="127" y="77"/>
                      <a:pt x="127" y="77"/>
                      <a:pt x="126" y="78"/>
                    </a:cubicBezTo>
                    <a:lnTo>
                      <a:pt x="29" y="78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5" name="Freeform 277">
                <a:extLst>
                  <a:ext uri="{FF2B5EF4-FFF2-40B4-BE49-F238E27FC236}">
                    <a16:creationId xmlns:a16="http://schemas.microsoft.com/office/drawing/2014/main" id="{9915085B-3BB3-4CBE-93BA-970087D894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9" y="3786"/>
                <a:ext cx="46" cy="60"/>
              </a:xfrm>
              <a:custGeom>
                <a:avLst/>
                <a:gdLst>
                  <a:gd name="T0" fmla="*/ 134 w 141"/>
                  <a:gd name="T1" fmla="*/ 53 h 185"/>
                  <a:gd name="T2" fmla="*/ 71 w 141"/>
                  <a:gd name="T3" fmla="*/ 0 h 185"/>
                  <a:gd name="T4" fmla="*/ 5 w 141"/>
                  <a:gd name="T5" fmla="*/ 52 h 185"/>
                  <a:gd name="T6" fmla="*/ 59 w 141"/>
                  <a:gd name="T7" fmla="*/ 102 h 185"/>
                  <a:gd name="T8" fmla="*/ 85 w 141"/>
                  <a:gd name="T9" fmla="*/ 109 h 185"/>
                  <a:gd name="T10" fmla="*/ 112 w 141"/>
                  <a:gd name="T11" fmla="*/ 133 h 185"/>
                  <a:gd name="T12" fmla="*/ 72 w 141"/>
                  <a:gd name="T13" fmla="*/ 160 h 185"/>
                  <a:gd name="T14" fmla="*/ 37 w 141"/>
                  <a:gd name="T15" fmla="*/ 148 h 185"/>
                  <a:gd name="T16" fmla="*/ 29 w 141"/>
                  <a:gd name="T17" fmla="*/ 126 h 185"/>
                  <a:gd name="T18" fmla="*/ 0 w 141"/>
                  <a:gd name="T19" fmla="*/ 126 h 185"/>
                  <a:gd name="T20" fmla="*/ 69 w 141"/>
                  <a:gd name="T21" fmla="*/ 185 h 185"/>
                  <a:gd name="T22" fmla="*/ 141 w 141"/>
                  <a:gd name="T23" fmla="*/ 130 h 185"/>
                  <a:gd name="T24" fmla="*/ 92 w 141"/>
                  <a:gd name="T25" fmla="*/ 82 h 185"/>
                  <a:gd name="T26" fmla="*/ 65 w 141"/>
                  <a:gd name="T27" fmla="*/ 76 h 185"/>
                  <a:gd name="T28" fmla="*/ 33 w 141"/>
                  <a:gd name="T29" fmla="*/ 51 h 185"/>
                  <a:gd name="T30" fmla="*/ 70 w 141"/>
                  <a:gd name="T31" fmla="*/ 25 h 185"/>
                  <a:gd name="T32" fmla="*/ 105 w 141"/>
                  <a:gd name="T33" fmla="*/ 53 h 185"/>
                  <a:gd name="T34" fmla="*/ 134 w 141"/>
                  <a:gd name="T35" fmla="*/ 53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1" h="185">
                    <a:moveTo>
                      <a:pt x="134" y="53"/>
                    </a:moveTo>
                    <a:cubicBezTo>
                      <a:pt x="133" y="19"/>
                      <a:pt x="111" y="0"/>
                      <a:pt x="71" y="0"/>
                    </a:cubicBezTo>
                    <a:cubicBezTo>
                      <a:pt x="31" y="0"/>
                      <a:pt x="5" y="20"/>
                      <a:pt x="5" y="52"/>
                    </a:cubicBezTo>
                    <a:cubicBezTo>
                      <a:pt x="5" y="79"/>
                      <a:pt x="18" y="92"/>
                      <a:pt x="59" y="102"/>
                    </a:cubicBezTo>
                    <a:lnTo>
                      <a:pt x="85" y="109"/>
                    </a:lnTo>
                    <a:cubicBezTo>
                      <a:pt x="104" y="113"/>
                      <a:pt x="112" y="120"/>
                      <a:pt x="112" y="133"/>
                    </a:cubicBezTo>
                    <a:cubicBezTo>
                      <a:pt x="112" y="149"/>
                      <a:pt x="96" y="160"/>
                      <a:pt x="72" y="160"/>
                    </a:cubicBezTo>
                    <a:cubicBezTo>
                      <a:pt x="57" y="160"/>
                      <a:pt x="44" y="155"/>
                      <a:pt x="37" y="148"/>
                    </a:cubicBezTo>
                    <a:cubicBezTo>
                      <a:pt x="33" y="143"/>
                      <a:pt x="31" y="138"/>
                      <a:pt x="29" y="126"/>
                    </a:cubicBezTo>
                    <a:lnTo>
                      <a:pt x="0" y="126"/>
                    </a:lnTo>
                    <a:cubicBezTo>
                      <a:pt x="2" y="166"/>
                      <a:pt x="24" y="185"/>
                      <a:pt x="69" y="185"/>
                    </a:cubicBezTo>
                    <a:cubicBezTo>
                      <a:pt x="113" y="185"/>
                      <a:pt x="141" y="164"/>
                      <a:pt x="141" y="130"/>
                    </a:cubicBezTo>
                    <a:cubicBezTo>
                      <a:pt x="141" y="105"/>
                      <a:pt x="126" y="90"/>
                      <a:pt x="92" y="82"/>
                    </a:cubicBezTo>
                    <a:lnTo>
                      <a:pt x="65" y="76"/>
                    </a:lnTo>
                    <a:cubicBezTo>
                      <a:pt x="43" y="71"/>
                      <a:pt x="33" y="63"/>
                      <a:pt x="33" y="51"/>
                    </a:cubicBezTo>
                    <a:cubicBezTo>
                      <a:pt x="33" y="35"/>
                      <a:pt x="48" y="25"/>
                      <a:pt x="70" y="25"/>
                    </a:cubicBezTo>
                    <a:cubicBezTo>
                      <a:pt x="92" y="25"/>
                      <a:pt x="104" y="35"/>
                      <a:pt x="105" y="53"/>
                    </a:cubicBezTo>
                    <a:lnTo>
                      <a:pt x="134" y="53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6" name="Freeform 278">
                <a:extLst>
                  <a:ext uri="{FF2B5EF4-FFF2-40B4-BE49-F238E27FC236}">
                    <a16:creationId xmlns:a16="http://schemas.microsoft.com/office/drawing/2014/main" id="{05E5D8C0-29E3-4152-8649-0721DD1437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" y="3816"/>
                <a:ext cx="47" cy="47"/>
              </a:xfrm>
              <a:custGeom>
                <a:avLst/>
                <a:gdLst>
                  <a:gd name="T0" fmla="*/ 0 w 145"/>
                  <a:gd name="T1" fmla="*/ 138 h 144"/>
                  <a:gd name="T2" fmla="*/ 2 w 145"/>
                  <a:gd name="T3" fmla="*/ 134 h 144"/>
                  <a:gd name="T4" fmla="*/ 64 w 145"/>
                  <a:gd name="T5" fmla="*/ 72 h 144"/>
                  <a:gd name="T6" fmla="*/ 2 w 145"/>
                  <a:gd name="T7" fmla="*/ 10 h 144"/>
                  <a:gd name="T8" fmla="*/ 0 w 145"/>
                  <a:gd name="T9" fmla="*/ 6 h 144"/>
                  <a:gd name="T10" fmla="*/ 2 w 145"/>
                  <a:gd name="T11" fmla="*/ 1 h 144"/>
                  <a:gd name="T12" fmla="*/ 6 w 145"/>
                  <a:gd name="T13" fmla="*/ 0 h 144"/>
                  <a:gd name="T14" fmla="*/ 11 w 145"/>
                  <a:gd name="T15" fmla="*/ 1 h 144"/>
                  <a:gd name="T16" fmla="*/ 73 w 145"/>
                  <a:gd name="T17" fmla="*/ 64 h 144"/>
                  <a:gd name="T18" fmla="*/ 135 w 145"/>
                  <a:gd name="T19" fmla="*/ 1 h 144"/>
                  <a:gd name="T20" fmla="*/ 139 w 145"/>
                  <a:gd name="T21" fmla="*/ 0 h 144"/>
                  <a:gd name="T22" fmla="*/ 143 w 145"/>
                  <a:gd name="T23" fmla="*/ 1 h 144"/>
                  <a:gd name="T24" fmla="*/ 145 w 145"/>
                  <a:gd name="T25" fmla="*/ 6 h 144"/>
                  <a:gd name="T26" fmla="*/ 143 w 145"/>
                  <a:gd name="T27" fmla="*/ 10 h 144"/>
                  <a:gd name="T28" fmla="*/ 81 w 145"/>
                  <a:gd name="T29" fmla="*/ 72 h 144"/>
                  <a:gd name="T30" fmla="*/ 143 w 145"/>
                  <a:gd name="T31" fmla="*/ 134 h 144"/>
                  <a:gd name="T32" fmla="*/ 145 w 145"/>
                  <a:gd name="T33" fmla="*/ 138 h 144"/>
                  <a:gd name="T34" fmla="*/ 143 w 145"/>
                  <a:gd name="T35" fmla="*/ 143 h 144"/>
                  <a:gd name="T36" fmla="*/ 139 w 145"/>
                  <a:gd name="T37" fmla="*/ 144 h 144"/>
                  <a:gd name="T38" fmla="*/ 135 w 145"/>
                  <a:gd name="T39" fmla="*/ 142 h 144"/>
                  <a:gd name="T40" fmla="*/ 73 w 145"/>
                  <a:gd name="T41" fmla="*/ 80 h 144"/>
                  <a:gd name="T42" fmla="*/ 11 w 145"/>
                  <a:gd name="T43" fmla="*/ 142 h 144"/>
                  <a:gd name="T44" fmla="*/ 6 w 145"/>
                  <a:gd name="T45" fmla="*/ 144 h 144"/>
                  <a:gd name="T46" fmla="*/ 2 w 145"/>
                  <a:gd name="T47" fmla="*/ 142 h 144"/>
                  <a:gd name="T48" fmla="*/ 0 w 145"/>
                  <a:gd name="T49" fmla="*/ 13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5" h="144">
                    <a:moveTo>
                      <a:pt x="0" y="138"/>
                    </a:moveTo>
                    <a:cubicBezTo>
                      <a:pt x="0" y="137"/>
                      <a:pt x="1" y="135"/>
                      <a:pt x="2" y="134"/>
                    </a:cubicBezTo>
                    <a:lnTo>
                      <a:pt x="64" y="72"/>
                    </a:lnTo>
                    <a:lnTo>
                      <a:pt x="2" y="10"/>
                    </a:lnTo>
                    <a:cubicBezTo>
                      <a:pt x="1" y="9"/>
                      <a:pt x="0" y="7"/>
                      <a:pt x="0" y="6"/>
                    </a:cubicBezTo>
                    <a:cubicBezTo>
                      <a:pt x="0" y="4"/>
                      <a:pt x="1" y="3"/>
                      <a:pt x="2" y="1"/>
                    </a:cubicBezTo>
                    <a:cubicBezTo>
                      <a:pt x="3" y="0"/>
                      <a:pt x="5" y="0"/>
                      <a:pt x="6" y="0"/>
                    </a:cubicBezTo>
                    <a:cubicBezTo>
                      <a:pt x="7" y="0"/>
                      <a:pt x="9" y="0"/>
                      <a:pt x="11" y="1"/>
                    </a:cubicBezTo>
                    <a:lnTo>
                      <a:pt x="73" y="64"/>
                    </a:lnTo>
                    <a:lnTo>
                      <a:pt x="135" y="1"/>
                    </a:lnTo>
                    <a:cubicBezTo>
                      <a:pt x="136" y="0"/>
                      <a:pt x="138" y="0"/>
                      <a:pt x="139" y="0"/>
                    </a:cubicBezTo>
                    <a:cubicBezTo>
                      <a:pt x="141" y="0"/>
                      <a:pt x="142" y="0"/>
                      <a:pt x="143" y="1"/>
                    </a:cubicBezTo>
                    <a:cubicBezTo>
                      <a:pt x="144" y="2"/>
                      <a:pt x="145" y="4"/>
                      <a:pt x="145" y="6"/>
                    </a:cubicBezTo>
                    <a:cubicBezTo>
                      <a:pt x="145" y="7"/>
                      <a:pt x="145" y="9"/>
                      <a:pt x="143" y="10"/>
                    </a:cubicBezTo>
                    <a:lnTo>
                      <a:pt x="81" y="72"/>
                    </a:lnTo>
                    <a:lnTo>
                      <a:pt x="143" y="134"/>
                    </a:lnTo>
                    <a:cubicBezTo>
                      <a:pt x="145" y="135"/>
                      <a:pt x="145" y="137"/>
                      <a:pt x="145" y="138"/>
                    </a:cubicBezTo>
                    <a:cubicBezTo>
                      <a:pt x="145" y="140"/>
                      <a:pt x="144" y="141"/>
                      <a:pt x="143" y="143"/>
                    </a:cubicBezTo>
                    <a:cubicBezTo>
                      <a:pt x="142" y="144"/>
                      <a:pt x="141" y="144"/>
                      <a:pt x="139" y="144"/>
                    </a:cubicBezTo>
                    <a:cubicBezTo>
                      <a:pt x="138" y="144"/>
                      <a:pt x="136" y="144"/>
                      <a:pt x="135" y="142"/>
                    </a:cubicBezTo>
                    <a:lnTo>
                      <a:pt x="73" y="80"/>
                    </a:lnTo>
                    <a:lnTo>
                      <a:pt x="11" y="142"/>
                    </a:lnTo>
                    <a:cubicBezTo>
                      <a:pt x="9" y="144"/>
                      <a:pt x="8" y="144"/>
                      <a:pt x="6" y="144"/>
                    </a:cubicBezTo>
                    <a:cubicBezTo>
                      <a:pt x="5" y="144"/>
                      <a:pt x="3" y="144"/>
                      <a:pt x="2" y="142"/>
                    </a:cubicBezTo>
                    <a:cubicBezTo>
                      <a:pt x="1" y="141"/>
                      <a:pt x="0" y="140"/>
                      <a:pt x="0" y="138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7" name="Freeform 279">
                <a:extLst>
                  <a:ext uri="{FF2B5EF4-FFF2-40B4-BE49-F238E27FC236}">
                    <a16:creationId xmlns:a16="http://schemas.microsoft.com/office/drawing/2014/main" id="{6E9D305D-45BB-456A-AED8-C597647D95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6" y="3795"/>
                <a:ext cx="24" cy="69"/>
              </a:xfrm>
              <a:custGeom>
                <a:avLst/>
                <a:gdLst>
                  <a:gd name="T0" fmla="*/ 47 w 74"/>
                  <a:gd name="T1" fmla="*/ 62 h 213"/>
                  <a:gd name="T2" fmla="*/ 47 w 74"/>
                  <a:gd name="T3" fmla="*/ 213 h 213"/>
                  <a:gd name="T4" fmla="*/ 74 w 74"/>
                  <a:gd name="T5" fmla="*/ 213 h 213"/>
                  <a:gd name="T6" fmla="*/ 74 w 74"/>
                  <a:gd name="T7" fmla="*/ 0 h 213"/>
                  <a:gd name="T8" fmla="*/ 56 w 74"/>
                  <a:gd name="T9" fmla="*/ 0 h 213"/>
                  <a:gd name="T10" fmla="*/ 0 w 74"/>
                  <a:gd name="T11" fmla="*/ 43 h 213"/>
                  <a:gd name="T12" fmla="*/ 0 w 74"/>
                  <a:gd name="T13" fmla="*/ 62 h 213"/>
                  <a:gd name="T14" fmla="*/ 47 w 74"/>
                  <a:gd name="T15" fmla="*/ 62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4" h="213">
                    <a:moveTo>
                      <a:pt x="47" y="62"/>
                    </a:moveTo>
                    <a:lnTo>
                      <a:pt x="47" y="213"/>
                    </a:lnTo>
                    <a:lnTo>
                      <a:pt x="74" y="213"/>
                    </a:lnTo>
                    <a:lnTo>
                      <a:pt x="74" y="0"/>
                    </a:lnTo>
                    <a:lnTo>
                      <a:pt x="56" y="0"/>
                    </a:lnTo>
                    <a:cubicBezTo>
                      <a:pt x="47" y="33"/>
                      <a:pt x="41" y="38"/>
                      <a:pt x="0" y="43"/>
                    </a:cubicBezTo>
                    <a:lnTo>
                      <a:pt x="0" y="62"/>
                    </a:lnTo>
                    <a:lnTo>
                      <a:pt x="47" y="62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8" name="Freeform 280">
                <a:extLst>
                  <a:ext uri="{FF2B5EF4-FFF2-40B4-BE49-F238E27FC236}">
                    <a16:creationId xmlns:a16="http://schemas.microsoft.com/office/drawing/2014/main" id="{AF1A2472-118A-41F8-BAF4-BD6592924C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14" y="3795"/>
                <a:ext cx="46" cy="71"/>
              </a:xfrm>
              <a:custGeom>
                <a:avLst/>
                <a:gdLst>
                  <a:gd name="T0" fmla="*/ 70 w 139"/>
                  <a:gd name="T1" fmla="*/ 0 h 220"/>
                  <a:gd name="T2" fmla="*/ 21 w 139"/>
                  <a:gd name="T3" fmla="*/ 24 h 220"/>
                  <a:gd name="T4" fmla="*/ 0 w 139"/>
                  <a:gd name="T5" fmla="*/ 110 h 220"/>
                  <a:gd name="T6" fmla="*/ 70 w 139"/>
                  <a:gd name="T7" fmla="*/ 220 h 220"/>
                  <a:gd name="T8" fmla="*/ 139 w 139"/>
                  <a:gd name="T9" fmla="*/ 112 h 220"/>
                  <a:gd name="T10" fmla="*/ 119 w 139"/>
                  <a:gd name="T11" fmla="*/ 24 h 220"/>
                  <a:gd name="T12" fmla="*/ 70 w 139"/>
                  <a:gd name="T13" fmla="*/ 0 h 220"/>
                  <a:gd name="T14" fmla="*/ 70 w 139"/>
                  <a:gd name="T15" fmla="*/ 24 h 220"/>
                  <a:gd name="T16" fmla="*/ 112 w 139"/>
                  <a:gd name="T17" fmla="*/ 110 h 220"/>
                  <a:gd name="T18" fmla="*/ 69 w 139"/>
                  <a:gd name="T19" fmla="*/ 198 h 220"/>
                  <a:gd name="T20" fmla="*/ 27 w 139"/>
                  <a:gd name="T21" fmla="*/ 110 h 220"/>
                  <a:gd name="T22" fmla="*/ 70 w 139"/>
                  <a:gd name="T23" fmla="*/ 24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9" h="220">
                    <a:moveTo>
                      <a:pt x="70" y="0"/>
                    </a:moveTo>
                    <a:cubicBezTo>
                      <a:pt x="50" y="0"/>
                      <a:pt x="32" y="9"/>
                      <a:pt x="21" y="24"/>
                    </a:cubicBezTo>
                    <a:cubicBezTo>
                      <a:pt x="7" y="42"/>
                      <a:pt x="0" y="71"/>
                      <a:pt x="0" y="110"/>
                    </a:cubicBezTo>
                    <a:cubicBezTo>
                      <a:pt x="0" y="182"/>
                      <a:pt x="24" y="220"/>
                      <a:pt x="70" y="220"/>
                    </a:cubicBezTo>
                    <a:cubicBezTo>
                      <a:pt x="115" y="220"/>
                      <a:pt x="139" y="182"/>
                      <a:pt x="139" y="112"/>
                    </a:cubicBezTo>
                    <a:cubicBezTo>
                      <a:pt x="139" y="71"/>
                      <a:pt x="133" y="43"/>
                      <a:pt x="119" y="24"/>
                    </a:cubicBezTo>
                    <a:cubicBezTo>
                      <a:pt x="108" y="9"/>
                      <a:pt x="90" y="0"/>
                      <a:pt x="70" y="0"/>
                    </a:cubicBezTo>
                    <a:close/>
                    <a:moveTo>
                      <a:pt x="70" y="24"/>
                    </a:moveTo>
                    <a:cubicBezTo>
                      <a:pt x="98" y="24"/>
                      <a:pt x="112" y="53"/>
                      <a:pt x="112" y="110"/>
                    </a:cubicBezTo>
                    <a:cubicBezTo>
                      <a:pt x="112" y="170"/>
                      <a:pt x="99" y="198"/>
                      <a:pt x="69" y="198"/>
                    </a:cubicBezTo>
                    <a:cubicBezTo>
                      <a:pt x="41" y="198"/>
                      <a:pt x="27" y="169"/>
                      <a:pt x="27" y="110"/>
                    </a:cubicBezTo>
                    <a:cubicBezTo>
                      <a:pt x="27" y="52"/>
                      <a:pt x="41" y="24"/>
                      <a:pt x="70" y="24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9" name="Freeform 281">
                <a:extLst>
                  <a:ext uri="{FF2B5EF4-FFF2-40B4-BE49-F238E27FC236}">
                    <a16:creationId xmlns:a16="http://schemas.microsoft.com/office/drawing/2014/main" id="{D153FE29-F39D-4111-9D65-F013D98FD2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69" y="3760"/>
                <a:ext cx="37" cy="57"/>
              </a:xfrm>
              <a:custGeom>
                <a:avLst/>
                <a:gdLst>
                  <a:gd name="T0" fmla="*/ 110 w 113"/>
                  <a:gd name="T1" fmla="*/ 44 h 176"/>
                  <a:gd name="T2" fmla="*/ 61 w 113"/>
                  <a:gd name="T3" fmla="*/ 0 h 176"/>
                  <a:gd name="T4" fmla="*/ 16 w 113"/>
                  <a:gd name="T5" fmla="*/ 24 h 176"/>
                  <a:gd name="T6" fmla="*/ 0 w 113"/>
                  <a:gd name="T7" fmla="*/ 92 h 176"/>
                  <a:gd name="T8" fmla="*/ 15 w 113"/>
                  <a:gd name="T9" fmla="*/ 154 h 176"/>
                  <a:gd name="T10" fmla="*/ 57 w 113"/>
                  <a:gd name="T11" fmla="*/ 176 h 176"/>
                  <a:gd name="T12" fmla="*/ 113 w 113"/>
                  <a:gd name="T13" fmla="*/ 118 h 176"/>
                  <a:gd name="T14" fmla="*/ 61 w 113"/>
                  <a:gd name="T15" fmla="*/ 64 h 176"/>
                  <a:gd name="T16" fmla="*/ 22 w 113"/>
                  <a:gd name="T17" fmla="*/ 83 h 176"/>
                  <a:gd name="T18" fmla="*/ 60 w 113"/>
                  <a:gd name="T19" fmla="*/ 19 h 176"/>
                  <a:gd name="T20" fmla="*/ 88 w 113"/>
                  <a:gd name="T21" fmla="*/ 44 h 176"/>
                  <a:gd name="T22" fmla="*/ 110 w 113"/>
                  <a:gd name="T23" fmla="*/ 44 h 176"/>
                  <a:gd name="T24" fmla="*/ 58 w 113"/>
                  <a:gd name="T25" fmla="*/ 83 h 176"/>
                  <a:gd name="T26" fmla="*/ 92 w 113"/>
                  <a:gd name="T27" fmla="*/ 120 h 176"/>
                  <a:gd name="T28" fmla="*/ 58 w 113"/>
                  <a:gd name="T29" fmla="*/ 157 h 176"/>
                  <a:gd name="T30" fmla="*/ 23 w 113"/>
                  <a:gd name="T31" fmla="*/ 119 h 176"/>
                  <a:gd name="T32" fmla="*/ 58 w 113"/>
                  <a:gd name="T33" fmla="*/ 83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3" h="176">
                    <a:moveTo>
                      <a:pt x="110" y="44"/>
                    </a:moveTo>
                    <a:cubicBezTo>
                      <a:pt x="105" y="16"/>
                      <a:pt x="87" y="0"/>
                      <a:pt x="61" y="0"/>
                    </a:cubicBezTo>
                    <a:cubicBezTo>
                      <a:pt x="43" y="0"/>
                      <a:pt x="26" y="9"/>
                      <a:pt x="16" y="24"/>
                    </a:cubicBezTo>
                    <a:cubicBezTo>
                      <a:pt x="5" y="41"/>
                      <a:pt x="0" y="62"/>
                      <a:pt x="0" y="92"/>
                    </a:cubicBezTo>
                    <a:cubicBezTo>
                      <a:pt x="0" y="121"/>
                      <a:pt x="5" y="139"/>
                      <a:pt x="15" y="154"/>
                    </a:cubicBezTo>
                    <a:cubicBezTo>
                      <a:pt x="24" y="168"/>
                      <a:pt x="39" y="176"/>
                      <a:pt x="57" y="176"/>
                    </a:cubicBezTo>
                    <a:cubicBezTo>
                      <a:pt x="90" y="176"/>
                      <a:pt x="113" y="152"/>
                      <a:pt x="113" y="118"/>
                    </a:cubicBezTo>
                    <a:cubicBezTo>
                      <a:pt x="113" y="86"/>
                      <a:pt x="92" y="64"/>
                      <a:pt x="61" y="64"/>
                    </a:cubicBezTo>
                    <a:cubicBezTo>
                      <a:pt x="44" y="64"/>
                      <a:pt x="31" y="71"/>
                      <a:pt x="22" y="83"/>
                    </a:cubicBezTo>
                    <a:cubicBezTo>
                      <a:pt x="22" y="42"/>
                      <a:pt x="36" y="19"/>
                      <a:pt x="60" y="19"/>
                    </a:cubicBezTo>
                    <a:cubicBezTo>
                      <a:pt x="75" y="19"/>
                      <a:pt x="85" y="28"/>
                      <a:pt x="88" y="44"/>
                    </a:cubicBezTo>
                    <a:lnTo>
                      <a:pt x="110" y="44"/>
                    </a:lnTo>
                    <a:close/>
                    <a:moveTo>
                      <a:pt x="58" y="83"/>
                    </a:moveTo>
                    <a:cubicBezTo>
                      <a:pt x="79" y="83"/>
                      <a:pt x="92" y="97"/>
                      <a:pt x="92" y="120"/>
                    </a:cubicBezTo>
                    <a:cubicBezTo>
                      <a:pt x="92" y="141"/>
                      <a:pt x="77" y="157"/>
                      <a:pt x="58" y="157"/>
                    </a:cubicBezTo>
                    <a:cubicBezTo>
                      <a:pt x="38" y="157"/>
                      <a:pt x="23" y="140"/>
                      <a:pt x="23" y="119"/>
                    </a:cubicBezTo>
                    <a:cubicBezTo>
                      <a:pt x="23" y="98"/>
                      <a:pt x="38" y="83"/>
                      <a:pt x="58" y="83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0" name="Line 282">
                <a:extLst>
                  <a:ext uri="{FF2B5EF4-FFF2-40B4-BE49-F238E27FC236}">
                    <a16:creationId xmlns:a16="http://schemas.microsoft.com/office/drawing/2014/main" id="{5AD61821-5137-41AA-9B69-6DEBE5437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15" y="1430"/>
                <a:ext cx="0" cy="2141"/>
              </a:xfrm>
              <a:prstGeom prst="line">
                <a:avLst/>
              </a:prstGeom>
              <a:noFill/>
              <a:ln w="4763" cap="sq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1" name="Line 283">
                <a:extLst>
                  <a:ext uri="{FF2B5EF4-FFF2-40B4-BE49-F238E27FC236}">
                    <a16:creationId xmlns:a16="http://schemas.microsoft.com/office/drawing/2014/main" id="{48597930-DA97-447F-B804-8551B617ED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1" y="1430"/>
                <a:ext cx="0" cy="2141"/>
              </a:xfrm>
              <a:prstGeom prst="line">
                <a:avLst/>
              </a:prstGeom>
              <a:noFill/>
              <a:ln w="4763" cap="sq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2" name="Line 284">
                <a:extLst>
                  <a:ext uri="{FF2B5EF4-FFF2-40B4-BE49-F238E27FC236}">
                    <a16:creationId xmlns:a16="http://schemas.microsoft.com/office/drawing/2014/main" id="{9E04FAB5-B436-474C-BC8F-2D8EB03CC9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5" y="3367"/>
                <a:ext cx="28" cy="0"/>
              </a:xfrm>
              <a:prstGeom prst="line">
                <a:avLst/>
              </a:prstGeom>
              <a:noFill/>
              <a:ln w="4763" cap="sq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3" name="Line 285">
                <a:extLst>
                  <a:ext uri="{FF2B5EF4-FFF2-40B4-BE49-F238E27FC236}">
                    <a16:creationId xmlns:a16="http://schemas.microsoft.com/office/drawing/2014/main" id="{C98C4800-0977-4BCF-B3EA-B0A7EBF710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5" y="3106"/>
                <a:ext cx="28" cy="0"/>
              </a:xfrm>
              <a:prstGeom prst="line">
                <a:avLst/>
              </a:prstGeom>
              <a:noFill/>
              <a:ln w="4763" cap="sq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4" name="Line 286">
                <a:extLst>
                  <a:ext uri="{FF2B5EF4-FFF2-40B4-BE49-F238E27FC236}">
                    <a16:creationId xmlns:a16="http://schemas.microsoft.com/office/drawing/2014/main" id="{A4C92F72-BED7-47D9-B381-8579A7CD9D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5" y="2846"/>
                <a:ext cx="28" cy="0"/>
              </a:xfrm>
              <a:prstGeom prst="line">
                <a:avLst/>
              </a:prstGeom>
              <a:noFill/>
              <a:ln w="4763" cap="sq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5" name="Line 287">
                <a:extLst>
                  <a:ext uri="{FF2B5EF4-FFF2-40B4-BE49-F238E27FC236}">
                    <a16:creationId xmlns:a16="http://schemas.microsoft.com/office/drawing/2014/main" id="{734C3845-0342-4BC3-9127-F1C1F4669B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5" y="2585"/>
                <a:ext cx="28" cy="0"/>
              </a:xfrm>
              <a:prstGeom prst="line">
                <a:avLst/>
              </a:prstGeom>
              <a:noFill/>
              <a:ln w="4763" cap="sq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6" name="Line 288">
                <a:extLst>
                  <a:ext uri="{FF2B5EF4-FFF2-40B4-BE49-F238E27FC236}">
                    <a16:creationId xmlns:a16="http://schemas.microsoft.com/office/drawing/2014/main" id="{EBEFFF1C-0EC4-4C75-B2BC-EB403DA59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5" y="2324"/>
                <a:ext cx="28" cy="0"/>
              </a:xfrm>
              <a:prstGeom prst="line">
                <a:avLst/>
              </a:prstGeom>
              <a:noFill/>
              <a:ln w="4763" cap="sq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7" name="Line 289">
                <a:extLst>
                  <a:ext uri="{FF2B5EF4-FFF2-40B4-BE49-F238E27FC236}">
                    <a16:creationId xmlns:a16="http://schemas.microsoft.com/office/drawing/2014/main" id="{4A06351E-7AA8-41C6-87E0-7C9D2793D0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5" y="2063"/>
                <a:ext cx="28" cy="0"/>
              </a:xfrm>
              <a:prstGeom prst="line">
                <a:avLst/>
              </a:prstGeom>
              <a:noFill/>
              <a:ln w="4763" cap="sq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8" name="Line 290">
                <a:extLst>
                  <a:ext uri="{FF2B5EF4-FFF2-40B4-BE49-F238E27FC236}">
                    <a16:creationId xmlns:a16="http://schemas.microsoft.com/office/drawing/2014/main" id="{A019983F-020C-4C3A-B8A0-14D3194F2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5" y="1803"/>
                <a:ext cx="28" cy="0"/>
              </a:xfrm>
              <a:prstGeom prst="line">
                <a:avLst/>
              </a:prstGeom>
              <a:noFill/>
              <a:ln w="4763" cap="sq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9" name="Line 291">
                <a:extLst>
                  <a:ext uri="{FF2B5EF4-FFF2-40B4-BE49-F238E27FC236}">
                    <a16:creationId xmlns:a16="http://schemas.microsoft.com/office/drawing/2014/main" id="{F65F9DC1-4B9C-48C4-9250-18E87252AB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5" y="1542"/>
                <a:ext cx="28" cy="0"/>
              </a:xfrm>
              <a:prstGeom prst="line">
                <a:avLst/>
              </a:prstGeom>
              <a:noFill/>
              <a:ln w="4763" cap="sq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0" name="Line 292">
                <a:extLst>
                  <a:ext uri="{FF2B5EF4-FFF2-40B4-BE49-F238E27FC236}">
                    <a16:creationId xmlns:a16="http://schemas.microsoft.com/office/drawing/2014/main" id="{98C0A2A7-0BBB-4022-A43E-158BEEE3B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83" y="3367"/>
                <a:ext cx="28" cy="0"/>
              </a:xfrm>
              <a:prstGeom prst="line">
                <a:avLst/>
              </a:prstGeom>
              <a:noFill/>
              <a:ln w="4763" cap="sq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1" name="Line 293">
                <a:extLst>
                  <a:ext uri="{FF2B5EF4-FFF2-40B4-BE49-F238E27FC236}">
                    <a16:creationId xmlns:a16="http://schemas.microsoft.com/office/drawing/2014/main" id="{D2DEE639-5D47-4FD9-B97D-3F2D5337C5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83" y="3106"/>
                <a:ext cx="28" cy="0"/>
              </a:xfrm>
              <a:prstGeom prst="line">
                <a:avLst/>
              </a:prstGeom>
              <a:noFill/>
              <a:ln w="4763" cap="sq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2" name="Line 294">
                <a:extLst>
                  <a:ext uri="{FF2B5EF4-FFF2-40B4-BE49-F238E27FC236}">
                    <a16:creationId xmlns:a16="http://schemas.microsoft.com/office/drawing/2014/main" id="{6CE91CCB-2601-4F28-ACF8-10B9953EB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83" y="2846"/>
                <a:ext cx="28" cy="0"/>
              </a:xfrm>
              <a:prstGeom prst="line">
                <a:avLst/>
              </a:prstGeom>
              <a:noFill/>
              <a:ln w="4763" cap="sq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3" name="Line 295">
                <a:extLst>
                  <a:ext uri="{FF2B5EF4-FFF2-40B4-BE49-F238E27FC236}">
                    <a16:creationId xmlns:a16="http://schemas.microsoft.com/office/drawing/2014/main" id="{AFD46780-EDF2-4A91-8B0D-7E1B3BDC8F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83" y="2585"/>
                <a:ext cx="28" cy="0"/>
              </a:xfrm>
              <a:prstGeom prst="line">
                <a:avLst/>
              </a:prstGeom>
              <a:noFill/>
              <a:ln w="4763" cap="sq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4" name="Line 296">
                <a:extLst>
                  <a:ext uri="{FF2B5EF4-FFF2-40B4-BE49-F238E27FC236}">
                    <a16:creationId xmlns:a16="http://schemas.microsoft.com/office/drawing/2014/main" id="{A2569AB5-9F27-4CFE-9A0F-7F4F898C2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83" y="2324"/>
                <a:ext cx="28" cy="0"/>
              </a:xfrm>
              <a:prstGeom prst="line">
                <a:avLst/>
              </a:prstGeom>
              <a:noFill/>
              <a:ln w="4763" cap="sq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5" name="Line 297">
                <a:extLst>
                  <a:ext uri="{FF2B5EF4-FFF2-40B4-BE49-F238E27FC236}">
                    <a16:creationId xmlns:a16="http://schemas.microsoft.com/office/drawing/2014/main" id="{0BB751D5-7B7B-41B3-85C7-D032320A79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83" y="2063"/>
                <a:ext cx="28" cy="0"/>
              </a:xfrm>
              <a:prstGeom prst="line">
                <a:avLst/>
              </a:prstGeom>
              <a:noFill/>
              <a:ln w="4763" cap="sq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6" name="Line 298">
                <a:extLst>
                  <a:ext uri="{FF2B5EF4-FFF2-40B4-BE49-F238E27FC236}">
                    <a16:creationId xmlns:a16="http://schemas.microsoft.com/office/drawing/2014/main" id="{7A90CFEF-62DE-4AB9-B101-70B05F0321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83" y="1803"/>
                <a:ext cx="28" cy="0"/>
              </a:xfrm>
              <a:prstGeom prst="line">
                <a:avLst/>
              </a:prstGeom>
              <a:noFill/>
              <a:ln w="4763" cap="sq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7" name="Line 299">
                <a:extLst>
                  <a:ext uri="{FF2B5EF4-FFF2-40B4-BE49-F238E27FC236}">
                    <a16:creationId xmlns:a16="http://schemas.microsoft.com/office/drawing/2014/main" id="{431C8CB1-BFBF-4A9B-80AF-FD1EB70E7C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83" y="1542"/>
                <a:ext cx="28" cy="0"/>
              </a:xfrm>
              <a:prstGeom prst="line">
                <a:avLst/>
              </a:prstGeom>
              <a:noFill/>
              <a:ln w="4763" cap="sq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8" name="Freeform 300">
                <a:extLst>
                  <a:ext uri="{FF2B5EF4-FFF2-40B4-BE49-F238E27FC236}">
                    <a16:creationId xmlns:a16="http://schemas.microsoft.com/office/drawing/2014/main" id="{DE30C413-525F-483D-B2B5-1EED960D3D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79" y="3336"/>
                <a:ext cx="46" cy="72"/>
              </a:xfrm>
              <a:custGeom>
                <a:avLst/>
                <a:gdLst>
                  <a:gd name="T0" fmla="*/ 106 w 143"/>
                  <a:gd name="T1" fmla="*/ 101 h 220"/>
                  <a:gd name="T2" fmla="*/ 135 w 143"/>
                  <a:gd name="T3" fmla="*/ 57 h 220"/>
                  <a:gd name="T4" fmla="*/ 71 w 143"/>
                  <a:gd name="T5" fmla="*/ 0 h 220"/>
                  <a:gd name="T6" fmla="*/ 7 w 143"/>
                  <a:gd name="T7" fmla="*/ 57 h 220"/>
                  <a:gd name="T8" fmla="*/ 36 w 143"/>
                  <a:gd name="T9" fmla="*/ 101 h 220"/>
                  <a:gd name="T10" fmla="*/ 0 w 143"/>
                  <a:gd name="T11" fmla="*/ 154 h 220"/>
                  <a:gd name="T12" fmla="*/ 71 w 143"/>
                  <a:gd name="T13" fmla="*/ 220 h 220"/>
                  <a:gd name="T14" fmla="*/ 143 w 143"/>
                  <a:gd name="T15" fmla="*/ 154 h 220"/>
                  <a:gd name="T16" fmla="*/ 106 w 143"/>
                  <a:gd name="T17" fmla="*/ 101 h 220"/>
                  <a:gd name="T18" fmla="*/ 71 w 143"/>
                  <a:gd name="T19" fmla="*/ 24 h 220"/>
                  <a:gd name="T20" fmla="*/ 108 w 143"/>
                  <a:gd name="T21" fmla="*/ 58 h 220"/>
                  <a:gd name="T22" fmla="*/ 71 w 143"/>
                  <a:gd name="T23" fmla="*/ 91 h 220"/>
                  <a:gd name="T24" fmla="*/ 34 w 143"/>
                  <a:gd name="T25" fmla="*/ 57 h 220"/>
                  <a:gd name="T26" fmla="*/ 71 w 143"/>
                  <a:gd name="T27" fmla="*/ 24 h 220"/>
                  <a:gd name="T28" fmla="*/ 71 w 143"/>
                  <a:gd name="T29" fmla="*/ 113 h 220"/>
                  <a:gd name="T30" fmla="*/ 116 w 143"/>
                  <a:gd name="T31" fmla="*/ 154 h 220"/>
                  <a:gd name="T32" fmla="*/ 71 w 143"/>
                  <a:gd name="T33" fmla="*/ 196 h 220"/>
                  <a:gd name="T34" fmla="*/ 27 w 143"/>
                  <a:gd name="T35" fmla="*/ 154 h 220"/>
                  <a:gd name="T36" fmla="*/ 71 w 143"/>
                  <a:gd name="T37" fmla="*/ 113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3" h="220">
                    <a:moveTo>
                      <a:pt x="106" y="101"/>
                    </a:moveTo>
                    <a:cubicBezTo>
                      <a:pt x="128" y="88"/>
                      <a:pt x="135" y="77"/>
                      <a:pt x="135" y="57"/>
                    </a:cubicBezTo>
                    <a:cubicBezTo>
                      <a:pt x="135" y="24"/>
                      <a:pt x="109" y="0"/>
                      <a:pt x="71" y="0"/>
                    </a:cubicBezTo>
                    <a:cubicBezTo>
                      <a:pt x="34" y="0"/>
                      <a:pt x="7" y="24"/>
                      <a:pt x="7" y="57"/>
                    </a:cubicBezTo>
                    <a:cubicBezTo>
                      <a:pt x="7" y="77"/>
                      <a:pt x="14" y="88"/>
                      <a:pt x="36" y="101"/>
                    </a:cubicBezTo>
                    <a:cubicBezTo>
                      <a:pt x="12" y="113"/>
                      <a:pt x="0" y="130"/>
                      <a:pt x="0" y="154"/>
                    </a:cubicBezTo>
                    <a:cubicBezTo>
                      <a:pt x="0" y="193"/>
                      <a:pt x="29" y="220"/>
                      <a:pt x="71" y="220"/>
                    </a:cubicBezTo>
                    <a:cubicBezTo>
                      <a:pt x="113" y="220"/>
                      <a:pt x="143" y="193"/>
                      <a:pt x="143" y="154"/>
                    </a:cubicBezTo>
                    <a:cubicBezTo>
                      <a:pt x="143" y="130"/>
                      <a:pt x="131" y="113"/>
                      <a:pt x="106" y="101"/>
                    </a:cubicBezTo>
                    <a:close/>
                    <a:moveTo>
                      <a:pt x="71" y="24"/>
                    </a:moveTo>
                    <a:cubicBezTo>
                      <a:pt x="94" y="24"/>
                      <a:pt x="108" y="37"/>
                      <a:pt x="108" y="58"/>
                    </a:cubicBezTo>
                    <a:cubicBezTo>
                      <a:pt x="108" y="77"/>
                      <a:pt x="93" y="91"/>
                      <a:pt x="71" y="91"/>
                    </a:cubicBezTo>
                    <a:cubicBezTo>
                      <a:pt x="49" y="91"/>
                      <a:pt x="34" y="77"/>
                      <a:pt x="34" y="57"/>
                    </a:cubicBezTo>
                    <a:cubicBezTo>
                      <a:pt x="34" y="37"/>
                      <a:pt x="49" y="24"/>
                      <a:pt x="71" y="24"/>
                    </a:cubicBezTo>
                    <a:close/>
                    <a:moveTo>
                      <a:pt x="71" y="113"/>
                    </a:moveTo>
                    <a:cubicBezTo>
                      <a:pt x="98" y="113"/>
                      <a:pt x="116" y="130"/>
                      <a:pt x="116" y="154"/>
                    </a:cubicBezTo>
                    <a:cubicBezTo>
                      <a:pt x="116" y="180"/>
                      <a:pt x="98" y="196"/>
                      <a:pt x="71" y="196"/>
                    </a:cubicBezTo>
                    <a:cubicBezTo>
                      <a:pt x="45" y="196"/>
                      <a:pt x="27" y="179"/>
                      <a:pt x="27" y="154"/>
                    </a:cubicBezTo>
                    <a:cubicBezTo>
                      <a:pt x="27" y="130"/>
                      <a:pt x="45" y="113"/>
                      <a:pt x="71" y="113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9" name="Freeform 301">
                <a:extLst>
                  <a:ext uri="{FF2B5EF4-FFF2-40B4-BE49-F238E27FC236}">
                    <a16:creationId xmlns:a16="http://schemas.microsoft.com/office/drawing/2014/main" id="{F773AEE5-C6FC-4A51-94F1-3E89EACFAA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34" y="3336"/>
                <a:ext cx="46" cy="72"/>
              </a:xfrm>
              <a:custGeom>
                <a:avLst/>
                <a:gdLst>
                  <a:gd name="T0" fmla="*/ 137 w 141"/>
                  <a:gd name="T1" fmla="*/ 56 h 220"/>
                  <a:gd name="T2" fmla="*/ 77 w 141"/>
                  <a:gd name="T3" fmla="*/ 0 h 220"/>
                  <a:gd name="T4" fmla="*/ 20 w 141"/>
                  <a:gd name="T5" fmla="*/ 31 h 220"/>
                  <a:gd name="T6" fmla="*/ 0 w 141"/>
                  <a:gd name="T7" fmla="*/ 116 h 220"/>
                  <a:gd name="T8" fmla="*/ 18 w 141"/>
                  <a:gd name="T9" fmla="*/ 193 h 220"/>
                  <a:gd name="T10" fmla="*/ 72 w 141"/>
                  <a:gd name="T11" fmla="*/ 220 h 220"/>
                  <a:gd name="T12" fmla="*/ 141 w 141"/>
                  <a:gd name="T13" fmla="*/ 148 h 220"/>
                  <a:gd name="T14" fmla="*/ 76 w 141"/>
                  <a:gd name="T15" fmla="*/ 81 h 220"/>
                  <a:gd name="T16" fmla="*/ 27 w 141"/>
                  <a:gd name="T17" fmla="*/ 104 h 220"/>
                  <a:gd name="T18" fmla="*/ 75 w 141"/>
                  <a:gd name="T19" fmla="*/ 24 h 220"/>
                  <a:gd name="T20" fmla="*/ 110 w 141"/>
                  <a:gd name="T21" fmla="*/ 56 h 220"/>
                  <a:gd name="T22" fmla="*/ 137 w 141"/>
                  <a:gd name="T23" fmla="*/ 56 h 220"/>
                  <a:gd name="T24" fmla="*/ 73 w 141"/>
                  <a:gd name="T25" fmla="*/ 104 h 220"/>
                  <a:gd name="T26" fmla="*/ 114 w 141"/>
                  <a:gd name="T27" fmla="*/ 150 h 220"/>
                  <a:gd name="T28" fmla="*/ 72 w 141"/>
                  <a:gd name="T29" fmla="*/ 196 h 220"/>
                  <a:gd name="T30" fmla="*/ 29 w 141"/>
                  <a:gd name="T31" fmla="*/ 149 h 220"/>
                  <a:gd name="T32" fmla="*/ 73 w 141"/>
                  <a:gd name="T33" fmla="*/ 104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220">
                    <a:moveTo>
                      <a:pt x="137" y="56"/>
                    </a:moveTo>
                    <a:cubicBezTo>
                      <a:pt x="132" y="21"/>
                      <a:pt x="109" y="0"/>
                      <a:pt x="77" y="0"/>
                    </a:cubicBezTo>
                    <a:cubicBezTo>
                      <a:pt x="53" y="0"/>
                      <a:pt x="32" y="12"/>
                      <a:pt x="20" y="31"/>
                    </a:cubicBezTo>
                    <a:cubicBezTo>
                      <a:pt x="6" y="51"/>
                      <a:pt x="0" y="77"/>
                      <a:pt x="0" y="116"/>
                    </a:cubicBezTo>
                    <a:cubicBezTo>
                      <a:pt x="0" y="152"/>
                      <a:pt x="6" y="175"/>
                      <a:pt x="18" y="193"/>
                    </a:cubicBezTo>
                    <a:cubicBezTo>
                      <a:pt x="30" y="211"/>
                      <a:pt x="48" y="220"/>
                      <a:pt x="72" y="220"/>
                    </a:cubicBezTo>
                    <a:cubicBezTo>
                      <a:pt x="112" y="220"/>
                      <a:pt x="141" y="190"/>
                      <a:pt x="141" y="148"/>
                    </a:cubicBezTo>
                    <a:cubicBezTo>
                      <a:pt x="141" y="109"/>
                      <a:pt x="114" y="81"/>
                      <a:pt x="76" y="81"/>
                    </a:cubicBezTo>
                    <a:cubicBezTo>
                      <a:pt x="55" y="81"/>
                      <a:pt x="39" y="89"/>
                      <a:pt x="27" y="104"/>
                    </a:cubicBezTo>
                    <a:cubicBezTo>
                      <a:pt x="28" y="52"/>
                      <a:pt x="44" y="24"/>
                      <a:pt x="75" y="24"/>
                    </a:cubicBezTo>
                    <a:cubicBezTo>
                      <a:pt x="93" y="24"/>
                      <a:pt x="106" y="35"/>
                      <a:pt x="110" y="56"/>
                    </a:cubicBezTo>
                    <a:lnTo>
                      <a:pt x="137" y="56"/>
                    </a:lnTo>
                    <a:close/>
                    <a:moveTo>
                      <a:pt x="73" y="104"/>
                    </a:moveTo>
                    <a:cubicBezTo>
                      <a:pt x="98" y="104"/>
                      <a:pt x="114" y="122"/>
                      <a:pt x="114" y="150"/>
                    </a:cubicBezTo>
                    <a:cubicBezTo>
                      <a:pt x="114" y="177"/>
                      <a:pt x="96" y="196"/>
                      <a:pt x="72" y="196"/>
                    </a:cubicBezTo>
                    <a:cubicBezTo>
                      <a:pt x="47" y="196"/>
                      <a:pt x="29" y="176"/>
                      <a:pt x="29" y="149"/>
                    </a:cubicBezTo>
                    <a:cubicBezTo>
                      <a:pt x="29" y="122"/>
                      <a:pt x="47" y="104"/>
                      <a:pt x="73" y="104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0" name="Freeform 302">
                <a:extLst>
                  <a:ext uri="{FF2B5EF4-FFF2-40B4-BE49-F238E27FC236}">
                    <a16:creationId xmlns:a16="http://schemas.microsoft.com/office/drawing/2014/main" id="{97C6FB4E-9592-4B4B-8948-D5DFB71381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97" y="3076"/>
                <a:ext cx="47" cy="71"/>
              </a:xfrm>
              <a:custGeom>
                <a:avLst/>
                <a:gdLst>
                  <a:gd name="T0" fmla="*/ 106 w 143"/>
                  <a:gd name="T1" fmla="*/ 101 h 220"/>
                  <a:gd name="T2" fmla="*/ 135 w 143"/>
                  <a:gd name="T3" fmla="*/ 57 h 220"/>
                  <a:gd name="T4" fmla="*/ 71 w 143"/>
                  <a:gd name="T5" fmla="*/ 0 h 220"/>
                  <a:gd name="T6" fmla="*/ 7 w 143"/>
                  <a:gd name="T7" fmla="*/ 57 h 220"/>
                  <a:gd name="T8" fmla="*/ 36 w 143"/>
                  <a:gd name="T9" fmla="*/ 101 h 220"/>
                  <a:gd name="T10" fmla="*/ 0 w 143"/>
                  <a:gd name="T11" fmla="*/ 154 h 220"/>
                  <a:gd name="T12" fmla="*/ 71 w 143"/>
                  <a:gd name="T13" fmla="*/ 220 h 220"/>
                  <a:gd name="T14" fmla="*/ 143 w 143"/>
                  <a:gd name="T15" fmla="*/ 154 h 220"/>
                  <a:gd name="T16" fmla="*/ 106 w 143"/>
                  <a:gd name="T17" fmla="*/ 101 h 220"/>
                  <a:gd name="T18" fmla="*/ 71 w 143"/>
                  <a:gd name="T19" fmla="*/ 24 h 220"/>
                  <a:gd name="T20" fmla="*/ 108 w 143"/>
                  <a:gd name="T21" fmla="*/ 57 h 220"/>
                  <a:gd name="T22" fmla="*/ 71 w 143"/>
                  <a:gd name="T23" fmla="*/ 90 h 220"/>
                  <a:gd name="T24" fmla="*/ 34 w 143"/>
                  <a:gd name="T25" fmla="*/ 57 h 220"/>
                  <a:gd name="T26" fmla="*/ 71 w 143"/>
                  <a:gd name="T27" fmla="*/ 24 h 220"/>
                  <a:gd name="T28" fmla="*/ 71 w 143"/>
                  <a:gd name="T29" fmla="*/ 113 h 220"/>
                  <a:gd name="T30" fmla="*/ 116 w 143"/>
                  <a:gd name="T31" fmla="*/ 154 h 220"/>
                  <a:gd name="T32" fmla="*/ 71 w 143"/>
                  <a:gd name="T33" fmla="*/ 196 h 220"/>
                  <a:gd name="T34" fmla="*/ 27 w 143"/>
                  <a:gd name="T35" fmla="*/ 154 h 220"/>
                  <a:gd name="T36" fmla="*/ 71 w 143"/>
                  <a:gd name="T37" fmla="*/ 113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3" h="220">
                    <a:moveTo>
                      <a:pt x="106" y="101"/>
                    </a:moveTo>
                    <a:cubicBezTo>
                      <a:pt x="128" y="88"/>
                      <a:pt x="135" y="77"/>
                      <a:pt x="135" y="57"/>
                    </a:cubicBezTo>
                    <a:cubicBezTo>
                      <a:pt x="135" y="24"/>
                      <a:pt x="109" y="0"/>
                      <a:pt x="71" y="0"/>
                    </a:cubicBezTo>
                    <a:cubicBezTo>
                      <a:pt x="34" y="0"/>
                      <a:pt x="7" y="24"/>
                      <a:pt x="7" y="57"/>
                    </a:cubicBezTo>
                    <a:cubicBezTo>
                      <a:pt x="7" y="77"/>
                      <a:pt x="14" y="87"/>
                      <a:pt x="36" y="101"/>
                    </a:cubicBezTo>
                    <a:cubicBezTo>
                      <a:pt x="12" y="113"/>
                      <a:pt x="0" y="130"/>
                      <a:pt x="0" y="154"/>
                    </a:cubicBezTo>
                    <a:cubicBezTo>
                      <a:pt x="0" y="193"/>
                      <a:pt x="29" y="220"/>
                      <a:pt x="71" y="220"/>
                    </a:cubicBezTo>
                    <a:cubicBezTo>
                      <a:pt x="113" y="220"/>
                      <a:pt x="143" y="193"/>
                      <a:pt x="143" y="154"/>
                    </a:cubicBezTo>
                    <a:cubicBezTo>
                      <a:pt x="143" y="130"/>
                      <a:pt x="131" y="113"/>
                      <a:pt x="106" y="101"/>
                    </a:cubicBezTo>
                    <a:close/>
                    <a:moveTo>
                      <a:pt x="71" y="24"/>
                    </a:moveTo>
                    <a:cubicBezTo>
                      <a:pt x="94" y="24"/>
                      <a:pt x="108" y="37"/>
                      <a:pt x="108" y="57"/>
                    </a:cubicBezTo>
                    <a:cubicBezTo>
                      <a:pt x="108" y="77"/>
                      <a:pt x="93" y="90"/>
                      <a:pt x="71" y="90"/>
                    </a:cubicBezTo>
                    <a:cubicBezTo>
                      <a:pt x="49" y="90"/>
                      <a:pt x="34" y="77"/>
                      <a:pt x="34" y="57"/>
                    </a:cubicBezTo>
                    <a:cubicBezTo>
                      <a:pt x="34" y="37"/>
                      <a:pt x="49" y="24"/>
                      <a:pt x="71" y="24"/>
                    </a:cubicBezTo>
                    <a:close/>
                    <a:moveTo>
                      <a:pt x="71" y="113"/>
                    </a:moveTo>
                    <a:cubicBezTo>
                      <a:pt x="98" y="113"/>
                      <a:pt x="116" y="129"/>
                      <a:pt x="116" y="154"/>
                    </a:cubicBezTo>
                    <a:cubicBezTo>
                      <a:pt x="116" y="180"/>
                      <a:pt x="98" y="196"/>
                      <a:pt x="71" y="196"/>
                    </a:cubicBezTo>
                    <a:cubicBezTo>
                      <a:pt x="45" y="196"/>
                      <a:pt x="27" y="179"/>
                      <a:pt x="27" y="154"/>
                    </a:cubicBezTo>
                    <a:cubicBezTo>
                      <a:pt x="27" y="129"/>
                      <a:pt x="45" y="113"/>
                      <a:pt x="71" y="113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1" name="Freeform 303">
                <a:extLst>
                  <a:ext uri="{FF2B5EF4-FFF2-40B4-BE49-F238E27FC236}">
                    <a16:creationId xmlns:a16="http://schemas.microsoft.com/office/drawing/2014/main" id="{2F8DA0F0-5BD1-42B5-9F32-1346D359F5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52" y="3076"/>
                <a:ext cx="46" cy="71"/>
              </a:xfrm>
              <a:custGeom>
                <a:avLst/>
                <a:gdLst>
                  <a:gd name="T0" fmla="*/ 137 w 141"/>
                  <a:gd name="T1" fmla="*/ 56 h 220"/>
                  <a:gd name="T2" fmla="*/ 77 w 141"/>
                  <a:gd name="T3" fmla="*/ 0 h 220"/>
                  <a:gd name="T4" fmla="*/ 20 w 141"/>
                  <a:gd name="T5" fmla="*/ 30 h 220"/>
                  <a:gd name="T6" fmla="*/ 0 w 141"/>
                  <a:gd name="T7" fmla="*/ 116 h 220"/>
                  <a:gd name="T8" fmla="*/ 18 w 141"/>
                  <a:gd name="T9" fmla="*/ 193 h 220"/>
                  <a:gd name="T10" fmla="*/ 72 w 141"/>
                  <a:gd name="T11" fmla="*/ 220 h 220"/>
                  <a:gd name="T12" fmla="*/ 141 w 141"/>
                  <a:gd name="T13" fmla="*/ 148 h 220"/>
                  <a:gd name="T14" fmla="*/ 76 w 141"/>
                  <a:gd name="T15" fmla="*/ 81 h 220"/>
                  <a:gd name="T16" fmla="*/ 27 w 141"/>
                  <a:gd name="T17" fmla="*/ 104 h 220"/>
                  <a:gd name="T18" fmla="*/ 75 w 141"/>
                  <a:gd name="T19" fmla="*/ 24 h 220"/>
                  <a:gd name="T20" fmla="*/ 110 w 141"/>
                  <a:gd name="T21" fmla="*/ 56 h 220"/>
                  <a:gd name="T22" fmla="*/ 137 w 141"/>
                  <a:gd name="T23" fmla="*/ 56 h 220"/>
                  <a:gd name="T24" fmla="*/ 73 w 141"/>
                  <a:gd name="T25" fmla="*/ 104 h 220"/>
                  <a:gd name="T26" fmla="*/ 114 w 141"/>
                  <a:gd name="T27" fmla="*/ 150 h 220"/>
                  <a:gd name="T28" fmla="*/ 72 w 141"/>
                  <a:gd name="T29" fmla="*/ 196 h 220"/>
                  <a:gd name="T30" fmla="*/ 29 w 141"/>
                  <a:gd name="T31" fmla="*/ 149 h 220"/>
                  <a:gd name="T32" fmla="*/ 73 w 141"/>
                  <a:gd name="T33" fmla="*/ 104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220">
                    <a:moveTo>
                      <a:pt x="137" y="56"/>
                    </a:moveTo>
                    <a:cubicBezTo>
                      <a:pt x="132" y="21"/>
                      <a:pt x="109" y="0"/>
                      <a:pt x="77" y="0"/>
                    </a:cubicBezTo>
                    <a:cubicBezTo>
                      <a:pt x="53" y="0"/>
                      <a:pt x="32" y="12"/>
                      <a:pt x="20" y="30"/>
                    </a:cubicBezTo>
                    <a:cubicBezTo>
                      <a:pt x="6" y="51"/>
                      <a:pt x="0" y="77"/>
                      <a:pt x="0" y="116"/>
                    </a:cubicBezTo>
                    <a:cubicBezTo>
                      <a:pt x="0" y="152"/>
                      <a:pt x="6" y="174"/>
                      <a:pt x="18" y="193"/>
                    </a:cubicBezTo>
                    <a:cubicBezTo>
                      <a:pt x="30" y="210"/>
                      <a:pt x="48" y="220"/>
                      <a:pt x="72" y="220"/>
                    </a:cubicBezTo>
                    <a:cubicBezTo>
                      <a:pt x="112" y="220"/>
                      <a:pt x="141" y="190"/>
                      <a:pt x="141" y="148"/>
                    </a:cubicBezTo>
                    <a:cubicBezTo>
                      <a:pt x="141" y="108"/>
                      <a:pt x="114" y="81"/>
                      <a:pt x="76" y="81"/>
                    </a:cubicBezTo>
                    <a:cubicBezTo>
                      <a:pt x="55" y="81"/>
                      <a:pt x="39" y="89"/>
                      <a:pt x="27" y="104"/>
                    </a:cubicBezTo>
                    <a:cubicBezTo>
                      <a:pt x="28" y="52"/>
                      <a:pt x="44" y="24"/>
                      <a:pt x="75" y="24"/>
                    </a:cubicBezTo>
                    <a:cubicBezTo>
                      <a:pt x="93" y="24"/>
                      <a:pt x="106" y="35"/>
                      <a:pt x="110" y="56"/>
                    </a:cubicBezTo>
                    <a:lnTo>
                      <a:pt x="137" y="56"/>
                    </a:lnTo>
                    <a:close/>
                    <a:moveTo>
                      <a:pt x="73" y="104"/>
                    </a:moveTo>
                    <a:cubicBezTo>
                      <a:pt x="98" y="104"/>
                      <a:pt x="114" y="122"/>
                      <a:pt x="114" y="150"/>
                    </a:cubicBezTo>
                    <a:cubicBezTo>
                      <a:pt x="114" y="177"/>
                      <a:pt x="96" y="196"/>
                      <a:pt x="72" y="196"/>
                    </a:cubicBezTo>
                    <a:cubicBezTo>
                      <a:pt x="47" y="196"/>
                      <a:pt x="29" y="176"/>
                      <a:pt x="29" y="149"/>
                    </a:cubicBezTo>
                    <a:cubicBezTo>
                      <a:pt x="29" y="122"/>
                      <a:pt x="47" y="104"/>
                      <a:pt x="73" y="104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2" name="Rectangle 304">
                <a:extLst>
                  <a:ext uri="{FF2B5EF4-FFF2-40B4-BE49-F238E27FC236}">
                    <a16:creationId xmlns:a16="http://schemas.microsoft.com/office/drawing/2014/main" id="{B74B505F-2A5B-42D7-998F-F46B7A744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3135"/>
                <a:ext cx="10" cy="10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3" name="Freeform 305">
                <a:extLst>
                  <a:ext uri="{FF2B5EF4-FFF2-40B4-BE49-F238E27FC236}">
                    <a16:creationId xmlns:a16="http://schemas.microsoft.com/office/drawing/2014/main" id="{9C534C80-499D-46B2-8DE3-18B873F245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3" y="3076"/>
                <a:ext cx="47" cy="69"/>
              </a:xfrm>
              <a:custGeom>
                <a:avLst/>
                <a:gdLst>
                  <a:gd name="T0" fmla="*/ 141 w 143"/>
                  <a:gd name="T1" fmla="*/ 187 h 213"/>
                  <a:gd name="T2" fmla="*/ 30 w 143"/>
                  <a:gd name="T3" fmla="*/ 187 h 213"/>
                  <a:gd name="T4" fmla="*/ 68 w 143"/>
                  <a:gd name="T5" fmla="*/ 143 h 213"/>
                  <a:gd name="T6" fmla="*/ 98 w 143"/>
                  <a:gd name="T7" fmla="*/ 127 h 213"/>
                  <a:gd name="T8" fmla="*/ 143 w 143"/>
                  <a:gd name="T9" fmla="*/ 63 h 213"/>
                  <a:gd name="T10" fmla="*/ 123 w 143"/>
                  <a:gd name="T11" fmla="*/ 17 h 213"/>
                  <a:gd name="T12" fmla="*/ 75 w 143"/>
                  <a:gd name="T13" fmla="*/ 0 h 213"/>
                  <a:gd name="T14" fmla="*/ 16 w 143"/>
                  <a:gd name="T15" fmla="*/ 28 h 213"/>
                  <a:gd name="T16" fmla="*/ 5 w 143"/>
                  <a:gd name="T17" fmla="*/ 74 h 213"/>
                  <a:gd name="T18" fmla="*/ 31 w 143"/>
                  <a:gd name="T19" fmla="*/ 74 h 213"/>
                  <a:gd name="T20" fmla="*/ 37 w 143"/>
                  <a:gd name="T21" fmla="*/ 44 h 213"/>
                  <a:gd name="T22" fmla="*/ 74 w 143"/>
                  <a:gd name="T23" fmla="*/ 23 h 213"/>
                  <a:gd name="T24" fmla="*/ 116 w 143"/>
                  <a:gd name="T25" fmla="*/ 63 h 213"/>
                  <a:gd name="T26" fmla="*/ 87 w 143"/>
                  <a:gd name="T27" fmla="*/ 105 h 213"/>
                  <a:gd name="T28" fmla="*/ 60 w 143"/>
                  <a:gd name="T29" fmla="*/ 121 h 213"/>
                  <a:gd name="T30" fmla="*/ 0 w 143"/>
                  <a:gd name="T31" fmla="*/ 213 h 213"/>
                  <a:gd name="T32" fmla="*/ 141 w 143"/>
                  <a:gd name="T33" fmla="*/ 213 h 213"/>
                  <a:gd name="T34" fmla="*/ 141 w 143"/>
                  <a:gd name="T35" fmla="*/ 187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3" h="213">
                    <a:moveTo>
                      <a:pt x="141" y="187"/>
                    </a:moveTo>
                    <a:lnTo>
                      <a:pt x="30" y="187"/>
                    </a:lnTo>
                    <a:cubicBezTo>
                      <a:pt x="32" y="169"/>
                      <a:pt x="42" y="158"/>
                      <a:pt x="68" y="143"/>
                    </a:cubicBezTo>
                    <a:lnTo>
                      <a:pt x="98" y="127"/>
                    </a:lnTo>
                    <a:cubicBezTo>
                      <a:pt x="128" y="111"/>
                      <a:pt x="143" y="89"/>
                      <a:pt x="143" y="63"/>
                    </a:cubicBezTo>
                    <a:cubicBezTo>
                      <a:pt x="143" y="45"/>
                      <a:pt x="136" y="28"/>
                      <a:pt x="123" y="17"/>
                    </a:cubicBezTo>
                    <a:cubicBezTo>
                      <a:pt x="111" y="6"/>
                      <a:pt x="95" y="0"/>
                      <a:pt x="75" y="0"/>
                    </a:cubicBezTo>
                    <a:cubicBezTo>
                      <a:pt x="48" y="0"/>
                      <a:pt x="28" y="10"/>
                      <a:pt x="16" y="28"/>
                    </a:cubicBezTo>
                    <a:cubicBezTo>
                      <a:pt x="9" y="39"/>
                      <a:pt x="5" y="52"/>
                      <a:pt x="5" y="74"/>
                    </a:cubicBezTo>
                    <a:lnTo>
                      <a:pt x="31" y="74"/>
                    </a:lnTo>
                    <a:cubicBezTo>
                      <a:pt x="32" y="60"/>
                      <a:pt x="34" y="51"/>
                      <a:pt x="37" y="44"/>
                    </a:cubicBezTo>
                    <a:cubicBezTo>
                      <a:pt x="44" y="31"/>
                      <a:pt x="58" y="23"/>
                      <a:pt x="74" y="23"/>
                    </a:cubicBezTo>
                    <a:cubicBezTo>
                      <a:pt x="98" y="23"/>
                      <a:pt x="116" y="40"/>
                      <a:pt x="116" y="63"/>
                    </a:cubicBezTo>
                    <a:cubicBezTo>
                      <a:pt x="116" y="80"/>
                      <a:pt x="106" y="94"/>
                      <a:pt x="87" y="105"/>
                    </a:cubicBezTo>
                    <a:lnTo>
                      <a:pt x="60" y="121"/>
                    </a:lnTo>
                    <a:cubicBezTo>
                      <a:pt x="15" y="146"/>
                      <a:pt x="2" y="166"/>
                      <a:pt x="0" y="213"/>
                    </a:cubicBezTo>
                    <a:lnTo>
                      <a:pt x="141" y="213"/>
                    </a:lnTo>
                    <a:lnTo>
                      <a:pt x="141" y="187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4" name="Freeform 306">
                <a:extLst>
                  <a:ext uri="{FF2B5EF4-FFF2-40B4-BE49-F238E27FC236}">
                    <a16:creationId xmlns:a16="http://schemas.microsoft.com/office/drawing/2014/main" id="{DA7F0945-EB3C-4D5E-8553-71686347E3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97" y="2815"/>
                <a:ext cx="47" cy="72"/>
              </a:xfrm>
              <a:custGeom>
                <a:avLst/>
                <a:gdLst>
                  <a:gd name="T0" fmla="*/ 106 w 143"/>
                  <a:gd name="T1" fmla="*/ 101 h 219"/>
                  <a:gd name="T2" fmla="*/ 135 w 143"/>
                  <a:gd name="T3" fmla="*/ 57 h 219"/>
                  <a:gd name="T4" fmla="*/ 71 w 143"/>
                  <a:gd name="T5" fmla="*/ 0 h 219"/>
                  <a:gd name="T6" fmla="*/ 7 w 143"/>
                  <a:gd name="T7" fmla="*/ 57 h 219"/>
                  <a:gd name="T8" fmla="*/ 36 w 143"/>
                  <a:gd name="T9" fmla="*/ 101 h 219"/>
                  <a:gd name="T10" fmla="*/ 0 w 143"/>
                  <a:gd name="T11" fmla="*/ 153 h 219"/>
                  <a:gd name="T12" fmla="*/ 71 w 143"/>
                  <a:gd name="T13" fmla="*/ 219 h 219"/>
                  <a:gd name="T14" fmla="*/ 143 w 143"/>
                  <a:gd name="T15" fmla="*/ 154 h 219"/>
                  <a:gd name="T16" fmla="*/ 106 w 143"/>
                  <a:gd name="T17" fmla="*/ 101 h 219"/>
                  <a:gd name="T18" fmla="*/ 71 w 143"/>
                  <a:gd name="T19" fmla="*/ 23 h 219"/>
                  <a:gd name="T20" fmla="*/ 108 w 143"/>
                  <a:gd name="T21" fmla="*/ 57 h 219"/>
                  <a:gd name="T22" fmla="*/ 71 w 143"/>
                  <a:gd name="T23" fmla="*/ 90 h 219"/>
                  <a:gd name="T24" fmla="*/ 34 w 143"/>
                  <a:gd name="T25" fmla="*/ 57 h 219"/>
                  <a:gd name="T26" fmla="*/ 71 w 143"/>
                  <a:gd name="T27" fmla="*/ 23 h 219"/>
                  <a:gd name="T28" fmla="*/ 71 w 143"/>
                  <a:gd name="T29" fmla="*/ 112 h 219"/>
                  <a:gd name="T30" fmla="*/ 116 w 143"/>
                  <a:gd name="T31" fmla="*/ 154 h 219"/>
                  <a:gd name="T32" fmla="*/ 71 w 143"/>
                  <a:gd name="T33" fmla="*/ 196 h 219"/>
                  <a:gd name="T34" fmla="*/ 27 w 143"/>
                  <a:gd name="T35" fmla="*/ 154 h 219"/>
                  <a:gd name="T36" fmla="*/ 71 w 143"/>
                  <a:gd name="T37" fmla="*/ 112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3" h="219">
                    <a:moveTo>
                      <a:pt x="106" y="101"/>
                    </a:moveTo>
                    <a:cubicBezTo>
                      <a:pt x="128" y="87"/>
                      <a:pt x="135" y="77"/>
                      <a:pt x="135" y="57"/>
                    </a:cubicBezTo>
                    <a:cubicBezTo>
                      <a:pt x="135" y="23"/>
                      <a:pt x="109" y="0"/>
                      <a:pt x="71" y="0"/>
                    </a:cubicBezTo>
                    <a:cubicBezTo>
                      <a:pt x="34" y="0"/>
                      <a:pt x="7" y="23"/>
                      <a:pt x="7" y="57"/>
                    </a:cubicBezTo>
                    <a:cubicBezTo>
                      <a:pt x="7" y="76"/>
                      <a:pt x="14" y="87"/>
                      <a:pt x="36" y="101"/>
                    </a:cubicBezTo>
                    <a:cubicBezTo>
                      <a:pt x="12" y="112"/>
                      <a:pt x="0" y="130"/>
                      <a:pt x="0" y="153"/>
                    </a:cubicBezTo>
                    <a:cubicBezTo>
                      <a:pt x="0" y="192"/>
                      <a:pt x="29" y="219"/>
                      <a:pt x="71" y="219"/>
                    </a:cubicBezTo>
                    <a:cubicBezTo>
                      <a:pt x="113" y="219"/>
                      <a:pt x="143" y="192"/>
                      <a:pt x="143" y="154"/>
                    </a:cubicBezTo>
                    <a:cubicBezTo>
                      <a:pt x="143" y="130"/>
                      <a:pt x="131" y="112"/>
                      <a:pt x="106" y="101"/>
                    </a:cubicBezTo>
                    <a:close/>
                    <a:moveTo>
                      <a:pt x="71" y="23"/>
                    </a:moveTo>
                    <a:cubicBezTo>
                      <a:pt x="94" y="23"/>
                      <a:pt x="108" y="36"/>
                      <a:pt x="108" y="57"/>
                    </a:cubicBezTo>
                    <a:cubicBezTo>
                      <a:pt x="108" y="77"/>
                      <a:pt x="93" y="90"/>
                      <a:pt x="71" y="90"/>
                    </a:cubicBezTo>
                    <a:cubicBezTo>
                      <a:pt x="49" y="90"/>
                      <a:pt x="34" y="77"/>
                      <a:pt x="34" y="57"/>
                    </a:cubicBezTo>
                    <a:cubicBezTo>
                      <a:pt x="34" y="36"/>
                      <a:pt x="49" y="23"/>
                      <a:pt x="71" y="23"/>
                    </a:cubicBezTo>
                    <a:close/>
                    <a:moveTo>
                      <a:pt x="71" y="112"/>
                    </a:moveTo>
                    <a:cubicBezTo>
                      <a:pt x="98" y="112"/>
                      <a:pt x="116" y="129"/>
                      <a:pt x="116" y="154"/>
                    </a:cubicBezTo>
                    <a:cubicBezTo>
                      <a:pt x="116" y="179"/>
                      <a:pt x="98" y="196"/>
                      <a:pt x="71" y="196"/>
                    </a:cubicBezTo>
                    <a:cubicBezTo>
                      <a:pt x="45" y="196"/>
                      <a:pt x="27" y="179"/>
                      <a:pt x="27" y="154"/>
                    </a:cubicBezTo>
                    <a:cubicBezTo>
                      <a:pt x="27" y="129"/>
                      <a:pt x="45" y="112"/>
                      <a:pt x="71" y="112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5" name="Freeform 307">
                <a:extLst>
                  <a:ext uri="{FF2B5EF4-FFF2-40B4-BE49-F238E27FC236}">
                    <a16:creationId xmlns:a16="http://schemas.microsoft.com/office/drawing/2014/main" id="{E7F8BC69-0AAD-465A-9C87-9AFF75EF6E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52" y="2815"/>
                <a:ext cx="46" cy="72"/>
              </a:xfrm>
              <a:custGeom>
                <a:avLst/>
                <a:gdLst>
                  <a:gd name="T0" fmla="*/ 137 w 141"/>
                  <a:gd name="T1" fmla="*/ 55 h 219"/>
                  <a:gd name="T2" fmla="*/ 77 w 141"/>
                  <a:gd name="T3" fmla="*/ 0 h 219"/>
                  <a:gd name="T4" fmla="*/ 20 w 141"/>
                  <a:gd name="T5" fmla="*/ 30 h 219"/>
                  <a:gd name="T6" fmla="*/ 0 w 141"/>
                  <a:gd name="T7" fmla="*/ 116 h 219"/>
                  <a:gd name="T8" fmla="*/ 18 w 141"/>
                  <a:gd name="T9" fmla="*/ 193 h 219"/>
                  <a:gd name="T10" fmla="*/ 72 w 141"/>
                  <a:gd name="T11" fmla="*/ 219 h 219"/>
                  <a:gd name="T12" fmla="*/ 141 w 141"/>
                  <a:gd name="T13" fmla="*/ 148 h 219"/>
                  <a:gd name="T14" fmla="*/ 76 w 141"/>
                  <a:gd name="T15" fmla="*/ 80 h 219"/>
                  <a:gd name="T16" fmla="*/ 27 w 141"/>
                  <a:gd name="T17" fmla="*/ 104 h 219"/>
                  <a:gd name="T18" fmla="*/ 75 w 141"/>
                  <a:gd name="T19" fmla="*/ 23 h 219"/>
                  <a:gd name="T20" fmla="*/ 110 w 141"/>
                  <a:gd name="T21" fmla="*/ 55 h 219"/>
                  <a:gd name="T22" fmla="*/ 137 w 141"/>
                  <a:gd name="T23" fmla="*/ 55 h 219"/>
                  <a:gd name="T24" fmla="*/ 73 w 141"/>
                  <a:gd name="T25" fmla="*/ 104 h 219"/>
                  <a:gd name="T26" fmla="*/ 114 w 141"/>
                  <a:gd name="T27" fmla="*/ 150 h 219"/>
                  <a:gd name="T28" fmla="*/ 72 w 141"/>
                  <a:gd name="T29" fmla="*/ 196 h 219"/>
                  <a:gd name="T30" fmla="*/ 29 w 141"/>
                  <a:gd name="T31" fmla="*/ 148 h 219"/>
                  <a:gd name="T32" fmla="*/ 73 w 141"/>
                  <a:gd name="T33" fmla="*/ 104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219">
                    <a:moveTo>
                      <a:pt x="137" y="55"/>
                    </a:moveTo>
                    <a:cubicBezTo>
                      <a:pt x="132" y="21"/>
                      <a:pt x="109" y="0"/>
                      <a:pt x="77" y="0"/>
                    </a:cubicBezTo>
                    <a:cubicBezTo>
                      <a:pt x="53" y="0"/>
                      <a:pt x="32" y="11"/>
                      <a:pt x="20" y="30"/>
                    </a:cubicBezTo>
                    <a:cubicBezTo>
                      <a:pt x="6" y="51"/>
                      <a:pt x="0" y="77"/>
                      <a:pt x="0" y="116"/>
                    </a:cubicBezTo>
                    <a:cubicBezTo>
                      <a:pt x="0" y="151"/>
                      <a:pt x="6" y="174"/>
                      <a:pt x="18" y="193"/>
                    </a:cubicBezTo>
                    <a:cubicBezTo>
                      <a:pt x="30" y="210"/>
                      <a:pt x="48" y="219"/>
                      <a:pt x="72" y="219"/>
                    </a:cubicBezTo>
                    <a:cubicBezTo>
                      <a:pt x="112" y="219"/>
                      <a:pt x="141" y="189"/>
                      <a:pt x="141" y="148"/>
                    </a:cubicBezTo>
                    <a:cubicBezTo>
                      <a:pt x="141" y="108"/>
                      <a:pt x="114" y="80"/>
                      <a:pt x="76" y="80"/>
                    </a:cubicBezTo>
                    <a:cubicBezTo>
                      <a:pt x="55" y="80"/>
                      <a:pt x="39" y="88"/>
                      <a:pt x="27" y="104"/>
                    </a:cubicBezTo>
                    <a:cubicBezTo>
                      <a:pt x="28" y="52"/>
                      <a:pt x="44" y="23"/>
                      <a:pt x="75" y="23"/>
                    </a:cubicBezTo>
                    <a:cubicBezTo>
                      <a:pt x="93" y="23"/>
                      <a:pt x="106" y="35"/>
                      <a:pt x="110" y="55"/>
                    </a:cubicBezTo>
                    <a:lnTo>
                      <a:pt x="137" y="55"/>
                    </a:lnTo>
                    <a:close/>
                    <a:moveTo>
                      <a:pt x="73" y="104"/>
                    </a:moveTo>
                    <a:cubicBezTo>
                      <a:pt x="98" y="104"/>
                      <a:pt x="114" y="121"/>
                      <a:pt x="114" y="150"/>
                    </a:cubicBezTo>
                    <a:cubicBezTo>
                      <a:pt x="114" y="177"/>
                      <a:pt x="96" y="196"/>
                      <a:pt x="72" y="196"/>
                    </a:cubicBezTo>
                    <a:cubicBezTo>
                      <a:pt x="47" y="196"/>
                      <a:pt x="29" y="176"/>
                      <a:pt x="29" y="148"/>
                    </a:cubicBezTo>
                    <a:cubicBezTo>
                      <a:pt x="29" y="122"/>
                      <a:pt x="47" y="104"/>
                      <a:pt x="73" y="104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6" name="Rectangle 308">
                <a:extLst>
                  <a:ext uri="{FF2B5EF4-FFF2-40B4-BE49-F238E27FC236}">
                    <a16:creationId xmlns:a16="http://schemas.microsoft.com/office/drawing/2014/main" id="{55F6786A-53A6-4D1F-821F-C5135CA0E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874"/>
                <a:ext cx="10" cy="11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7" name="Freeform 309">
                <a:extLst>
                  <a:ext uri="{FF2B5EF4-FFF2-40B4-BE49-F238E27FC236}">
                    <a16:creationId xmlns:a16="http://schemas.microsoft.com/office/drawing/2014/main" id="{90DF4AD2-BD00-4DFE-A455-631C119DD3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32" y="2815"/>
                <a:ext cx="49" cy="70"/>
              </a:xfrm>
              <a:custGeom>
                <a:avLst/>
                <a:gdLst>
                  <a:gd name="T0" fmla="*/ 90 w 148"/>
                  <a:gd name="T1" fmla="*/ 162 h 213"/>
                  <a:gd name="T2" fmla="*/ 90 w 148"/>
                  <a:gd name="T3" fmla="*/ 213 h 213"/>
                  <a:gd name="T4" fmla="*/ 116 w 148"/>
                  <a:gd name="T5" fmla="*/ 213 h 213"/>
                  <a:gd name="T6" fmla="*/ 116 w 148"/>
                  <a:gd name="T7" fmla="*/ 162 h 213"/>
                  <a:gd name="T8" fmla="*/ 148 w 148"/>
                  <a:gd name="T9" fmla="*/ 162 h 213"/>
                  <a:gd name="T10" fmla="*/ 148 w 148"/>
                  <a:gd name="T11" fmla="*/ 138 h 213"/>
                  <a:gd name="T12" fmla="*/ 116 w 148"/>
                  <a:gd name="T13" fmla="*/ 138 h 213"/>
                  <a:gd name="T14" fmla="*/ 116 w 148"/>
                  <a:gd name="T15" fmla="*/ 0 h 213"/>
                  <a:gd name="T16" fmla="*/ 97 w 148"/>
                  <a:gd name="T17" fmla="*/ 0 h 213"/>
                  <a:gd name="T18" fmla="*/ 0 w 148"/>
                  <a:gd name="T19" fmla="*/ 134 h 213"/>
                  <a:gd name="T20" fmla="*/ 0 w 148"/>
                  <a:gd name="T21" fmla="*/ 162 h 213"/>
                  <a:gd name="T22" fmla="*/ 90 w 148"/>
                  <a:gd name="T23" fmla="*/ 162 h 213"/>
                  <a:gd name="T24" fmla="*/ 90 w 148"/>
                  <a:gd name="T25" fmla="*/ 138 h 213"/>
                  <a:gd name="T26" fmla="*/ 23 w 148"/>
                  <a:gd name="T27" fmla="*/ 138 h 213"/>
                  <a:gd name="T28" fmla="*/ 90 w 148"/>
                  <a:gd name="T29" fmla="*/ 45 h 213"/>
                  <a:gd name="T30" fmla="*/ 90 w 148"/>
                  <a:gd name="T31" fmla="*/ 138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8" h="213">
                    <a:moveTo>
                      <a:pt x="90" y="162"/>
                    </a:moveTo>
                    <a:lnTo>
                      <a:pt x="90" y="213"/>
                    </a:lnTo>
                    <a:lnTo>
                      <a:pt x="116" y="213"/>
                    </a:lnTo>
                    <a:lnTo>
                      <a:pt x="116" y="162"/>
                    </a:lnTo>
                    <a:lnTo>
                      <a:pt x="148" y="162"/>
                    </a:lnTo>
                    <a:lnTo>
                      <a:pt x="148" y="138"/>
                    </a:lnTo>
                    <a:lnTo>
                      <a:pt x="116" y="138"/>
                    </a:lnTo>
                    <a:lnTo>
                      <a:pt x="116" y="0"/>
                    </a:lnTo>
                    <a:lnTo>
                      <a:pt x="97" y="0"/>
                    </a:lnTo>
                    <a:lnTo>
                      <a:pt x="0" y="134"/>
                    </a:lnTo>
                    <a:lnTo>
                      <a:pt x="0" y="162"/>
                    </a:lnTo>
                    <a:lnTo>
                      <a:pt x="90" y="162"/>
                    </a:lnTo>
                    <a:close/>
                    <a:moveTo>
                      <a:pt x="90" y="138"/>
                    </a:moveTo>
                    <a:lnTo>
                      <a:pt x="23" y="138"/>
                    </a:lnTo>
                    <a:lnTo>
                      <a:pt x="90" y="45"/>
                    </a:lnTo>
                    <a:lnTo>
                      <a:pt x="90" y="138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8" name="Freeform 310">
                <a:extLst>
                  <a:ext uri="{FF2B5EF4-FFF2-40B4-BE49-F238E27FC236}">
                    <a16:creationId xmlns:a16="http://schemas.microsoft.com/office/drawing/2014/main" id="{71D74E98-9A06-4A8F-94F3-7D58DE190C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97" y="2554"/>
                <a:ext cx="47" cy="72"/>
              </a:xfrm>
              <a:custGeom>
                <a:avLst/>
                <a:gdLst>
                  <a:gd name="T0" fmla="*/ 106 w 143"/>
                  <a:gd name="T1" fmla="*/ 101 h 219"/>
                  <a:gd name="T2" fmla="*/ 135 w 143"/>
                  <a:gd name="T3" fmla="*/ 56 h 219"/>
                  <a:gd name="T4" fmla="*/ 71 w 143"/>
                  <a:gd name="T5" fmla="*/ 0 h 219"/>
                  <a:gd name="T6" fmla="*/ 7 w 143"/>
                  <a:gd name="T7" fmla="*/ 56 h 219"/>
                  <a:gd name="T8" fmla="*/ 36 w 143"/>
                  <a:gd name="T9" fmla="*/ 101 h 219"/>
                  <a:gd name="T10" fmla="*/ 0 w 143"/>
                  <a:gd name="T11" fmla="*/ 153 h 219"/>
                  <a:gd name="T12" fmla="*/ 71 w 143"/>
                  <a:gd name="T13" fmla="*/ 219 h 219"/>
                  <a:gd name="T14" fmla="*/ 143 w 143"/>
                  <a:gd name="T15" fmla="*/ 154 h 219"/>
                  <a:gd name="T16" fmla="*/ 106 w 143"/>
                  <a:gd name="T17" fmla="*/ 101 h 219"/>
                  <a:gd name="T18" fmla="*/ 71 w 143"/>
                  <a:gd name="T19" fmla="*/ 23 h 219"/>
                  <a:gd name="T20" fmla="*/ 108 w 143"/>
                  <a:gd name="T21" fmla="*/ 57 h 219"/>
                  <a:gd name="T22" fmla="*/ 71 w 143"/>
                  <a:gd name="T23" fmla="*/ 90 h 219"/>
                  <a:gd name="T24" fmla="*/ 34 w 143"/>
                  <a:gd name="T25" fmla="*/ 57 h 219"/>
                  <a:gd name="T26" fmla="*/ 71 w 143"/>
                  <a:gd name="T27" fmla="*/ 23 h 219"/>
                  <a:gd name="T28" fmla="*/ 71 w 143"/>
                  <a:gd name="T29" fmla="*/ 112 h 219"/>
                  <a:gd name="T30" fmla="*/ 116 w 143"/>
                  <a:gd name="T31" fmla="*/ 154 h 219"/>
                  <a:gd name="T32" fmla="*/ 71 w 143"/>
                  <a:gd name="T33" fmla="*/ 196 h 219"/>
                  <a:gd name="T34" fmla="*/ 27 w 143"/>
                  <a:gd name="T35" fmla="*/ 154 h 219"/>
                  <a:gd name="T36" fmla="*/ 71 w 143"/>
                  <a:gd name="T37" fmla="*/ 112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3" h="219">
                    <a:moveTo>
                      <a:pt x="106" y="101"/>
                    </a:moveTo>
                    <a:cubicBezTo>
                      <a:pt x="128" y="87"/>
                      <a:pt x="135" y="77"/>
                      <a:pt x="135" y="56"/>
                    </a:cubicBezTo>
                    <a:cubicBezTo>
                      <a:pt x="135" y="23"/>
                      <a:pt x="109" y="0"/>
                      <a:pt x="71" y="0"/>
                    </a:cubicBezTo>
                    <a:cubicBezTo>
                      <a:pt x="34" y="0"/>
                      <a:pt x="7" y="23"/>
                      <a:pt x="7" y="56"/>
                    </a:cubicBezTo>
                    <a:cubicBezTo>
                      <a:pt x="7" y="76"/>
                      <a:pt x="14" y="87"/>
                      <a:pt x="36" y="101"/>
                    </a:cubicBezTo>
                    <a:cubicBezTo>
                      <a:pt x="12" y="112"/>
                      <a:pt x="0" y="130"/>
                      <a:pt x="0" y="153"/>
                    </a:cubicBezTo>
                    <a:cubicBezTo>
                      <a:pt x="0" y="192"/>
                      <a:pt x="29" y="219"/>
                      <a:pt x="71" y="219"/>
                    </a:cubicBezTo>
                    <a:cubicBezTo>
                      <a:pt x="113" y="219"/>
                      <a:pt x="143" y="192"/>
                      <a:pt x="143" y="154"/>
                    </a:cubicBezTo>
                    <a:cubicBezTo>
                      <a:pt x="143" y="130"/>
                      <a:pt x="131" y="112"/>
                      <a:pt x="106" y="101"/>
                    </a:cubicBezTo>
                    <a:close/>
                    <a:moveTo>
                      <a:pt x="71" y="23"/>
                    </a:moveTo>
                    <a:cubicBezTo>
                      <a:pt x="94" y="23"/>
                      <a:pt x="108" y="36"/>
                      <a:pt x="108" y="57"/>
                    </a:cubicBezTo>
                    <a:cubicBezTo>
                      <a:pt x="108" y="77"/>
                      <a:pt x="93" y="90"/>
                      <a:pt x="71" y="90"/>
                    </a:cubicBezTo>
                    <a:cubicBezTo>
                      <a:pt x="49" y="90"/>
                      <a:pt x="34" y="77"/>
                      <a:pt x="34" y="57"/>
                    </a:cubicBezTo>
                    <a:cubicBezTo>
                      <a:pt x="34" y="36"/>
                      <a:pt x="49" y="23"/>
                      <a:pt x="71" y="23"/>
                    </a:cubicBezTo>
                    <a:close/>
                    <a:moveTo>
                      <a:pt x="71" y="112"/>
                    </a:moveTo>
                    <a:cubicBezTo>
                      <a:pt x="98" y="112"/>
                      <a:pt x="116" y="129"/>
                      <a:pt x="116" y="154"/>
                    </a:cubicBezTo>
                    <a:cubicBezTo>
                      <a:pt x="116" y="179"/>
                      <a:pt x="98" y="196"/>
                      <a:pt x="71" y="196"/>
                    </a:cubicBezTo>
                    <a:cubicBezTo>
                      <a:pt x="45" y="196"/>
                      <a:pt x="27" y="179"/>
                      <a:pt x="27" y="154"/>
                    </a:cubicBezTo>
                    <a:cubicBezTo>
                      <a:pt x="27" y="129"/>
                      <a:pt x="45" y="112"/>
                      <a:pt x="71" y="112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9" name="Freeform 311">
                <a:extLst>
                  <a:ext uri="{FF2B5EF4-FFF2-40B4-BE49-F238E27FC236}">
                    <a16:creationId xmlns:a16="http://schemas.microsoft.com/office/drawing/2014/main" id="{D94A2A7B-E161-49C9-992F-99CF2FCDC4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52" y="2554"/>
                <a:ext cx="46" cy="72"/>
              </a:xfrm>
              <a:custGeom>
                <a:avLst/>
                <a:gdLst>
                  <a:gd name="T0" fmla="*/ 137 w 141"/>
                  <a:gd name="T1" fmla="*/ 55 h 219"/>
                  <a:gd name="T2" fmla="*/ 77 w 141"/>
                  <a:gd name="T3" fmla="*/ 0 h 219"/>
                  <a:gd name="T4" fmla="*/ 20 w 141"/>
                  <a:gd name="T5" fmla="*/ 30 h 219"/>
                  <a:gd name="T6" fmla="*/ 0 w 141"/>
                  <a:gd name="T7" fmla="*/ 116 h 219"/>
                  <a:gd name="T8" fmla="*/ 18 w 141"/>
                  <a:gd name="T9" fmla="*/ 193 h 219"/>
                  <a:gd name="T10" fmla="*/ 72 w 141"/>
                  <a:gd name="T11" fmla="*/ 219 h 219"/>
                  <a:gd name="T12" fmla="*/ 141 w 141"/>
                  <a:gd name="T13" fmla="*/ 148 h 219"/>
                  <a:gd name="T14" fmla="*/ 76 w 141"/>
                  <a:gd name="T15" fmla="*/ 80 h 219"/>
                  <a:gd name="T16" fmla="*/ 27 w 141"/>
                  <a:gd name="T17" fmla="*/ 104 h 219"/>
                  <a:gd name="T18" fmla="*/ 75 w 141"/>
                  <a:gd name="T19" fmla="*/ 23 h 219"/>
                  <a:gd name="T20" fmla="*/ 110 w 141"/>
                  <a:gd name="T21" fmla="*/ 55 h 219"/>
                  <a:gd name="T22" fmla="*/ 137 w 141"/>
                  <a:gd name="T23" fmla="*/ 55 h 219"/>
                  <a:gd name="T24" fmla="*/ 73 w 141"/>
                  <a:gd name="T25" fmla="*/ 104 h 219"/>
                  <a:gd name="T26" fmla="*/ 114 w 141"/>
                  <a:gd name="T27" fmla="*/ 150 h 219"/>
                  <a:gd name="T28" fmla="*/ 72 w 141"/>
                  <a:gd name="T29" fmla="*/ 196 h 219"/>
                  <a:gd name="T30" fmla="*/ 29 w 141"/>
                  <a:gd name="T31" fmla="*/ 148 h 219"/>
                  <a:gd name="T32" fmla="*/ 73 w 141"/>
                  <a:gd name="T33" fmla="*/ 104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219">
                    <a:moveTo>
                      <a:pt x="137" y="55"/>
                    </a:moveTo>
                    <a:cubicBezTo>
                      <a:pt x="132" y="20"/>
                      <a:pt x="109" y="0"/>
                      <a:pt x="77" y="0"/>
                    </a:cubicBezTo>
                    <a:cubicBezTo>
                      <a:pt x="53" y="0"/>
                      <a:pt x="32" y="11"/>
                      <a:pt x="20" y="30"/>
                    </a:cubicBezTo>
                    <a:cubicBezTo>
                      <a:pt x="6" y="51"/>
                      <a:pt x="0" y="77"/>
                      <a:pt x="0" y="116"/>
                    </a:cubicBezTo>
                    <a:cubicBezTo>
                      <a:pt x="0" y="151"/>
                      <a:pt x="6" y="174"/>
                      <a:pt x="18" y="193"/>
                    </a:cubicBezTo>
                    <a:cubicBezTo>
                      <a:pt x="30" y="210"/>
                      <a:pt x="48" y="219"/>
                      <a:pt x="72" y="219"/>
                    </a:cubicBezTo>
                    <a:cubicBezTo>
                      <a:pt x="112" y="219"/>
                      <a:pt x="141" y="189"/>
                      <a:pt x="141" y="148"/>
                    </a:cubicBezTo>
                    <a:cubicBezTo>
                      <a:pt x="141" y="108"/>
                      <a:pt x="114" y="80"/>
                      <a:pt x="76" y="80"/>
                    </a:cubicBezTo>
                    <a:cubicBezTo>
                      <a:pt x="55" y="80"/>
                      <a:pt x="39" y="88"/>
                      <a:pt x="27" y="104"/>
                    </a:cubicBezTo>
                    <a:cubicBezTo>
                      <a:pt x="28" y="52"/>
                      <a:pt x="44" y="23"/>
                      <a:pt x="75" y="23"/>
                    </a:cubicBezTo>
                    <a:cubicBezTo>
                      <a:pt x="93" y="23"/>
                      <a:pt x="106" y="35"/>
                      <a:pt x="110" y="55"/>
                    </a:cubicBezTo>
                    <a:lnTo>
                      <a:pt x="137" y="55"/>
                    </a:lnTo>
                    <a:close/>
                    <a:moveTo>
                      <a:pt x="73" y="104"/>
                    </a:moveTo>
                    <a:cubicBezTo>
                      <a:pt x="98" y="104"/>
                      <a:pt x="114" y="121"/>
                      <a:pt x="114" y="150"/>
                    </a:cubicBezTo>
                    <a:cubicBezTo>
                      <a:pt x="114" y="176"/>
                      <a:pt x="96" y="196"/>
                      <a:pt x="72" y="196"/>
                    </a:cubicBezTo>
                    <a:cubicBezTo>
                      <a:pt x="47" y="196"/>
                      <a:pt x="29" y="176"/>
                      <a:pt x="29" y="148"/>
                    </a:cubicBezTo>
                    <a:cubicBezTo>
                      <a:pt x="29" y="122"/>
                      <a:pt x="47" y="104"/>
                      <a:pt x="73" y="104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0" name="Rectangle 312">
                <a:extLst>
                  <a:ext uri="{FF2B5EF4-FFF2-40B4-BE49-F238E27FC236}">
                    <a16:creationId xmlns:a16="http://schemas.microsoft.com/office/drawing/2014/main" id="{63BFF0E1-9BDF-49D8-9C2B-7E7E9AB35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613"/>
                <a:ext cx="10" cy="11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1" name="Freeform 313">
                <a:extLst>
                  <a:ext uri="{FF2B5EF4-FFF2-40B4-BE49-F238E27FC236}">
                    <a16:creationId xmlns:a16="http://schemas.microsoft.com/office/drawing/2014/main" id="{EFA4D889-9F85-4C2A-9C60-86EB41A0FF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34" y="2554"/>
                <a:ext cx="46" cy="72"/>
              </a:xfrm>
              <a:custGeom>
                <a:avLst/>
                <a:gdLst>
                  <a:gd name="T0" fmla="*/ 136 w 141"/>
                  <a:gd name="T1" fmla="*/ 55 h 219"/>
                  <a:gd name="T2" fmla="*/ 76 w 141"/>
                  <a:gd name="T3" fmla="*/ 0 h 219"/>
                  <a:gd name="T4" fmla="*/ 19 w 141"/>
                  <a:gd name="T5" fmla="*/ 30 h 219"/>
                  <a:gd name="T6" fmla="*/ 0 w 141"/>
                  <a:gd name="T7" fmla="*/ 116 h 219"/>
                  <a:gd name="T8" fmla="*/ 18 w 141"/>
                  <a:gd name="T9" fmla="*/ 193 h 219"/>
                  <a:gd name="T10" fmla="*/ 71 w 141"/>
                  <a:gd name="T11" fmla="*/ 219 h 219"/>
                  <a:gd name="T12" fmla="*/ 141 w 141"/>
                  <a:gd name="T13" fmla="*/ 148 h 219"/>
                  <a:gd name="T14" fmla="*/ 75 w 141"/>
                  <a:gd name="T15" fmla="*/ 80 h 219"/>
                  <a:gd name="T16" fmla="*/ 27 w 141"/>
                  <a:gd name="T17" fmla="*/ 104 h 219"/>
                  <a:gd name="T18" fmla="*/ 74 w 141"/>
                  <a:gd name="T19" fmla="*/ 23 h 219"/>
                  <a:gd name="T20" fmla="*/ 110 w 141"/>
                  <a:gd name="T21" fmla="*/ 55 h 219"/>
                  <a:gd name="T22" fmla="*/ 136 w 141"/>
                  <a:gd name="T23" fmla="*/ 55 h 219"/>
                  <a:gd name="T24" fmla="*/ 72 w 141"/>
                  <a:gd name="T25" fmla="*/ 104 h 219"/>
                  <a:gd name="T26" fmla="*/ 114 w 141"/>
                  <a:gd name="T27" fmla="*/ 150 h 219"/>
                  <a:gd name="T28" fmla="*/ 71 w 141"/>
                  <a:gd name="T29" fmla="*/ 196 h 219"/>
                  <a:gd name="T30" fmla="*/ 28 w 141"/>
                  <a:gd name="T31" fmla="*/ 148 h 219"/>
                  <a:gd name="T32" fmla="*/ 72 w 141"/>
                  <a:gd name="T33" fmla="*/ 104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219">
                    <a:moveTo>
                      <a:pt x="136" y="55"/>
                    </a:moveTo>
                    <a:cubicBezTo>
                      <a:pt x="131" y="20"/>
                      <a:pt x="108" y="0"/>
                      <a:pt x="76" y="0"/>
                    </a:cubicBezTo>
                    <a:cubicBezTo>
                      <a:pt x="52" y="0"/>
                      <a:pt x="31" y="11"/>
                      <a:pt x="19" y="30"/>
                    </a:cubicBezTo>
                    <a:cubicBezTo>
                      <a:pt x="6" y="51"/>
                      <a:pt x="0" y="77"/>
                      <a:pt x="0" y="116"/>
                    </a:cubicBezTo>
                    <a:cubicBezTo>
                      <a:pt x="0" y="151"/>
                      <a:pt x="5" y="174"/>
                      <a:pt x="18" y="193"/>
                    </a:cubicBezTo>
                    <a:cubicBezTo>
                      <a:pt x="29" y="210"/>
                      <a:pt x="48" y="219"/>
                      <a:pt x="71" y="219"/>
                    </a:cubicBezTo>
                    <a:cubicBezTo>
                      <a:pt x="111" y="219"/>
                      <a:pt x="141" y="189"/>
                      <a:pt x="141" y="148"/>
                    </a:cubicBezTo>
                    <a:cubicBezTo>
                      <a:pt x="141" y="108"/>
                      <a:pt x="114" y="80"/>
                      <a:pt x="75" y="80"/>
                    </a:cubicBezTo>
                    <a:cubicBezTo>
                      <a:pt x="54" y="80"/>
                      <a:pt x="38" y="88"/>
                      <a:pt x="27" y="104"/>
                    </a:cubicBezTo>
                    <a:cubicBezTo>
                      <a:pt x="27" y="52"/>
                      <a:pt x="44" y="23"/>
                      <a:pt x="74" y="23"/>
                    </a:cubicBezTo>
                    <a:cubicBezTo>
                      <a:pt x="93" y="23"/>
                      <a:pt x="105" y="35"/>
                      <a:pt x="110" y="55"/>
                    </a:cubicBezTo>
                    <a:lnTo>
                      <a:pt x="136" y="55"/>
                    </a:lnTo>
                    <a:close/>
                    <a:moveTo>
                      <a:pt x="72" y="104"/>
                    </a:moveTo>
                    <a:cubicBezTo>
                      <a:pt x="98" y="104"/>
                      <a:pt x="114" y="121"/>
                      <a:pt x="114" y="150"/>
                    </a:cubicBezTo>
                    <a:cubicBezTo>
                      <a:pt x="114" y="176"/>
                      <a:pt x="96" y="196"/>
                      <a:pt x="71" y="196"/>
                    </a:cubicBezTo>
                    <a:cubicBezTo>
                      <a:pt x="47" y="196"/>
                      <a:pt x="28" y="176"/>
                      <a:pt x="28" y="148"/>
                    </a:cubicBezTo>
                    <a:cubicBezTo>
                      <a:pt x="28" y="122"/>
                      <a:pt x="46" y="104"/>
                      <a:pt x="72" y="104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2" name="Freeform 314">
                <a:extLst>
                  <a:ext uri="{FF2B5EF4-FFF2-40B4-BE49-F238E27FC236}">
                    <a16:creationId xmlns:a16="http://schemas.microsoft.com/office/drawing/2014/main" id="{B6560D73-04C3-4587-BE5F-E579C806E0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97" y="2294"/>
                <a:ext cx="47" cy="71"/>
              </a:xfrm>
              <a:custGeom>
                <a:avLst/>
                <a:gdLst>
                  <a:gd name="T0" fmla="*/ 106 w 143"/>
                  <a:gd name="T1" fmla="*/ 100 h 219"/>
                  <a:gd name="T2" fmla="*/ 135 w 143"/>
                  <a:gd name="T3" fmla="*/ 56 h 219"/>
                  <a:gd name="T4" fmla="*/ 71 w 143"/>
                  <a:gd name="T5" fmla="*/ 0 h 219"/>
                  <a:gd name="T6" fmla="*/ 7 w 143"/>
                  <a:gd name="T7" fmla="*/ 56 h 219"/>
                  <a:gd name="T8" fmla="*/ 36 w 143"/>
                  <a:gd name="T9" fmla="*/ 100 h 219"/>
                  <a:gd name="T10" fmla="*/ 0 w 143"/>
                  <a:gd name="T11" fmla="*/ 153 h 219"/>
                  <a:gd name="T12" fmla="*/ 71 w 143"/>
                  <a:gd name="T13" fmla="*/ 219 h 219"/>
                  <a:gd name="T14" fmla="*/ 143 w 143"/>
                  <a:gd name="T15" fmla="*/ 153 h 219"/>
                  <a:gd name="T16" fmla="*/ 106 w 143"/>
                  <a:gd name="T17" fmla="*/ 100 h 219"/>
                  <a:gd name="T18" fmla="*/ 71 w 143"/>
                  <a:gd name="T19" fmla="*/ 23 h 219"/>
                  <a:gd name="T20" fmla="*/ 108 w 143"/>
                  <a:gd name="T21" fmla="*/ 57 h 219"/>
                  <a:gd name="T22" fmla="*/ 71 w 143"/>
                  <a:gd name="T23" fmla="*/ 90 h 219"/>
                  <a:gd name="T24" fmla="*/ 34 w 143"/>
                  <a:gd name="T25" fmla="*/ 57 h 219"/>
                  <a:gd name="T26" fmla="*/ 71 w 143"/>
                  <a:gd name="T27" fmla="*/ 23 h 219"/>
                  <a:gd name="T28" fmla="*/ 71 w 143"/>
                  <a:gd name="T29" fmla="*/ 112 h 219"/>
                  <a:gd name="T30" fmla="*/ 116 w 143"/>
                  <a:gd name="T31" fmla="*/ 154 h 219"/>
                  <a:gd name="T32" fmla="*/ 71 w 143"/>
                  <a:gd name="T33" fmla="*/ 196 h 219"/>
                  <a:gd name="T34" fmla="*/ 27 w 143"/>
                  <a:gd name="T35" fmla="*/ 154 h 219"/>
                  <a:gd name="T36" fmla="*/ 71 w 143"/>
                  <a:gd name="T37" fmla="*/ 112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3" h="219">
                    <a:moveTo>
                      <a:pt x="106" y="100"/>
                    </a:moveTo>
                    <a:cubicBezTo>
                      <a:pt x="128" y="87"/>
                      <a:pt x="135" y="76"/>
                      <a:pt x="135" y="56"/>
                    </a:cubicBezTo>
                    <a:cubicBezTo>
                      <a:pt x="135" y="23"/>
                      <a:pt x="109" y="0"/>
                      <a:pt x="71" y="0"/>
                    </a:cubicBezTo>
                    <a:cubicBezTo>
                      <a:pt x="34" y="0"/>
                      <a:pt x="7" y="23"/>
                      <a:pt x="7" y="56"/>
                    </a:cubicBezTo>
                    <a:cubicBezTo>
                      <a:pt x="7" y="76"/>
                      <a:pt x="14" y="87"/>
                      <a:pt x="36" y="100"/>
                    </a:cubicBezTo>
                    <a:cubicBezTo>
                      <a:pt x="12" y="112"/>
                      <a:pt x="0" y="130"/>
                      <a:pt x="0" y="153"/>
                    </a:cubicBezTo>
                    <a:cubicBezTo>
                      <a:pt x="0" y="192"/>
                      <a:pt x="29" y="219"/>
                      <a:pt x="71" y="219"/>
                    </a:cubicBezTo>
                    <a:cubicBezTo>
                      <a:pt x="113" y="219"/>
                      <a:pt x="143" y="192"/>
                      <a:pt x="143" y="153"/>
                    </a:cubicBezTo>
                    <a:cubicBezTo>
                      <a:pt x="143" y="130"/>
                      <a:pt x="131" y="112"/>
                      <a:pt x="106" y="100"/>
                    </a:cubicBezTo>
                    <a:close/>
                    <a:moveTo>
                      <a:pt x="71" y="23"/>
                    </a:moveTo>
                    <a:cubicBezTo>
                      <a:pt x="94" y="23"/>
                      <a:pt x="108" y="36"/>
                      <a:pt x="108" y="57"/>
                    </a:cubicBezTo>
                    <a:cubicBezTo>
                      <a:pt x="108" y="77"/>
                      <a:pt x="93" y="90"/>
                      <a:pt x="71" y="90"/>
                    </a:cubicBezTo>
                    <a:cubicBezTo>
                      <a:pt x="49" y="90"/>
                      <a:pt x="34" y="77"/>
                      <a:pt x="34" y="57"/>
                    </a:cubicBezTo>
                    <a:cubicBezTo>
                      <a:pt x="34" y="36"/>
                      <a:pt x="49" y="23"/>
                      <a:pt x="71" y="23"/>
                    </a:cubicBezTo>
                    <a:close/>
                    <a:moveTo>
                      <a:pt x="71" y="112"/>
                    </a:moveTo>
                    <a:cubicBezTo>
                      <a:pt x="98" y="112"/>
                      <a:pt x="116" y="129"/>
                      <a:pt x="116" y="154"/>
                    </a:cubicBezTo>
                    <a:cubicBezTo>
                      <a:pt x="116" y="179"/>
                      <a:pt x="98" y="196"/>
                      <a:pt x="71" y="196"/>
                    </a:cubicBezTo>
                    <a:cubicBezTo>
                      <a:pt x="45" y="196"/>
                      <a:pt x="27" y="179"/>
                      <a:pt x="27" y="154"/>
                    </a:cubicBezTo>
                    <a:cubicBezTo>
                      <a:pt x="27" y="129"/>
                      <a:pt x="45" y="112"/>
                      <a:pt x="71" y="112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3" name="Freeform 315">
                <a:extLst>
                  <a:ext uri="{FF2B5EF4-FFF2-40B4-BE49-F238E27FC236}">
                    <a16:creationId xmlns:a16="http://schemas.microsoft.com/office/drawing/2014/main" id="{94BFB8F2-A059-4FA0-AB4C-722C79C407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52" y="2294"/>
                <a:ext cx="46" cy="71"/>
              </a:xfrm>
              <a:custGeom>
                <a:avLst/>
                <a:gdLst>
                  <a:gd name="T0" fmla="*/ 137 w 141"/>
                  <a:gd name="T1" fmla="*/ 55 h 219"/>
                  <a:gd name="T2" fmla="*/ 77 w 141"/>
                  <a:gd name="T3" fmla="*/ 0 h 219"/>
                  <a:gd name="T4" fmla="*/ 20 w 141"/>
                  <a:gd name="T5" fmla="*/ 30 h 219"/>
                  <a:gd name="T6" fmla="*/ 0 w 141"/>
                  <a:gd name="T7" fmla="*/ 115 h 219"/>
                  <a:gd name="T8" fmla="*/ 18 w 141"/>
                  <a:gd name="T9" fmla="*/ 193 h 219"/>
                  <a:gd name="T10" fmla="*/ 72 w 141"/>
                  <a:gd name="T11" fmla="*/ 219 h 219"/>
                  <a:gd name="T12" fmla="*/ 141 w 141"/>
                  <a:gd name="T13" fmla="*/ 147 h 219"/>
                  <a:gd name="T14" fmla="*/ 76 w 141"/>
                  <a:gd name="T15" fmla="*/ 80 h 219"/>
                  <a:gd name="T16" fmla="*/ 27 w 141"/>
                  <a:gd name="T17" fmla="*/ 104 h 219"/>
                  <a:gd name="T18" fmla="*/ 75 w 141"/>
                  <a:gd name="T19" fmla="*/ 23 h 219"/>
                  <a:gd name="T20" fmla="*/ 110 w 141"/>
                  <a:gd name="T21" fmla="*/ 55 h 219"/>
                  <a:gd name="T22" fmla="*/ 137 w 141"/>
                  <a:gd name="T23" fmla="*/ 55 h 219"/>
                  <a:gd name="T24" fmla="*/ 73 w 141"/>
                  <a:gd name="T25" fmla="*/ 103 h 219"/>
                  <a:gd name="T26" fmla="*/ 114 w 141"/>
                  <a:gd name="T27" fmla="*/ 150 h 219"/>
                  <a:gd name="T28" fmla="*/ 72 w 141"/>
                  <a:gd name="T29" fmla="*/ 196 h 219"/>
                  <a:gd name="T30" fmla="*/ 29 w 141"/>
                  <a:gd name="T31" fmla="*/ 148 h 219"/>
                  <a:gd name="T32" fmla="*/ 73 w 141"/>
                  <a:gd name="T33" fmla="*/ 103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219">
                    <a:moveTo>
                      <a:pt x="137" y="55"/>
                    </a:moveTo>
                    <a:cubicBezTo>
                      <a:pt x="132" y="20"/>
                      <a:pt x="109" y="0"/>
                      <a:pt x="77" y="0"/>
                    </a:cubicBezTo>
                    <a:cubicBezTo>
                      <a:pt x="53" y="0"/>
                      <a:pt x="32" y="11"/>
                      <a:pt x="20" y="30"/>
                    </a:cubicBezTo>
                    <a:cubicBezTo>
                      <a:pt x="6" y="51"/>
                      <a:pt x="0" y="77"/>
                      <a:pt x="0" y="115"/>
                    </a:cubicBezTo>
                    <a:cubicBezTo>
                      <a:pt x="0" y="151"/>
                      <a:pt x="6" y="174"/>
                      <a:pt x="18" y="193"/>
                    </a:cubicBezTo>
                    <a:cubicBezTo>
                      <a:pt x="30" y="210"/>
                      <a:pt x="48" y="219"/>
                      <a:pt x="72" y="219"/>
                    </a:cubicBezTo>
                    <a:cubicBezTo>
                      <a:pt x="112" y="219"/>
                      <a:pt x="141" y="189"/>
                      <a:pt x="141" y="147"/>
                    </a:cubicBezTo>
                    <a:cubicBezTo>
                      <a:pt x="141" y="108"/>
                      <a:pt x="114" y="80"/>
                      <a:pt x="76" y="80"/>
                    </a:cubicBezTo>
                    <a:cubicBezTo>
                      <a:pt x="55" y="80"/>
                      <a:pt x="39" y="88"/>
                      <a:pt x="27" y="104"/>
                    </a:cubicBezTo>
                    <a:cubicBezTo>
                      <a:pt x="28" y="52"/>
                      <a:pt x="44" y="23"/>
                      <a:pt x="75" y="23"/>
                    </a:cubicBezTo>
                    <a:cubicBezTo>
                      <a:pt x="93" y="23"/>
                      <a:pt x="106" y="35"/>
                      <a:pt x="110" y="55"/>
                    </a:cubicBezTo>
                    <a:lnTo>
                      <a:pt x="137" y="55"/>
                    </a:lnTo>
                    <a:close/>
                    <a:moveTo>
                      <a:pt x="73" y="103"/>
                    </a:moveTo>
                    <a:cubicBezTo>
                      <a:pt x="98" y="103"/>
                      <a:pt x="114" y="121"/>
                      <a:pt x="114" y="150"/>
                    </a:cubicBezTo>
                    <a:cubicBezTo>
                      <a:pt x="114" y="176"/>
                      <a:pt x="96" y="196"/>
                      <a:pt x="72" y="196"/>
                    </a:cubicBezTo>
                    <a:cubicBezTo>
                      <a:pt x="47" y="196"/>
                      <a:pt x="29" y="175"/>
                      <a:pt x="29" y="148"/>
                    </a:cubicBezTo>
                    <a:cubicBezTo>
                      <a:pt x="29" y="122"/>
                      <a:pt x="47" y="103"/>
                      <a:pt x="73" y="103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4" name="Rectangle 316">
                <a:extLst>
                  <a:ext uri="{FF2B5EF4-FFF2-40B4-BE49-F238E27FC236}">
                    <a16:creationId xmlns:a16="http://schemas.microsoft.com/office/drawing/2014/main" id="{46421930-F40C-48CB-83F8-50F0AE5F9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353"/>
                <a:ext cx="10" cy="10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5" name="Freeform 317">
                <a:extLst>
                  <a:ext uri="{FF2B5EF4-FFF2-40B4-BE49-F238E27FC236}">
                    <a16:creationId xmlns:a16="http://schemas.microsoft.com/office/drawing/2014/main" id="{A17A195A-7CA2-4C77-BDE9-C7AA5A0AC4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33" y="2294"/>
                <a:ext cx="47" cy="71"/>
              </a:xfrm>
              <a:custGeom>
                <a:avLst/>
                <a:gdLst>
                  <a:gd name="T0" fmla="*/ 106 w 143"/>
                  <a:gd name="T1" fmla="*/ 100 h 219"/>
                  <a:gd name="T2" fmla="*/ 135 w 143"/>
                  <a:gd name="T3" fmla="*/ 56 h 219"/>
                  <a:gd name="T4" fmla="*/ 71 w 143"/>
                  <a:gd name="T5" fmla="*/ 0 h 219"/>
                  <a:gd name="T6" fmla="*/ 7 w 143"/>
                  <a:gd name="T7" fmla="*/ 56 h 219"/>
                  <a:gd name="T8" fmla="*/ 36 w 143"/>
                  <a:gd name="T9" fmla="*/ 100 h 219"/>
                  <a:gd name="T10" fmla="*/ 0 w 143"/>
                  <a:gd name="T11" fmla="*/ 153 h 219"/>
                  <a:gd name="T12" fmla="*/ 71 w 143"/>
                  <a:gd name="T13" fmla="*/ 219 h 219"/>
                  <a:gd name="T14" fmla="*/ 143 w 143"/>
                  <a:gd name="T15" fmla="*/ 153 h 219"/>
                  <a:gd name="T16" fmla="*/ 106 w 143"/>
                  <a:gd name="T17" fmla="*/ 100 h 219"/>
                  <a:gd name="T18" fmla="*/ 71 w 143"/>
                  <a:gd name="T19" fmla="*/ 23 h 219"/>
                  <a:gd name="T20" fmla="*/ 108 w 143"/>
                  <a:gd name="T21" fmla="*/ 57 h 219"/>
                  <a:gd name="T22" fmla="*/ 71 w 143"/>
                  <a:gd name="T23" fmla="*/ 90 h 219"/>
                  <a:gd name="T24" fmla="*/ 34 w 143"/>
                  <a:gd name="T25" fmla="*/ 57 h 219"/>
                  <a:gd name="T26" fmla="*/ 71 w 143"/>
                  <a:gd name="T27" fmla="*/ 23 h 219"/>
                  <a:gd name="T28" fmla="*/ 71 w 143"/>
                  <a:gd name="T29" fmla="*/ 112 h 219"/>
                  <a:gd name="T30" fmla="*/ 116 w 143"/>
                  <a:gd name="T31" fmla="*/ 154 h 219"/>
                  <a:gd name="T32" fmla="*/ 71 w 143"/>
                  <a:gd name="T33" fmla="*/ 196 h 219"/>
                  <a:gd name="T34" fmla="*/ 27 w 143"/>
                  <a:gd name="T35" fmla="*/ 154 h 219"/>
                  <a:gd name="T36" fmla="*/ 71 w 143"/>
                  <a:gd name="T37" fmla="*/ 112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3" h="219">
                    <a:moveTo>
                      <a:pt x="106" y="100"/>
                    </a:moveTo>
                    <a:cubicBezTo>
                      <a:pt x="128" y="87"/>
                      <a:pt x="135" y="76"/>
                      <a:pt x="135" y="56"/>
                    </a:cubicBezTo>
                    <a:cubicBezTo>
                      <a:pt x="135" y="23"/>
                      <a:pt x="109" y="0"/>
                      <a:pt x="71" y="0"/>
                    </a:cubicBezTo>
                    <a:cubicBezTo>
                      <a:pt x="34" y="0"/>
                      <a:pt x="7" y="23"/>
                      <a:pt x="7" y="56"/>
                    </a:cubicBezTo>
                    <a:cubicBezTo>
                      <a:pt x="7" y="76"/>
                      <a:pt x="14" y="87"/>
                      <a:pt x="36" y="100"/>
                    </a:cubicBezTo>
                    <a:cubicBezTo>
                      <a:pt x="12" y="112"/>
                      <a:pt x="0" y="130"/>
                      <a:pt x="0" y="153"/>
                    </a:cubicBezTo>
                    <a:cubicBezTo>
                      <a:pt x="0" y="192"/>
                      <a:pt x="29" y="219"/>
                      <a:pt x="71" y="219"/>
                    </a:cubicBezTo>
                    <a:cubicBezTo>
                      <a:pt x="113" y="219"/>
                      <a:pt x="143" y="192"/>
                      <a:pt x="143" y="153"/>
                    </a:cubicBezTo>
                    <a:cubicBezTo>
                      <a:pt x="143" y="130"/>
                      <a:pt x="131" y="112"/>
                      <a:pt x="106" y="100"/>
                    </a:cubicBezTo>
                    <a:close/>
                    <a:moveTo>
                      <a:pt x="71" y="23"/>
                    </a:moveTo>
                    <a:cubicBezTo>
                      <a:pt x="94" y="23"/>
                      <a:pt x="108" y="36"/>
                      <a:pt x="108" y="57"/>
                    </a:cubicBezTo>
                    <a:cubicBezTo>
                      <a:pt x="108" y="77"/>
                      <a:pt x="93" y="90"/>
                      <a:pt x="71" y="90"/>
                    </a:cubicBezTo>
                    <a:cubicBezTo>
                      <a:pt x="49" y="90"/>
                      <a:pt x="34" y="77"/>
                      <a:pt x="34" y="57"/>
                    </a:cubicBezTo>
                    <a:cubicBezTo>
                      <a:pt x="34" y="36"/>
                      <a:pt x="49" y="23"/>
                      <a:pt x="71" y="23"/>
                    </a:cubicBezTo>
                    <a:close/>
                    <a:moveTo>
                      <a:pt x="71" y="112"/>
                    </a:moveTo>
                    <a:cubicBezTo>
                      <a:pt x="98" y="112"/>
                      <a:pt x="116" y="129"/>
                      <a:pt x="116" y="154"/>
                    </a:cubicBezTo>
                    <a:cubicBezTo>
                      <a:pt x="116" y="179"/>
                      <a:pt x="98" y="196"/>
                      <a:pt x="71" y="196"/>
                    </a:cubicBezTo>
                    <a:cubicBezTo>
                      <a:pt x="45" y="196"/>
                      <a:pt x="27" y="179"/>
                      <a:pt x="27" y="154"/>
                    </a:cubicBezTo>
                    <a:cubicBezTo>
                      <a:pt x="27" y="129"/>
                      <a:pt x="45" y="112"/>
                      <a:pt x="71" y="112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6" name="Freeform 318">
                <a:extLst>
                  <a:ext uri="{FF2B5EF4-FFF2-40B4-BE49-F238E27FC236}">
                    <a16:creationId xmlns:a16="http://schemas.microsoft.com/office/drawing/2014/main" id="{31A071F4-3D15-452B-9CE3-4C5AAEB1B4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79" y="2033"/>
                <a:ext cx="46" cy="72"/>
              </a:xfrm>
              <a:custGeom>
                <a:avLst/>
                <a:gdLst>
                  <a:gd name="T0" fmla="*/ 106 w 143"/>
                  <a:gd name="T1" fmla="*/ 101 h 220"/>
                  <a:gd name="T2" fmla="*/ 135 w 143"/>
                  <a:gd name="T3" fmla="*/ 57 h 220"/>
                  <a:gd name="T4" fmla="*/ 71 w 143"/>
                  <a:gd name="T5" fmla="*/ 0 h 220"/>
                  <a:gd name="T6" fmla="*/ 7 w 143"/>
                  <a:gd name="T7" fmla="*/ 57 h 220"/>
                  <a:gd name="T8" fmla="*/ 36 w 143"/>
                  <a:gd name="T9" fmla="*/ 101 h 220"/>
                  <a:gd name="T10" fmla="*/ 0 w 143"/>
                  <a:gd name="T11" fmla="*/ 154 h 220"/>
                  <a:gd name="T12" fmla="*/ 71 w 143"/>
                  <a:gd name="T13" fmla="*/ 220 h 220"/>
                  <a:gd name="T14" fmla="*/ 143 w 143"/>
                  <a:gd name="T15" fmla="*/ 154 h 220"/>
                  <a:gd name="T16" fmla="*/ 106 w 143"/>
                  <a:gd name="T17" fmla="*/ 101 h 220"/>
                  <a:gd name="T18" fmla="*/ 71 w 143"/>
                  <a:gd name="T19" fmla="*/ 24 h 220"/>
                  <a:gd name="T20" fmla="*/ 108 w 143"/>
                  <a:gd name="T21" fmla="*/ 58 h 220"/>
                  <a:gd name="T22" fmla="*/ 71 w 143"/>
                  <a:gd name="T23" fmla="*/ 91 h 220"/>
                  <a:gd name="T24" fmla="*/ 34 w 143"/>
                  <a:gd name="T25" fmla="*/ 57 h 220"/>
                  <a:gd name="T26" fmla="*/ 71 w 143"/>
                  <a:gd name="T27" fmla="*/ 24 h 220"/>
                  <a:gd name="T28" fmla="*/ 71 w 143"/>
                  <a:gd name="T29" fmla="*/ 113 h 220"/>
                  <a:gd name="T30" fmla="*/ 116 w 143"/>
                  <a:gd name="T31" fmla="*/ 155 h 220"/>
                  <a:gd name="T32" fmla="*/ 71 w 143"/>
                  <a:gd name="T33" fmla="*/ 197 h 220"/>
                  <a:gd name="T34" fmla="*/ 27 w 143"/>
                  <a:gd name="T35" fmla="*/ 155 h 220"/>
                  <a:gd name="T36" fmla="*/ 71 w 143"/>
                  <a:gd name="T37" fmla="*/ 113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3" h="220">
                    <a:moveTo>
                      <a:pt x="106" y="101"/>
                    </a:moveTo>
                    <a:cubicBezTo>
                      <a:pt x="128" y="88"/>
                      <a:pt x="135" y="77"/>
                      <a:pt x="135" y="57"/>
                    </a:cubicBezTo>
                    <a:cubicBezTo>
                      <a:pt x="135" y="24"/>
                      <a:pt x="109" y="0"/>
                      <a:pt x="71" y="0"/>
                    </a:cubicBezTo>
                    <a:cubicBezTo>
                      <a:pt x="34" y="0"/>
                      <a:pt x="7" y="24"/>
                      <a:pt x="7" y="57"/>
                    </a:cubicBezTo>
                    <a:cubicBezTo>
                      <a:pt x="7" y="77"/>
                      <a:pt x="14" y="88"/>
                      <a:pt x="36" y="101"/>
                    </a:cubicBezTo>
                    <a:cubicBezTo>
                      <a:pt x="12" y="113"/>
                      <a:pt x="0" y="131"/>
                      <a:pt x="0" y="154"/>
                    </a:cubicBezTo>
                    <a:cubicBezTo>
                      <a:pt x="0" y="193"/>
                      <a:pt x="29" y="220"/>
                      <a:pt x="71" y="220"/>
                    </a:cubicBezTo>
                    <a:cubicBezTo>
                      <a:pt x="113" y="220"/>
                      <a:pt x="143" y="193"/>
                      <a:pt x="143" y="154"/>
                    </a:cubicBezTo>
                    <a:cubicBezTo>
                      <a:pt x="143" y="131"/>
                      <a:pt x="131" y="113"/>
                      <a:pt x="106" y="101"/>
                    </a:cubicBezTo>
                    <a:close/>
                    <a:moveTo>
                      <a:pt x="71" y="24"/>
                    </a:moveTo>
                    <a:cubicBezTo>
                      <a:pt x="94" y="24"/>
                      <a:pt x="108" y="37"/>
                      <a:pt x="108" y="58"/>
                    </a:cubicBezTo>
                    <a:cubicBezTo>
                      <a:pt x="108" y="77"/>
                      <a:pt x="93" y="91"/>
                      <a:pt x="71" y="91"/>
                    </a:cubicBezTo>
                    <a:cubicBezTo>
                      <a:pt x="49" y="91"/>
                      <a:pt x="34" y="77"/>
                      <a:pt x="34" y="57"/>
                    </a:cubicBezTo>
                    <a:cubicBezTo>
                      <a:pt x="34" y="37"/>
                      <a:pt x="49" y="24"/>
                      <a:pt x="71" y="24"/>
                    </a:cubicBezTo>
                    <a:close/>
                    <a:moveTo>
                      <a:pt x="71" y="113"/>
                    </a:moveTo>
                    <a:cubicBezTo>
                      <a:pt x="98" y="113"/>
                      <a:pt x="116" y="130"/>
                      <a:pt x="116" y="155"/>
                    </a:cubicBezTo>
                    <a:cubicBezTo>
                      <a:pt x="116" y="180"/>
                      <a:pt x="98" y="197"/>
                      <a:pt x="71" y="197"/>
                    </a:cubicBezTo>
                    <a:cubicBezTo>
                      <a:pt x="45" y="197"/>
                      <a:pt x="27" y="179"/>
                      <a:pt x="27" y="155"/>
                    </a:cubicBezTo>
                    <a:cubicBezTo>
                      <a:pt x="27" y="130"/>
                      <a:pt x="45" y="113"/>
                      <a:pt x="71" y="113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7" name="Freeform 319">
                <a:extLst>
                  <a:ext uri="{FF2B5EF4-FFF2-40B4-BE49-F238E27FC236}">
                    <a16:creationId xmlns:a16="http://schemas.microsoft.com/office/drawing/2014/main" id="{02BF3BE6-F98F-4B9D-A04B-5E491A25A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4" y="2033"/>
                <a:ext cx="46" cy="69"/>
              </a:xfrm>
              <a:custGeom>
                <a:avLst/>
                <a:gdLst>
                  <a:gd name="T0" fmla="*/ 142 w 142"/>
                  <a:gd name="T1" fmla="*/ 0 h 213"/>
                  <a:gd name="T2" fmla="*/ 0 w 142"/>
                  <a:gd name="T3" fmla="*/ 0 h 213"/>
                  <a:gd name="T4" fmla="*/ 0 w 142"/>
                  <a:gd name="T5" fmla="*/ 26 h 213"/>
                  <a:gd name="T6" fmla="*/ 115 w 142"/>
                  <a:gd name="T7" fmla="*/ 26 h 213"/>
                  <a:gd name="T8" fmla="*/ 28 w 142"/>
                  <a:gd name="T9" fmla="*/ 213 h 213"/>
                  <a:gd name="T10" fmla="*/ 56 w 142"/>
                  <a:gd name="T11" fmla="*/ 213 h 213"/>
                  <a:gd name="T12" fmla="*/ 142 w 142"/>
                  <a:gd name="T13" fmla="*/ 23 h 213"/>
                  <a:gd name="T14" fmla="*/ 142 w 142"/>
                  <a:gd name="T1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2" h="213">
                    <a:moveTo>
                      <a:pt x="142" y="0"/>
                    </a:moveTo>
                    <a:lnTo>
                      <a:pt x="0" y="0"/>
                    </a:lnTo>
                    <a:lnTo>
                      <a:pt x="0" y="26"/>
                    </a:lnTo>
                    <a:lnTo>
                      <a:pt x="115" y="26"/>
                    </a:lnTo>
                    <a:cubicBezTo>
                      <a:pt x="64" y="99"/>
                      <a:pt x="44" y="143"/>
                      <a:pt x="28" y="213"/>
                    </a:cubicBezTo>
                    <a:lnTo>
                      <a:pt x="56" y="213"/>
                    </a:lnTo>
                    <a:cubicBezTo>
                      <a:pt x="68" y="145"/>
                      <a:pt x="94" y="86"/>
                      <a:pt x="142" y="23"/>
                    </a:cubicBez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8" name="Freeform 320">
                <a:extLst>
                  <a:ext uri="{FF2B5EF4-FFF2-40B4-BE49-F238E27FC236}">
                    <a16:creationId xmlns:a16="http://schemas.microsoft.com/office/drawing/2014/main" id="{0D1CC417-0C5C-42BB-AC45-A8A3625713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97" y="1772"/>
                <a:ext cx="47" cy="72"/>
              </a:xfrm>
              <a:custGeom>
                <a:avLst/>
                <a:gdLst>
                  <a:gd name="T0" fmla="*/ 106 w 143"/>
                  <a:gd name="T1" fmla="*/ 101 h 220"/>
                  <a:gd name="T2" fmla="*/ 135 w 143"/>
                  <a:gd name="T3" fmla="*/ 57 h 220"/>
                  <a:gd name="T4" fmla="*/ 71 w 143"/>
                  <a:gd name="T5" fmla="*/ 0 h 220"/>
                  <a:gd name="T6" fmla="*/ 7 w 143"/>
                  <a:gd name="T7" fmla="*/ 57 h 220"/>
                  <a:gd name="T8" fmla="*/ 36 w 143"/>
                  <a:gd name="T9" fmla="*/ 101 h 220"/>
                  <a:gd name="T10" fmla="*/ 0 w 143"/>
                  <a:gd name="T11" fmla="*/ 154 h 220"/>
                  <a:gd name="T12" fmla="*/ 71 w 143"/>
                  <a:gd name="T13" fmla="*/ 220 h 220"/>
                  <a:gd name="T14" fmla="*/ 143 w 143"/>
                  <a:gd name="T15" fmla="*/ 154 h 220"/>
                  <a:gd name="T16" fmla="*/ 106 w 143"/>
                  <a:gd name="T17" fmla="*/ 101 h 220"/>
                  <a:gd name="T18" fmla="*/ 71 w 143"/>
                  <a:gd name="T19" fmla="*/ 24 h 220"/>
                  <a:gd name="T20" fmla="*/ 108 w 143"/>
                  <a:gd name="T21" fmla="*/ 57 h 220"/>
                  <a:gd name="T22" fmla="*/ 71 w 143"/>
                  <a:gd name="T23" fmla="*/ 90 h 220"/>
                  <a:gd name="T24" fmla="*/ 34 w 143"/>
                  <a:gd name="T25" fmla="*/ 57 h 220"/>
                  <a:gd name="T26" fmla="*/ 71 w 143"/>
                  <a:gd name="T27" fmla="*/ 24 h 220"/>
                  <a:gd name="T28" fmla="*/ 71 w 143"/>
                  <a:gd name="T29" fmla="*/ 113 h 220"/>
                  <a:gd name="T30" fmla="*/ 116 w 143"/>
                  <a:gd name="T31" fmla="*/ 154 h 220"/>
                  <a:gd name="T32" fmla="*/ 71 w 143"/>
                  <a:gd name="T33" fmla="*/ 196 h 220"/>
                  <a:gd name="T34" fmla="*/ 27 w 143"/>
                  <a:gd name="T35" fmla="*/ 154 h 220"/>
                  <a:gd name="T36" fmla="*/ 71 w 143"/>
                  <a:gd name="T37" fmla="*/ 113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3" h="220">
                    <a:moveTo>
                      <a:pt x="106" y="101"/>
                    </a:moveTo>
                    <a:cubicBezTo>
                      <a:pt x="128" y="88"/>
                      <a:pt x="135" y="77"/>
                      <a:pt x="135" y="57"/>
                    </a:cubicBezTo>
                    <a:cubicBezTo>
                      <a:pt x="135" y="24"/>
                      <a:pt x="109" y="0"/>
                      <a:pt x="71" y="0"/>
                    </a:cubicBezTo>
                    <a:cubicBezTo>
                      <a:pt x="34" y="0"/>
                      <a:pt x="7" y="24"/>
                      <a:pt x="7" y="57"/>
                    </a:cubicBezTo>
                    <a:cubicBezTo>
                      <a:pt x="7" y="77"/>
                      <a:pt x="14" y="87"/>
                      <a:pt x="36" y="101"/>
                    </a:cubicBezTo>
                    <a:cubicBezTo>
                      <a:pt x="12" y="113"/>
                      <a:pt x="0" y="130"/>
                      <a:pt x="0" y="154"/>
                    </a:cubicBezTo>
                    <a:cubicBezTo>
                      <a:pt x="0" y="193"/>
                      <a:pt x="29" y="220"/>
                      <a:pt x="71" y="220"/>
                    </a:cubicBezTo>
                    <a:cubicBezTo>
                      <a:pt x="113" y="220"/>
                      <a:pt x="143" y="193"/>
                      <a:pt x="143" y="154"/>
                    </a:cubicBezTo>
                    <a:cubicBezTo>
                      <a:pt x="143" y="130"/>
                      <a:pt x="131" y="113"/>
                      <a:pt x="106" y="101"/>
                    </a:cubicBezTo>
                    <a:close/>
                    <a:moveTo>
                      <a:pt x="71" y="24"/>
                    </a:moveTo>
                    <a:cubicBezTo>
                      <a:pt x="94" y="24"/>
                      <a:pt x="108" y="37"/>
                      <a:pt x="108" y="57"/>
                    </a:cubicBezTo>
                    <a:cubicBezTo>
                      <a:pt x="108" y="77"/>
                      <a:pt x="93" y="90"/>
                      <a:pt x="71" y="90"/>
                    </a:cubicBezTo>
                    <a:cubicBezTo>
                      <a:pt x="49" y="90"/>
                      <a:pt x="34" y="77"/>
                      <a:pt x="34" y="57"/>
                    </a:cubicBezTo>
                    <a:cubicBezTo>
                      <a:pt x="34" y="37"/>
                      <a:pt x="49" y="24"/>
                      <a:pt x="71" y="24"/>
                    </a:cubicBezTo>
                    <a:close/>
                    <a:moveTo>
                      <a:pt x="71" y="113"/>
                    </a:moveTo>
                    <a:cubicBezTo>
                      <a:pt x="98" y="113"/>
                      <a:pt x="116" y="129"/>
                      <a:pt x="116" y="154"/>
                    </a:cubicBezTo>
                    <a:cubicBezTo>
                      <a:pt x="116" y="180"/>
                      <a:pt x="98" y="196"/>
                      <a:pt x="71" y="196"/>
                    </a:cubicBezTo>
                    <a:cubicBezTo>
                      <a:pt x="45" y="196"/>
                      <a:pt x="27" y="179"/>
                      <a:pt x="27" y="154"/>
                    </a:cubicBezTo>
                    <a:cubicBezTo>
                      <a:pt x="27" y="129"/>
                      <a:pt x="45" y="113"/>
                      <a:pt x="71" y="113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9" name="Freeform 321">
                <a:extLst>
                  <a:ext uri="{FF2B5EF4-FFF2-40B4-BE49-F238E27FC236}">
                    <a16:creationId xmlns:a16="http://schemas.microsoft.com/office/drawing/2014/main" id="{90E61857-C2B0-4A5F-A06B-D4460DAA9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2" y="1772"/>
                <a:ext cx="47" cy="70"/>
              </a:xfrm>
              <a:custGeom>
                <a:avLst/>
                <a:gdLst>
                  <a:gd name="T0" fmla="*/ 142 w 142"/>
                  <a:gd name="T1" fmla="*/ 0 h 213"/>
                  <a:gd name="T2" fmla="*/ 0 w 142"/>
                  <a:gd name="T3" fmla="*/ 0 h 213"/>
                  <a:gd name="T4" fmla="*/ 0 w 142"/>
                  <a:gd name="T5" fmla="*/ 26 h 213"/>
                  <a:gd name="T6" fmla="*/ 115 w 142"/>
                  <a:gd name="T7" fmla="*/ 26 h 213"/>
                  <a:gd name="T8" fmla="*/ 28 w 142"/>
                  <a:gd name="T9" fmla="*/ 213 h 213"/>
                  <a:gd name="T10" fmla="*/ 56 w 142"/>
                  <a:gd name="T11" fmla="*/ 213 h 213"/>
                  <a:gd name="T12" fmla="*/ 142 w 142"/>
                  <a:gd name="T13" fmla="*/ 22 h 213"/>
                  <a:gd name="T14" fmla="*/ 142 w 142"/>
                  <a:gd name="T1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2" h="213">
                    <a:moveTo>
                      <a:pt x="142" y="0"/>
                    </a:moveTo>
                    <a:lnTo>
                      <a:pt x="0" y="0"/>
                    </a:lnTo>
                    <a:lnTo>
                      <a:pt x="0" y="26"/>
                    </a:lnTo>
                    <a:lnTo>
                      <a:pt x="115" y="26"/>
                    </a:lnTo>
                    <a:cubicBezTo>
                      <a:pt x="64" y="99"/>
                      <a:pt x="44" y="143"/>
                      <a:pt x="28" y="213"/>
                    </a:cubicBezTo>
                    <a:lnTo>
                      <a:pt x="56" y="213"/>
                    </a:lnTo>
                    <a:cubicBezTo>
                      <a:pt x="68" y="145"/>
                      <a:pt x="94" y="86"/>
                      <a:pt x="142" y="22"/>
                    </a:cubicBez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0" name="Rectangle 322">
                <a:extLst>
                  <a:ext uri="{FF2B5EF4-FFF2-40B4-BE49-F238E27FC236}">
                    <a16:creationId xmlns:a16="http://schemas.microsoft.com/office/drawing/2014/main" id="{F293EF2C-F950-4C98-A948-BFA3081CE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832"/>
                <a:ext cx="10" cy="10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1" name="Freeform 323">
                <a:extLst>
                  <a:ext uri="{FF2B5EF4-FFF2-40B4-BE49-F238E27FC236}">
                    <a16:creationId xmlns:a16="http://schemas.microsoft.com/office/drawing/2014/main" id="{E67B5387-DE1F-48C6-9CE8-8E32623DFC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3" y="1772"/>
                <a:ext cx="47" cy="70"/>
              </a:xfrm>
              <a:custGeom>
                <a:avLst/>
                <a:gdLst>
                  <a:gd name="T0" fmla="*/ 141 w 143"/>
                  <a:gd name="T1" fmla="*/ 187 h 213"/>
                  <a:gd name="T2" fmla="*/ 30 w 143"/>
                  <a:gd name="T3" fmla="*/ 187 h 213"/>
                  <a:gd name="T4" fmla="*/ 68 w 143"/>
                  <a:gd name="T5" fmla="*/ 143 h 213"/>
                  <a:gd name="T6" fmla="*/ 98 w 143"/>
                  <a:gd name="T7" fmla="*/ 127 h 213"/>
                  <a:gd name="T8" fmla="*/ 143 w 143"/>
                  <a:gd name="T9" fmla="*/ 63 h 213"/>
                  <a:gd name="T10" fmla="*/ 123 w 143"/>
                  <a:gd name="T11" fmla="*/ 17 h 213"/>
                  <a:gd name="T12" fmla="*/ 75 w 143"/>
                  <a:gd name="T13" fmla="*/ 0 h 213"/>
                  <a:gd name="T14" fmla="*/ 16 w 143"/>
                  <a:gd name="T15" fmla="*/ 28 h 213"/>
                  <a:gd name="T16" fmla="*/ 5 w 143"/>
                  <a:gd name="T17" fmla="*/ 74 h 213"/>
                  <a:gd name="T18" fmla="*/ 31 w 143"/>
                  <a:gd name="T19" fmla="*/ 74 h 213"/>
                  <a:gd name="T20" fmla="*/ 37 w 143"/>
                  <a:gd name="T21" fmla="*/ 44 h 213"/>
                  <a:gd name="T22" fmla="*/ 74 w 143"/>
                  <a:gd name="T23" fmla="*/ 23 h 213"/>
                  <a:gd name="T24" fmla="*/ 116 w 143"/>
                  <a:gd name="T25" fmla="*/ 63 h 213"/>
                  <a:gd name="T26" fmla="*/ 87 w 143"/>
                  <a:gd name="T27" fmla="*/ 105 h 213"/>
                  <a:gd name="T28" fmla="*/ 60 w 143"/>
                  <a:gd name="T29" fmla="*/ 121 h 213"/>
                  <a:gd name="T30" fmla="*/ 0 w 143"/>
                  <a:gd name="T31" fmla="*/ 213 h 213"/>
                  <a:gd name="T32" fmla="*/ 141 w 143"/>
                  <a:gd name="T33" fmla="*/ 213 h 213"/>
                  <a:gd name="T34" fmla="*/ 141 w 143"/>
                  <a:gd name="T35" fmla="*/ 187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3" h="213">
                    <a:moveTo>
                      <a:pt x="141" y="187"/>
                    </a:moveTo>
                    <a:lnTo>
                      <a:pt x="30" y="187"/>
                    </a:lnTo>
                    <a:cubicBezTo>
                      <a:pt x="32" y="169"/>
                      <a:pt x="42" y="158"/>
                      <a:pt x="68" y="143"/>
                    </a:cubicBezTo>
                    <a:lnTo>
                      <a:pt x="98" y="127"/>
                    </a:lnTo>
                    <a:cubicBezTo>
                      <a:pt x="128" y="111"/>
                      <a:pt x="143" y="89"/>
                      <a:pt x="143" y="63"/>
                    </a:cubicBezTo>
                    <a:cubicBezTo>
                      <a:pt x="143" y="45"/>
                      <a:pt x="136" y="28"/>
                      <a:pt x="123" y="17"/>
                    </a:cubicBezTo>
                    <a:cubicBezTo>
                      <a:pt x="111" y="6"/>
                      <a:pt x="95" y="0"/>
                      <a:pt x="75" y="0"/>
                    </a:cubicBezTo>
                    <a:cubicBezTo>
                      <a:pt x="48" y="0"/>
                      <a:pt x="28" y="10"/>
                      <a:pt x="16" y="28"/>
                    </a:cubicBezTo>
                    <a:cubicBezTo>
                      <a:pt x="9" y="39"/>
                      <a:pt x="5" y="52"/>
                      <a:pt x="5" y="74"/>
                    </a:cubicBezTo>
                    <a:lnTo>
                      <a:pt x="31" y="74"/>
                    </a:lnTo>
                    <a:cubicBezTo>
                      <a:pt x="32" y="60"/>
                      <a:pt x="34" y="51"/>
                      <a:pt x="37" y="44"/>
                    </a:cubicBezTo>
                    <a:cubicBezTo>
                      <a:pt x="44" y="31"/>
                      <a:pt x="58" y="23"/>
                      <a:pt x="74" y="23"/>
                    </a:cubicBezTo>
                    <a:cubicBezTo>
                      <a:pt x="98" y="23"/>
                      <a:pt x="116" y="40"/>
                      <a:pt x="116" y="63"/>
                    </a:cubicBezTo>
                    <a:cubicBezTo>
                      <a:pt x="116" y="80"/>
                      <a:pt x="106" y="94"/>
                      <a:pt x="87" y="105"/>
                    </a:cubicBezTo>
                    <a:lnTo>
                      <a:pt x="60" y="121"/>
                    </a:lnTo>
                    <a:cubicBezTo>
                      <a:pt x="15" y="146"/>
                      <a:pt x="2" y="166"/>
                      <a:pt x="0" y="213"/>
                    </a:cubicBezTo>
                    <a:lnTo>
                      <a:pt x="141" y="213"/>
                    </a:lnTo>
                    <a:lnTo>
                      <a:pt x="141" y="187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2" name="Freeform 324">
                <a:extLst>
                  <a:ext uri="{FF2B5EF4-FFF2-40B4-BE49-F238E27FC236}">
                    <a16:creationId xmlns:a16="http://schemas.microsoft.com/office/drawing/2014/main" id="{5D9062D4-ED2F-46FC-83DE-6EFFD9F312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97" y="1512"/>
                <a:ext cx="47" cy="71"/>
              </a:xfrm>
              <a:custGeom>
                <a:avLst/>
                <a:gdLst>
                  <a:gd name="T0" fmla="*/ 106 w 143"/>
                  <a:gd name="T1" fmla="*/ 101 h 220"/>
                  <a:gd name="T2" fmla="*/ 135 w 143"/>
                  <a:gd name="T3" fmla="*/ 57 h 220"/>
                  <a:gd name="T4" fmla="*/ 71 w 143"/>
                  <a:gd name="T5" fmla="*/ 0 h 220"/>
                  <a:gd name="T6" fmla="*/ 7 w 143"/>
                  <a:gd name="T7" fmla="*/ 57 h 220"/>
                  <a:gd name="T8" fmla="*/ 36 w 143"/>
                  <a:gd name="T9" fmla="*/ 101 h 220"/>
                  <a:gd name="T10" fmla="*/ 0 w 143"/>
                  <a:gd name="T11" fmla="*/ 154 h 220"/>
                  <a:gd name="T12" fmla="*/ 71 w 143"/>
                  <a:gd name="T13" fmla="*/ 220 h 220"/>
                  <a:gd name="T14" fmla="*/ 143 w 143"/>
                  <a:gd name="T15" fmla="*/ 154 h 220"/>
                  <a:gd name="T16" fmla="*/ 106 w 143"/>
                  <a:gd name="T17" fmla="*/ 101 h 220"/>
                  <a:gd name="T18" fmla="*/ 71 w 143"/>
                  <a:gd name="T19" fmla="*/ 23 h 220"/>
                  <a:gd name="T20" fmla="*/ 108 w 143"/>
                  <a:gd name="T21" fmla="*/ 57 h 220"/>
                  <a:gd name="T22" fmla="*/ 71 w 143"/>
                  <a:gd name="T23" fmla="*/ 90 h 220"/>
                  <a:gd name="T24" fmla="*/ 34 w 143"/>
                  <a:gd name="T25" fmla="*/ 57 h 220"/>
                  <a:gd name="T26" fmla="*/ 71 w 143"/>
                  <a:gd name="T27" fmla="*/ 23 h 220"/>
                  <a:gd name="T28" fmla="*/ 71 w 143"/>
                  <a:gd name="T29" fmla="*/ 112 h 220"/>
                  <a:gd name="T30" fmla="*/ 116 w 143"/>
                  <a:gd name="T31" fmla="*/ 154 h 220"/>
                  <a:gd name="T32" fmla="*/ 71 w 143"/>
                  <a:gd name="T33" fmla="*/ 196 h 220"/>
                  <a:gd name="T34" fmla="*/ 27 w 143"/>
                  <a:gd name="T35" fmla="*/ 154 h 220"/>
                  <a:gd name="T36" fmla="*/ 71 w 143"/>
                  <a:gd name="T37" fmla="*/ 112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3" h="220">
                    <a:moveTo>
                      <a:pt x="106" y="101"/>
                    </a:moveTo>
                    <a:cubicBezTo>
                      <a:pt x="128" y="88"/>
                      <a:pt x="135" y="77"/>
                      <a:pt x="135" y="57"/>
                    </a:cubicBezTo>
                    <a:cubicBezTo>
                      <a:pt x="135" y="23"/>
                      <a:pt x="109" y="0"/>
                      <a:pt x="71" y="0"/>
                    </a:cubicBezTo>
                    <a:cubicBezTo>
                      <a:pt x="34" y="0"/>
                      <a:pt x="7" y="23"/>
                      <a:pt x="7" y="57"/>
                    </a:cubicBezTo>
                    <a:cubicBezTo>
                      <a:pt x="7" y="76"/>
                      <a:pt x="14" y="87"/>
                      <a:pt x="36" y="101"/>
                    </a:cubicBezTo>
                    <a:cubicBezTo>
                      <a:pt x="12" y="112"/>
                      <a:pt x="0" y="130"/>
                      <a:pt x="0" y="154"/>
                    </a:cubicBezTo>
                    <a:cubicBezTo>
                      <a:pt x="0" y="193"/>
                      <a:pt x="29" y="220"/>
                      <a:pt x="71" y="220"/>
                    </a:cubicBezTo>
                    <a:cubicBezTo>
                      <a:pt x="113" y="220"/>
                      <a:pt x="143" y="193"/>
                      <a:pt x="143" y="154"/>
                    </a:cubicBezTo>
                    <a:cubicBezTo>
                      <a:pt x="143" y="130"/>
                      <a:pt x="131" y="112"/>
                      <a:pt x="106" y="101"/>
                    </a:cubicBezTo>
                    <a:close/>
                    <a:moveTo>
                      <a:pt x="71" y="23"/>
                    </a:moveTo>
                    <a:cubicBezTo>
                      <a:pt x="94" y="23"/>
                      <a:pt x="108" y="37"/>
                      <a:pt x="108" y="57"/>
                    </a:cubicBezTo>
                    <a:cubicBezTo>
                      <a:pt x="108" y="77"/>
                      <a:pt x="93" y="90"/>
                      <a:pt x="71" y="90"/>
                    </a:cubicBezTo>
                    <a:cubicBezTo>
                      <a:pt x="49" y="90"/>
                      <a:pt x="34" y="77"/>
                      <a:pt x="34" y="57"/>
                    </a:cubicBezTo>
                    <a:cubicBezTo>
                      <a:pt x="34" y="37"/>
                      <a:pt x="49" y="23"/>
                      <a:pt x="71" y="23"/>
                    </a:cubicBezTo>
                    <a:close/>
                    <a:moveTo>
                      <a:pt x="71" y="112"/>
                    </a:moveTo>
                    <a:cubicBezTo>
                      <a:pt x="98" y="112"/>
                      <a:pt x="116" y="129"/>
                      <a:pt x="116" y="154"/>
                    </a:cubicBezTo>
                    <a:cubicBezTo>
                      <a:pt x="116" y="179"/>
                      <a:pt x="98" y="196"/>
                      <a:pt x="71" y="196"/>
                    </a:cubicBezTo>
                    <a:cubicBezTo>
                      <a:pt x="45" y="196"/>
                      <a:pt x="27" y="179"/>
                      <a:pt x="27" y="154"/>
                    </a:cubicBezTo>
                    <a:cubicBezTo>
                      <a:pt x="27" y="129"/>
                      <a:pt x="45" y="112"/>
                      <a:pt x="71" y="112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3" name="Freeform 325">
                <a:extLst>
                  <a:ext uri="{FF2B5EF4-FFF2-40B4-BE49-F238E27FC236}">
                    <a16:creationId xmlns:a16="http://schemas.microsoft.com/office/drawing/2014/main" id="{592D6F5C-AF4C-413C-8B0E-2E5FA2719B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2" y="1512"/>
                <a:ext cx="47" cy="69"/>
              </a:xfrm>
              <a:custGeom>
                <a:avLst/>
                <a:gdLst>
                  <a:gd name="T0" fmla="*/ 142 w 142"/>
                  <a:gd name="T1" fmla="*/ 0 h 213"/>
                  <a:gd name="T2" fmla="*/ 0 w 142"/>
                  <a:gd name="T3" fmla="*/ 0 h 213"/>
                  <a:gd name="T4" fmla="*/ 0 w 142"/>
                  <a:gd name="T5" fmla="*/ 26 h 213"/>
                  <a:gd name="T6" fmla="*/ 115 w 142"/>
                  <a:gd name="T7" fmla="*/ 26 h 213"/>
                  <a:gd name="T8" fmla="*/ 28 w 142"/>
                  <a:gd name="T9" fmla="*/ 213 h 213"/>
                  <a:gd name="T10" fmla="*/ 56 w 142"/>
                  <a:gd name="T11" fmla="*/ 213 h 213"/>
                  <a:gd name="T12" fmla="*/ 142 w 142"/>
                  <a:gd name="T13" fmla="*/ 22 h 213"/>
                  <a:gd name="T14" fmla="*/ 142 w 142"/>
                  <a:gd name="T1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2" h="213">
                    <a:moveTo>
                      <a:pt x="142" y="0"/>
                    </a:moveTo>
                    <a:lnTo>
                      <a:pt x="0" y="0"/>
                    </a:lnTo>
                    <a:lnTo>
                      <a:pt x="0" y="26"/>
                    </a:lnTo>
                    <a:lnTo>
                      <a:pt x="115" y="26"/>
                    </a:lnTo>
                    <a:cubicBezTo>
                      <a:pt x="64" y="98"/>
                      <a:pt x="44" y="143"/>
                      <a:pt x="28" y="213"/>
                    </a:cubicBezTo>
                    <a:lnTo>
                      <a:pt x="56" y="213"/>
                    </a:lnTo>
                    <a:cubicBezTo>
                      <a:pt x="68" y="145"/>
                      <a:pt x="94" y="86"/>
                      <a:pt x="142" y="22"/>
                    </a:cubicBez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4" name="Rectangle 326">
                <a:extLst>
                  <a:ext uri="{FF2B5EF4-FFF2-40B4-BE49-F238E27FC236}">
                    <a16:creationId xmlns:a16="http://schemas.microsoft.com/office/drawing/2014/main" id="{C4F38E63-2010-4208-90C8-9045C38739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571"/>
                <a:ext cx="10" cy="10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5" name="Freeform 327">
                <a:extLst>
                  <a:ext uri="{FF2B5EF4-FFF2-40B4-BE49-F238E27FC236}">
                    <a16:creationId xmlns:a16="http://schemas.microsoft.com/office/drawing/2014/main" id="{B77BEB21-9C8D-471B-95FC-BBA11F2A2D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32" y="1512"/>
                <a:ext cx="49" cy="69"/>
              </a:xfrm>
              <a:custGeom>
                <a:avLst/>
                <a:gdLst>
                  <a:gd name="T0" fmla="*/ 90 w 148"/>
                  <a:gd name="T1" fmla="*/ 162 h 213"/>
                  <a:gd name="T2" fmla="*/ 90 w 148"/>
                  <a:gd name="T3" fmla="*/ 213 h 213"/>
                  <a:gd name="T4" fmla="*/ 116 w 148"/>
                  <a:gd name="T5" fmla="*/ 213 h 213"/>
                  <a:gd name="T6" fmla="*/ 116 w 148"/>
                  <a:gd name="T7" fmla="*/ 162 h 213"/>
                  <a:gd name="T8" fmla="*/ 148 w 148"/>
                  <a:gd name="T9" fmla="*/ 162 h 213"/>
                  <a:gd name="T10" fmla="*/ 148 w 148"/>
                  <a:gd name="T11" fmla="*/ 138 h 213"/>
                  <a:gd name="T12" fmla="*/ 116 w 148"/>
                  <a:gd name="T13" fmla="*/ 138 h 213"/>
                  <a:gd name="T14" fmla="*/ 116 w 148"/>
                  <a:gd name="T15" fmla="*/ 0 h 213"/>
                  <a:gd name="T16" fmla="*/ 97 w 148"/>
                  <a:gd name="T17" fmla="*/ 0 h 213"/>
                  <a:gd name="T18" fmla="*/ 0 w 148"/>
                  <a:gd name="T19" fmla="*/ 134 h 213"/>
                  <a:gd name="T20" fmla="*/ 0 w 148"/>
                  <a:gd name="T21" fmla="*/ 162 h 213"/>
                  <a:gd name="T22" fmla="*/ 90 w 148"/>
                  <a:gd name="T23" fmla="*/ 162 h 213"/>
                  <a:gd name="T24" fmla="*/ 90 w 148"/>
                  <a:gd name="T25" fmla="*/ 138 h 213"/>
                  <a:gd name="T26" fmla="*/ 23 w 148"/>
                  <a:gd name="T27" fmla="*/ 138 h 213"/>
                  <a:gd name="T28" fmla="*/ 90 w 148"/>
                  <a:gd name="T29" fmla="*/ 45 h 213"/>
                  <a:gd name="T30" fmla="*/ 90 w 148"/>
                  <a:gd name="T31" fmla="*/ 138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8" h="213">
                    <a:moveTo>
                      <a:pt x="90" y="162"/>
                    </a:moveTo>
                    <a:lnTo>
                      <a:pt x="90" y="213"/>
                    </a:lnTo>
                    <a:lnTo>
                      <a:pt x="116" y="213"/>
                    </a:lnTo>
                    <a:lnTo>
                      <a:pt x="116" y="162"/>
                    </a:lnTo>
                    <a:lnTo>
                      <a:pt x="148" y="162"/>
                    </a:lnTo>
                    <a:lnTo>
                      <a:pt x="148" y="138"/>
                    </a:lnTo>
                    <a:lnTo>
                      <a:pt x="116" y="138"/>
                    </a:lnTo>
                    <a:lnTo>
                      <a:pt x="116" y="0"/>
                    </a:lnTo>
                    <a:lnTo>
                      <a:pt x="97" y="0"/>
                    </a:lnTo>
                    <a:lnTo>
                      <a:pt x="0" y="134"/>
                    </a:lnTo>
                    <a:lnTo>
                      <a:pt x="0" y="162"/>
                    </a:lnTo>
                    <a:lnTo>
                      <a:pt x="90" y="162"/>
                    </a:lnTo>
                    <a:close/>
                    <a:moveTo>
                      <a:pt x="90" y="138"/>
                    </a:moveTo>
                    <a:lnTo>
                      <a:pt x="23" y="138"/>
                    </a:lnTo>
                    <a:lnTo>
                      <a:pt x="90" y="45"/>
                    </a:lnTo>
                    <a:lnTo>
                      <a:pt x="90" y="138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6" name="Freeform 328">
                <a:extLst>
                  <a:ext uri="{FF2B5EF4-FFF2-40B4-BE49-F238E27FC236}">
                    <a16:creationId xmlns:a16="http://schemas.microsoft.com/office/drawing/2014/main" id="{CCE27E41-5EDD-4F86-92B4-2442ABBA04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4" y="2738"/>
                <a:ext cx="79" cy="56"/>
              </a:xfrm>
              <a:custGeom>
                <a:avLst/>
                <a:gdLst>
                  <a:gd name="T0" fmla="*/ 131 w 241"/>
                  <a:gd name="T1" fmla="*/ 142 h 172"/>
                  <a:gd name="T2" fmla="*/ 131 w 241"/>
                  <a:gd name="T3" fmla="*/ 11 h 172"/>
                  <a:gd name="T4" fmla="*/ 104 w 241"/>
                  <a:gd name="T5" fmla="*/ 11 h 172"/>
                  <a:gd name="T6" fmla="*/ 104 w 241"/>
                  <a:gd name="T7" fmla="*/ 142 h 172"/>
                  <a:gd name="T8" fmla="*/ 27 w 241"/>
                  <a:gd name="T9" fmla="*/ 142 h 172"/>
                  <a:gd name="T10" fmla="*/ 27 w 241"/>
                  <a:gd name="T11" fmla="*/ 6 h 172"/>
                  <a:gd name="T12" fmla="*/ 0 w 241"/>
                  <a:gd name="T13" fmla="*/ 6 h 172"/>
                  <a:gd name="T14" fmla="*/ 0 w 241"/>
                  <a:gd name="T15" fmla="*/ 172 h 172"/>
                  <a:gd name="T16" fmla="*/ 241 w 241"/>
                  <a:gd name="T17" fmla="*/ 172 h 172"/>
                  <a:gd name="T18" fmla="*/ 241 w 241"/>
                  <a:gd name="T19" fmla="*/ 0 h 172"/>
                  <a:gd name="T20" fmla="*/ 214 w 241"/>
                  <a:gd name="T21" fmla="*/ 0 h 172"/>
                  <a:gd name="T22" fmla="*/ 214 w 241"/>
                  <a:gd name="T23" fmla="*/ 142 h 172"/>
                  <a:gd name="T24" fmla="*/ 131 w 241"/>
                  <a:gd name="T25" fmla="*/ 1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1" h="172">
                    <a:moveTo>
                      <a:pt x="131" y="142"/>
                    </a:moveTo>
                    <a:lnTo>
                      <a:pt x="131" y="11"/>
                    </a:lnTo>
                    <a:lnTo>
                      <a:pt x="104" y="11"/>
                    </a:lnTo>
                    <a:lnTo>
                      <a:pt x="104" y="142"/>
                    </a:lnTo>
                    <a:lnTo>
                      <a:pt x="27" y="142"/>
                    </a:lnTo>
                    <a:lnTo>
                      <a:pt x="27" y="6"/>
                    </a:lnTo>
                    <a:lnTo>
                      <a:pt x="0" y="6"/>
                    </a:lnTo>
                    <a:lnTo>
                      <a:pt x="0" y="172"/>
                    </a:lnTo>
                    <a:lnTo>
                      <a:pt x="241" y="172"/>
                    </a:lnTo>
                    <a:lnTo>
                      <a:pt x="241" y="0"/>
                    </a:lnTo>
                    <a:lnTo>
                      <a:pt x="214" y="0"/>
                    </a:lnTo>
                    <a:lnTo>
                      <a:pt x="214" y="142"/>
                    </a:lnTo>
                    <a:lnTo>
                      <a:pt x="131" y="142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7" name="Freeform 329">
                <a:extLst>
                  <a:ext uri="{FF2B5EF4-FFF2-40B4-BE49-F238E27FC236}">
                    <a16:creationId xmlns:a16="http://schemas.microsoft.com/office/drawing/2014/main" id="{83084603-0B9B-458F-B1E2-441251D63C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4" y="2704"/>
                <a:ext cx="79" cy="26"/>
              </a:xfrm>
              <a:custGeom>
                <a:avLst/>
                <a:gdLst>
                  <a:gd name="T0" fmla="*/ 69 w 242"/>
                  <a:gd name="T1" fmla="*/ 0 h 79"/>
                  <a:gd name="T2" fmla="*/ 69 w 242"/>
                  <a:gd name="T3" fmla="*/ 28 h 79"/>
                  <a:gd name="T4" fmla="*/ 42 w 242"/>
                  <a:gd name="T5" fmla="*/ 28 h 79"/>
                  <a:gd name="T6" fmla="*/ 24 w 242"/>
                  <a:gd name="T7" fmla="*/ 9 h 79"/>
                  <a:gd name="T8" fmla="*/ 25 w 242"/>
                  <a:gd name="T9" fmla="*/ 0 h 79"/>
                  <a:gd name="T10" fmla="*/ 2 w 242"/>
                  <a:gd name="T11" fmla="*/ 0 h 79"/>
                  <a:gd name="T12" fmla="*/ 0 w 242"/>
                  <a:gd name="T13" fmla="*/ 15 h 79"/>
                  <a:gd name="T14" fmla="*/ 39 w 242"/>
                  <a:gd name="T15" fmla="*/ 56 h 79"/>
                  <a:gd name="T16" fmla="*/ 69 w 242"/>
                  <a:gd name="T17" fmla="*/ 56 h 79"/>
                  <a:gd name="T18" fmla="*/ 69 w 242"/>
                  <a:gd name="T19" fmla="*/ 79 h 79"/>
                  <a:gd name="T20" fmla="*/ 91 w 242"/>
                  <a:gd name="T21" fmla="*/ 79 h 79"/>
                  <a:gd name="T22" fmla="*/ 91 w 242"/>
                  <a:gd name="T23" fmla="*/ 56 h 79"/>
                  <a:gd name="T24" fmla="*/ 242 w 242"/>
                  <a:gd name="T25" fmla="*/ 56 h 79"/>
                  <a:gd name="T26" fmla="*/ 242 w 242"/>
                  <a:gd name="T27" fmla="*/ 28 h 79"/>
                  <a:gd name="T28" fmla="*/ 91 w 242"/>
                  <a:gd name="T29" fmla="*/ 28 h 79"/>
                  <a:gd name="T30" fmla="*/ 91 w 242"/>
                  <a:gd name="T31" fmla="*/ 0 h 79"/>
                  <a:gd name="T32" fmla="*/ 69 w 242"/>
                  <a:gd name="T33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2" h="79">
                    <a:moveTo>
                      <a:pt x="69" y="0"/>
                    </a:moveTo>
                    <a:lnTo>
                      <a:pt x="69" y="28"/>
                    </a:lnTo>
                    <a:lnTo>
                      <a:pt x="42" y="28"/>
                    </a:lnTo>
                    <a:cubicBezTo>
                      <a:pt x="30" y="28"/>
                      <a:pt x="24" y="22"/>
                      <a:pt x="24" y="9"/>
                    </a:cubicBezTo>
                    <a:cubicBezTo>
                      <a:pt x="24" y="7"/>
                      <a:pt x="24" y="6"/>
                      <a:pt x="25" y="0"/>
                    </a:cubicBezTo>
                    <a:lnTo>
                      <a:pt x="2" y="0"/>
                    </a:lnTo>
                    <a:cubicBezTo>
                      <a:pt x="0" y="6"/>
                      <a:pt x="0" y="10"/>
                      <a:pt x="0" y="15"/>
                    </a:cubicBezTo>
                    <a:cubicBezTo>
                      <a:pt x="0" y="41"/>
                      <a:pt x="15" y="56"/>
                      <a:pt x="39" y="56"/>
                    </a:cubicBezTo>
                    <a:lnTo>
                      <a:pt x="69" y="56"/>
                    </a:lnTo>
                    <a:lnTo>
                      <a:pt x="69" y="79"/>
                    </a:lnTo>
                    <a:lnTo>
                      <a:pt x="91" y="79"/>
                    </a:lnTo>
                    <a:lnTo>
                      <a:pt x="91" y="56"/>
                    </a:lnTo>
                    <a:lnTo>
                      <a:pt x="242" y="56"/>
                    </a:lnTo>
                    <a:lnTo>
                      <a:pt x="242" y="28"/>
                    </a:lnTo>
                    <a:lnTo>
                      <a:pt x="91" y="28"/>
                    </a:lnTo>
                    <a:lnTo>
                      <a:pt x="91" y="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8" name="Freeform 330">
                <a:extLst>
                  <a:ext uri="{FF2B5EF4-FFF2-40B4-BE49-F238E27FC236}">
                    <a16:creationId xmlns:a16="http://schemas.microsoft.com/office/drawing/2014/main" id="{F46AF47B-7B83-47CD-A0A7-BBCA62907F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4" y="2674"/>
                <a:ext cx="79" cy="26"/>
              </a:xfrm>
              <a:custGeom>
                <a:avLst/>
                <a:gdLst>
                  <a:gd name="T0" fmla="*/ 69 w 242"/>
                  <a:gd name="T1" fmla="*/ 0 h 79"/>
                  <a:gd name="T2" fmla="*/ 69 w 242"/>
                  <a:gd name="T3" fmla="*/ 29 h 79"/>
                  <a:gd name="T4" fmla="*/ 42 w 242"/>
                  <a:gd name="T5" fmla="*/ 29 h 79"/>
                  <a:gd name="T6" fmla="*/ 24 w 242"/>
                  <a:gd name="T7" fmla="*/ 10 h 79"/>
                  <a:gd name="T8" fmla="*/ 25 w 242"/>
                  <a:gd name="T9" fmla="*/ 0 h 79"/>
                  <a:gd name="T10" fmla="*/ 2 w 242"/>
                  <a:gd name="T11" fmla="*/ 0 h 79"/>
                  <a:gd name="T12" fmla="*/ 0 w 242"/>
                  <a:gd name="T13" fmla="*/ 16 h 79"/>
                  <a:gd name="T14" fmla="*/ 39 w 242"/>
                  <a:gd name="T15" fmla="*/ 56 h 79"/>
                  <a:gd name="T16" fmla="*/ 69 w 242"/>
                  <a:gd name="T17" fmla="*/ 56 h 79"/>
                  <a:gd name="T18" fmla="*/ 69 w 242"/>
                  <a:gd name="T19" fmla="*/ 79 h 79"/>
                  <a:gd name="T20" fmla="*/ 91 w 242"/>
                  <a:gd name="T21" fmla="*/ 79 h 79"/>
                  <a:gd name="T22" fmla="*/ 91 w 242"/>
                  <a:gd name="T23" fmla="*/ 56 h 79"/>
                  <a:gd name="T24" fmla="*/ 242 w 242"/>
                  <a:gd name="T25" fmla="*/ 56 h 79"/>
                  <a:gd name="T26" fmla="*/ 242 w 242"/>
                  <a:gd name="T27" fmla="*/ 29 h 79"/>
                  <a:gd name="T28" fmla="*/ 91 w 242"/>
                  <a:gd name="T29" fmla="*/ 29 h 79"/>
                  <a:gd name="T30" fmla="*/ 91 w 242"/>
                  <a:gd name="T31" fmla="*/ 0 h 79"/>
                  <a:gd name="T32" fmla="*/ 69 w 242"/>
                  <a:gd name="T33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2" h="79">
                    <a:moveTo>
                      <a:pt x="69" y="0"/>
                    </a:moveTo>
                    <a:lnTo>
                      <a:pt x="69" y="29"/>
                    </a:lnTo>
                    <a:lnTo>
                      <a:pt x="42" y="29"/>
                    </a:lnTo>
                    <a:cubicBezTo>
                      <a:pt x="30" y="29"/>
                      <a:pt x="24" y="22"/>
                      <a:pt x="24" y="10"/>
                    </a:cubicBezTo>
                    <a:cubicBezTo>
                      <a:pt x="24" y="7"/>
                      <a:pt x="24" y="6"/>
                      <a:pt x="25" y="0"/>
                    </a:cubicBezTo>
                    <a:lnTo>
                      <a:pt x="2" y="0"/>
                    </a:lnTo>
                    <a:cubicBezTo>
                      <a:pt x="0" y="6"/>
                      <a:pt x="0" y="10"/>
                      <a:pt x="0" y="16"/>
                    </a:cubicBezTo>
                    <a:cubicBezTo>
                      <a:pt x="0" y="41"/>
                      <a:pt x="15" y="56"/>
                      <a:pt x="39" y="56"/>
                    </a:cubicBezTo>
                    <a:lnTo>
                      <a:pt x="69" y="56"/>
                    </a:lnTo>
                    <a:lnTo>
                      <a:pt x="69" y="79"/>
                    </a:lnTo>
                    <a:lnTo>
                      <a:pt x="91" y="79"/>
                    </a:lnTo>
                    <a:lnTo>
                      <a:pt x="91" y="56"/>
                    </a:lnTo>
                    <a:lnTo>
                      <a:pt x="242" y="56"/>
                    </a:lnTo>
                    <a:lnTo>
                      <a:pt x="242" y="29"/>
                    </a:lnTo>
                    <a:lnTo>
                      <a:pt x="91" y="29"/>
                    </a:lnTo>
                    <a:lnTo>
                      <a:pt x="91" y="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9" name="Freeform 331">
                <a:extLst>
                  <a:ext uri="{FF2B5EF4-FFF2-40B4-BE49-F238E27FC236}">
                    <a16:creationId xmlns:a16="http://schemas.microsoft.com/office/drawing/2014/main" id="{2C9494D1-2F62-4BE4-8062-E102223D27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74" y="2656"/>
                <a:ext cx="79" cy="9"/>
              </a:xfrm>
              <a:custGeom>
                <a:avLst/>
                <a:gdLst>
                  <a:gd name="T0" fmla="*/ 68 w 241"/>
                  <a:gd name="T1" fmla="*/ 0 h 28"/>
                  <a:gd name="T2" fmla="*/ 68 w 241"/>
                  <a:gd name="T3" fmla="*/ 27 h 28"/>
                  <a:gd name="T4" fmla="*/ 241 w 241"/>
                  <a:gd name="T5" fmla="*/ 27 h 28"/>
                  <a:gd name="T6" fmla="*/ 241 w 241"/>
                  <a:gd name="T7" fmla="*/ 0 h 28"/>
                  <a:gd name="T8" fmla="*/ 68 w 241"/>
                  <a:gd name="T9" fmla="*/ 0 h 28"/>
                  <a:gd name="T10" fmla="*/ 0 w 241"/>
                  <a:gd name="T11" fmla="*/ 0 h 28"/>
                  <a:gd name="T12" fmla="*/ 0 w 241"/>
                  <a:gd name="T13" fmla="*/ 28 h 28"/>
                  <a:gd name="T14" fmla="*/ 35 w 241"/>
                  <a:gd name="T15" fmla="*/ 28 h 28"/>
                  <a:gd name="T16" fmla="*/ 35 w 241"/>
                  <a:gd name="T17" fmla="*/ 0 h 28"/>
                  <a:gd name="T18" fmla="*/ 0 w 241"/>
                  <a:gd name="T1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1" h="28">
                    <a:moveTo>
                      <a:pt x="68" y="0"/>
                    </a:moveTo>
                    <a:lnTo>
                      <a:pt x="68" y="27"/>
                    </a:lnTo>
                    <a:lnTo>
                      <a:pt x="241" y="27"/>
                    </a:lnTo>
                    <a:lnTo>
                      <a:pt x="241" y="0"/>
                    </a:lnTo>
                    <a:lnTo>
                      <a:pt x="68" y="0"/>
                    </a:lnTo>
                    <a:close/>
                    <a:moveTo>
                      <a:pt x="0" y="0"/>
                    </a:moveTo>
                    <a:lnTo>
                      <a:pt x="0" y="28"/>
                    </a:lnTo>
                    <a:lnTo>
                      <a:pt x="35" y="28"/>
                    </a:lnTo>
                    <a:lnTo>
                      <a:pt x="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0" name="Freeform 332">
                <a:extLst>
                  <a:ext uri="{FF2B5EF4-FFF2-40B4-BE49-F238E27FC236}">
                    <a16:creationId xmlns:a16="http://schemas.microsoft.com/office/drawing/2014/main" id="{0915A9BC-5C35-4322-BF64-8AB1BA08CB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2597"/>
                <a:ext cx="60" cy="48"/>
              </a:xfrm>
              <a:custGeom>
                <a:avLst/>
                <a:gdLst>
                  <a:gd name="T0" fmla="*/ 63 w 185"/>
                  <a:gd name="T1" fmla="*/ 2 h 147"/>
                  <a:gd name="T2" fmla="*/ 26 w 185"/>
                  <a:gd name="T3" fmla="*/ 13 h 147"/>
                  <a:gd name="T4" fmla="*/ 0 w 185"/>
                  <a:gd name="T5" fmla="*/ 70 h 147"/>
                  <a:gd name="T6" fmla="*/ 94 w 185"/>
                  <a:gd name="T7" fmla="*/ 147 h 147"/>
                  <a:gd name="T8" fmla="*/ 185 w 185"/>
                  <a:gd name="T9" fmla="*/ 70 h 147"/>
                  <a:gd name="T10" fmla="*/ 118 w 185"/>
                  <a:gd name="T11" fmla="*/ 0 h 147"/>
                  <a:gd name="T12" fmla="*/ 118 w 185"/>
                  <a:gd name="T13" fmla="*/ 27 h 147"/>
                  <a:gd name="T14" fmla="*/ 160 w 185"/>
                  <a:gd name="T15" fmla="*/ 70 h 147"/>
                  <a:gd name="T16" fmla="*/ 94 w 185"/>
                  <a:gd name="T17" fmla="*/ 118 h 147"/>
                  <a:gd name="T18" fmla="*/ 25 w 185"/>
                  <a:gd name="T19" fmla="*/ 70 h 147"/>
                  <a:gd name="T20" fmla="*/ 63 w 185"/>
                  <a:gd name="T21" fmla="*/ 29 h 147"/>
                  <a:gd name="T22" fmla="*/ 63 w 185"/>
                  <a:gd name="T23" fmla="*/ 2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5" h="147">
                    <a:moveTo>
                      <a:pt x="63" y="2"/>
                    </a:moveTo>
                    <a:cubicBezTo>
                      <a:pt x="46" y="3"/>
                      <a:pt x="35" y="7"/>
                      <a:pt x="26" y="13"/>
                    </a:cubicBezTo>
                    <a:cubicBezTo>
                      <a:pt x="9" y="25"/>
                      <a:pt x="0" y="46"/>
                      <a:pt x="0" y="70"/>
                    </a:cubicBezTo>
                    <a:cubicBezTo>
                      <a:pt x="0" y="117"/>
                      <a:pt x="37" y="147"/>
                      <a:pt x="94" y="147"/>
                    </a:cubicBezTo>
                    <a:cubicBezTo>
                      <a:pt x="150" y="147"/>
                      <a:pt x="185" y="117"/>
                      <a:pt x="185" y="70"/>
                    </a:cubicBezTo>
                    <a:cubicBezTo>
                      <a:pt x="185" y="29"/>
                      <a:pt x="161" y="3"/>
                      <a:pt x="118" y="0"/>
                    </a:cubicBezTo>
                    <a:lnTo>
                      <a:pt x="118" y="27"/>
                    </a:lnTo>
                    <a:cubicBezTo>
                      <a:pt x="146" y="32"/>
                      <a:pt x="160" y="46"/>
                      <a:pt x="160" y="70"/>
                    </a:cubicBezTo>
                    <a:cubicBezTo>
                      <a:pt x="160" y="100"/>
                      <a:pt x="135" y="118"/>
                      <a:pt x="94" y="118"/>
                    </a:cubicBezTo>
                    <a:cubicBezTo>
                      <a:pt x="51" y="118"/>
                      <a:pt x="25" y="100"/>
                      <a:pt x="25" y="70"/>
                    </a:cubicBezTo>
                    <a:cubicBezTo>
                      <a:pt x="25" y="47"/>
                      <a:pt x="39" y="33"/>
                      <a:pt x="63" y="29"/>
                    </a:cubicBezTo>
                    <a:lnTo>
                      <a:pt x="63" y="2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1" name="Freeform 333">
                <a:extLst>
                  <a:ext uri="{FF2B5EF4-FFF2-40B4-BE49-F238E27FC236}">
                    <a16:creationId xmlns:a16="http://schemas.microsoft.com/office/drawing/2014/main" id="{71762692-9751-4766-BE50-B4FA3588CE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74" y="2579"/>
                <a:ext cx="79" cy="8"/>
              </a:xfrm>
              <a:custGeom>
                <a:avLst/>
                <a:gdLst>
                  <a:gd name="T0" fmla="*/ 68 w 241"/>
                  <a:gd name="T1" fmla="*/ 0 h 27"/>
                  <a:gd name="T2" fmla="*/ 68 w 241"/>
                  <a:gd name="T3" fmla="*/ 27 h 27"/>
                  <a:gd name="T4" fmla="*/ 241 w 241"/>
                  <a:gd name="T5" fmla="*/ 27 h 27"/>
                  <a:gd name="T6" fmla="*/ 241 w 241"/>
                  <a:gd name="T7" fmla="*/ 0 h 27"/>
                  <a:gd name="T8" fmla="*/ 68 w 241"/>
                  <a:gd name="T9" fmla="*/ 0 h 27"/>
                  <a:gd name="T10" fmla="*/ 0 w 241"/>
                  <a:gd name="T11" fmla="*/ 0 h 27"/>
                  <a:gd name="T12" fmla="*/ 0 w 241"/>
                  <a:gd name="T13" fmla="*/ 27 h 27"/>
                  <a:gd name="T14" fmla="*/ 35 w 241"/>
                  <a:gd name="T15" fmla="*/ 27 h 27"/>
                  <a:gd name="T16" fmla="*/ 35 w 241"/>
                  <a:gd name="T17" fmla="*/ 0 h 27"/>
                  <a:gd name="T18" fmla="*/ 0 w 241"/>
                  <a:gd name="T1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1" h="27">
                    <a:moveTo>
                      <a:pt x="68" y="0"/>
                    </a:moveTo>
                    <a:lnTo>
                      <a:pt x="68" y="27"/>
                    </a:lnTo>
                    <a:lnTo>
                      <a:pt x="241" y="27"/>
                    </a:lnTo>
                    <a:lnTo>
                      <a:pt x="241" y="0"/>
                    </a:lnTo>
                    <a:lnTo>
                      <a:pt x="68" y="0"/>
                    </a:lnTo>
                    <a:close/>
                    <a:moveTo>
                      <a:pt x="0" y="0"/>
                    </a:moveTo>
                    <a:lnTo>
                      <a:pt x="0" y="27"/>
                    </a:lnTo>
                    <a:lnTo>
                      <a:pt x="35" y="27"/>
                    </a:lnTo>
                    <a:lnTo>
                      <a:pt x="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2" name="Freeform 334">
                <a:extLst>
                  <a:ext uri="{FF2B5EF4-FFF2-40B4-BE49-F238E27FC236}">
                    <a16:creationId xmlns:a16="http://schemas.microsoft.com/office/drawing/2014/main" id="{B0D11F09-A581-42C7-ABE0-7B65679878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95" y="2516"/>
                <a:ext cx="60" cy="51"/>
              </a:xfrm>
              <a:custGeom>
                <a:avLst/>
                <a:gdLst>
                  <a:gd name="T0" fmla="*/ 100 w 185"/>
                  <a:gd name="T1" fmla="*/ 0 h 156"/>
                  <a:gd name="T2" fmla="*/ 45 w 185"/>
                  <a:gd name="T3" fmla="*/ 7 h 156"/>
                  <a:gd name="T4" fmla="*/ 0 w 185"/>
                  <a:gd name="T5" fmla="*/ 76 h 156"/>
                  <a:gd name="T6" fmla="*/ 94 w 185"/>
                  <a:gd name="T7" fmla="*/ 156 h 156"/>
                  <a:gd name="T8" fmla="*/ 185 w 185"/>
                  <a:gd name="T9" fmla="*/ 77 h 156"/>
                  <a:gd name="T10" fmla="*/ 125 w 185"/>
                  <a:gd name="T11" fmla="*/ 3 h 156"/>
                  <a:gd name="T12" fmla="*/ 125 w 185"/>
                  <a:gd name="T13" fmla="*/ 31 h 156"/>
                  <a:gd name="T14" fmla="*/ 160 w 185"/>
                  <a:gd name="T15" fmla="*/ 76 h 156"/>
                  <a:gd name="T16" fmla="*/ 137 w 185"/>
                  <a:gd name="T17" fmla="*/ 118 h 156"/>
                  <a:gd name="T18" fmla="*/ 100 w 185"/>
                  <a:gd name="T19" fmla="*/ 127 h 156"/>
                  <a:gd name="T20" fmla="*/ 100 w 185"/>
                  <a:gd name="T21" fmla="*/ 0 h 156"/>
                  <a:gd name="T22" fmla="*/ 78 w 185"/>
                  <a:gd name="T23" fmla="*/ 126 h 156"/>
                  <a:gd name="T24" fmla="*/ 25 w 185"/>
                  <a:gd name="T25" fmla="*/ 77 h 156"/>
                  <a:gd name="T26" fmla="*/ 76 w 185"/>
                  <a:gd name="T27" fmla="*/ 29 h 156"/>
                  <a:gd name="T28" fmla="*/ 78 w 185"/>
                  <a:gd name="T29" fmla="*/ 29 h 156"/>
                  <a:gd name="T30" fmla="*/ 78 w 185"/>
                  <a:gd name="T31" fmla="*/ 12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5" h="156">
                    <a:moveTo>
                      <a:pt x="100" y="0"/>
                    </a:moveTo>
                    <a:cubicBezTo>
                      <a:pt x="74" y="0"/>
                      <a:pt x="58" y="2"/>
                      <a:pt x="45" y="7"/>
                    </a:cubicBezTo>
                    <a:cubicBezTo>
                      <a:pt x="17" y="18"/>
                      <a:pt x="0" y="44"/>
                      <a:pt x="0" y="76"/>
                    </a:cubicBezTo>
                    <a:cubicBezTo>
                      <a:pt x="0" y="125"/>
                      <a:pt x="37" y="156"/>
                      <a:pt x="94" y="156"/>
                    </a:cubicBezTo>
                    <a:cubicBezTo>
                      <a:pt x="150" y="156"/>
                      <a:pt x="185" y="126"/>
                      <a:pt x="185" y="77"/>
                    </a:cubicBezTo>
                    <a:cubicBezTo>
                      <a:pt x="185" y="38"/>
                      <a:pt x="163" y="10"/>
                      <a:pt x="125" y="3"/>
                    </a:cubicBezTo>
                    <a:lnTo>
                      <a:pt x="125" y="31"/>
                    </a:lnTo>
                    <a:cubicBezTo>
                      <a:pt x="148" y="39"/>
                      <a:pt x="160" y="54"/>
                      <a:pt x="160" y="76"/>
                    </a:cubicBezTo>
                    <a:cubicBezTo>
                      <a:pt x="160" y="94"/>
                      <a:pt x="152" y="109"/>
                      <a:pt x="137" y="118"/>
                    </a:cubicBezTo>
                    <a:cubicBezTo>
                      <a:pt x="128" y="124"/>
                      <a:pt x="118" y="127"/>
                      <a:pt x="100" y="127"/>
                    </a:cubicBezTo>
                    <a:lnTo>
                      <a:pt x="100" y="0"/>
                    </a:lnTo>
                    <a:close/>
                    <a:moveTo>
                      <a:pt x="78" y="126"/>
                    </a:moveTo>
                    <a:cubicBezTo>
                      <a:pt x="46" y="124"/>
                      <a:pt x="25" y="105"/>
                      <a:pt x="25" y="77"/>
                    </a:cubicBezTo>
                    <a:cubicBezTo>
                      <a:pt x="25" y="50"/>
                      <a:pt x="48" y="29"/>
                      <a:pt x="76" y="29"/>
                    </a:cubicBezTo>
                    <a:cubicBezTo>
                      <a:pt x="77" y="29"/>
                      <a:pt x="77" y="29"/>
                      <a:pt x="78" y="29"/>
                    </a:cubicBezTo>
                    <a:lnTo>
                      <a:pt x="78" y="126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3" name="Freeform 335">
                <a:extLst>
                  <a:ext uri="{FF2B5EF4-FFF2-40B4-BE49-F238E27FC236}">
                    <a16:creationId xmlns:a16="http://schemas.microsoft.com/office/drawing/2014/main" id="{5F4CC4AE-CBB6-4729-8EF8-EAEA24857F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2459"/>
                <a:ext cx="58" cy="44"/>
              </a:xfrm>
              <a:custGeom>
                <a:avLst/>
                <a:gdLst>
                  <a:gd name="T0" fmla="*/ 5 w 178"/>
                  <a:gd name="T1" fmla="*/ 137 h 137"/>
                  <a:gd name="T2" fmla="*/ 178 w 178"/>
                  <a:gd name="T3" fmla="*/ 137 h 137"/>
                  <a:gd name="T4" fmla="*/ 178 w 178"/>
                  <a:gd name="T5" fmla="*/ 110 h 137"/>
                  <a:gd name="T6" fmla="*/ 82 w 178"/>
                  <a:gd name="T7" fmla="*/ 110 h 137"/>
                  <a:gd name="T8" fmla="*/ 24 w 178"/>
                  <a:gd name="T9" fmla="*/ 63 h 137"/>
                  <a:gd name="T10" fmla="*/ 58 w 178"/>
                  <a:gd name="T11" fmla="*/ 27 h 137"/>
                  <a:gd name="T12" fmla="*/ 178 w 178"/>
                  <a:gd name="T13" fmla="*/ 27 h 137"/>
                  <a:gd name="T14" fmla="*/ 178 w 178"/>
                  <a:gd name="T15" fmla="*/ 0 h 137"/>
                  <a:gd name="T16" fmla="*/ 47 w 178"/>
                  <a:gd name="T17" fmla="*/ 0 h 137"/>
                  <a:gd name="T18" fmla="*/ 0 w 178"/>
                  <a:gd name="T19" fmla="*/ 54 h 137"/>
                  <a:gd name="T20" fmla="*/ 34 w 178"/>
                  <a:gd name="T21" fmla="*/ 112 h 137"/>
                  <a:gd name="T22" fmla="*/ 5 w 178"/>
                  <a:gd name="T23" fmla="*/ 112 h 137"/>
                  <a:gd name="T24" fmla="*/ 5 w 178"/>
                  <a:gd name="T25" fmla="*/ 13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8" h="137">
                    <a:moveTo>
                      <a:pt x="5" y="137"/>
                    </a:moveTo>
                    <a:lnTo>
                      <a:pt x="178" y="137"/>
                    </a:lnTo>
                    <a:lnTo>
                      <a:pt x="178" y="110"/>
                    </a:lnTo>
                    <a:lnTo>
                      <a:pt x="82" y="110"/>
                    </a:lnTo>
                    <a:cubicBezTo>
                      <a:pt x="47" y="110"/>
                      <a:pt x="24" y="91"/>
                      <a:pt x="24" y="63"/>
                    </a:cubicBezTo>
                    <a:cubicBezTo>
                      <a:pt x="24" y="41"/>
                      <a:pt x="37" y="27"/>
                      <a:pt x="58" y="27"/>
                    </a:cubicBezTo>
                    <a:lnTo>
                      <a:pt x="178" y="27"/>
                    </a:lnTo>
                    <a:lnTo>
                      <a:pt x="178" y="0"/>
                    </a:lnTo>
                    <a:lnTo>
                      <a:pt x="47" y="0"/>
                    </a:lnTo>
                    <a:cubicBezTo>
                      <a:pt x="18" y="0"/>
                      <a:pt x="0" y="21"/>
                      <a:pt x="0" y="54"/>
                    </a:cubicBezTo>
                    <a:cubicBezTo>
                      <a:pt x="0" y="80"/>
                      <a:pt x="10" y="97"/>
                      <a:pt x="34" y="112"/>
                    </a:cubicBezTo>
                    <a:lnTo>
                      <a:pt x="5" y="112"/>
                    </a:lnTo>
                    <a:lnTo>
                      <a:pt x="5" y="137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4" name="Freeform 336">
                <a:extLst>
                  <a:ext uri="{FF2B5EF4-FFF2-40B4-BE49-F238E27FC236}">
                    <a16:creationId xmlns:a16="http://schemas.microsoft.com/office/drawing/2014/main" id="{65C88119-92BC-497F-8696-71234BC9EF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2400"/>
                <a:ext cx="60" cy="48"/>
              </a:xfrm>
              <a:custGeom>
                <a:avLst/>
                <a:gdLst>
                  <a:gd name="T0" fmla="*/ 63 w 185"/>
                  <a:gd name="T1" fmla="*/ 2 h 147"/>
                  <a:gd name="T2" fmla="*/ 26 w 185"/>
                  <a:gd name="T3" fmla="*/ 13 h 147"/>
                  <a:gd name="T4" fmla="*/ 0 w 185"/>
                  <a:gd name="T5" fmla="*/ 70 h 147"/>
                  <a:gd name="T6" fmla="*/ 94 w 185"/>
                  <a:gd name="T7" fmla="*/ 147 h 147"/>
                  <a:gd name="T8" fmla="*/ 185 w 185"/>
                  <a:gd name="T9" fmla="*/ 70 h 147"/>
                  <a:gd name="T10" fmla="*/ 118 w 185"/>
                  <a:gd name="T11" fmla="*/ 0 h 147"/>
                  <a:gd name="T12" fmla="*/ 118 w 185"/>
                  <a:gd name="T13" fmla="*/ 27 h 147"/>
                  <a:gd name="T14" fmla="*/ 160 w 185"/>
                  <a:gd name="T15" fmla="*/ 69 h 147"/>
                  <a:gd name="T16" fmla="*/ 94 w 185"/>
                  <a:gd name="T17" fmla="*/ 118 h 147"/>
                  <a:gd name="T18" fmla="*/ 25 w 185"/>
                  <a:gd name="T19" fmla="*/ 70 h 147"/>
                  <a:gd name="T20" fmla="*/ 63 w 185"/>
                  <a:gd name="T21" fmla="*/ 29 h 147"/>
                  <a:gd name="T22" fmla="*/ 63 w 185"/>
                  <a:gd name="T23" fmla="*/ 2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5" h="147">
                    <a:moveTo>
                      <a:pt x="63" y="2"/>
                    </a:moveTo>
                    <a:cubicBezTo>
                      <a:pt x="46" y="3"/>
                      <a:pt x="35" y="6"/>
                      <a:pt x="26" y="13"/>
                    </a:cubicBezTo>
                    <a:cubicBezTo>
                      <a:pt x="9" y="25"/>
                      <a:pt x="0" y="46"/>
                      <a:pt x="0" y="70"/>
                    </a:cubicBezTo>
                    <a:cubicBezTo>
                      <a:pt x="0" y="116"/>
                      <a:pt x="37" y="147"/>
                      <a:pt x="94" y="147"/>
                    </a:cubicBezTo>
                    <a:cubicBezTo>
                      <a:pt x="150" y="147"/>
                      <a:pt x="185" y="117"/>
                      <a:pt x="185" y="70"/>
                    </a:cubicBezTo>
                    <a:cubicBezTo>
                      <a:pt x="185" y="29"/>
                      <a:pt x="161" y="3"/>
                      <a:pt x="118" y="0"/>
                    </a:cubicBezTo>
                    <a:lnTo>
                      <a:pt x="118" y="27"/>
                    </a:lnTo>
                    <a:cubicBezTo>
                      <a:pt x="146" y="32"/>
                      <a:pt x="160" y="46"/>
                      <a:pt x="160" y="69"/>
                    </a:cubicBezTo>
                    <a:cubicBezTo>
                      <a:pt x="160" y="100"/>
                      <a:pt x="135" y="118"/>
                      <a:pt x="94" y="118"/>
                    </a:cubicBezTo>
                    <a:cubicBezTo>
                      <a:pt x="51" y="118"/>
                      <a:pt x="25" y="100"/>
                      <a:pt x="25" y="70"/>
                    </a:cubicBezTo>
                    <a:cubicBezTo>
                      <a:pt x="25" y="47"/>
                      <a:pt x="39" y="33"/>
                      <a:pt x="63" y="29"/>
                    </a:cubicBezTo>
                    <a:lnTo>
                      <a:pt x="63" y="2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5" name="Freeform 337">
                <a:extLst>
                  <a:ext uri="{FF2B5EF4-FFF2-40B4-BE49-F238E27FC236}">
                    <a16:creationId xmlns:a16="http://schemas.microsoft.com/office/drawing/2014/main" id="{11AD9D0E-2A01-4AEC-BA70-5906B0071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7" y="2346"/>
                <a:ext cx="80" cy="49"/>
              </a:xfrm>
              <a:custGeom>
                <a:avLst/>
                <a:gdLst>
                  <a:gd name="T0" fmla="*/ 0 w 245"/>
                  <a:gd name="T1" fmla="*/ 30 h 151"/>
                  <a:gd name="T2" fmla="*/ 134 w 245"/>
                  <a:gd name="T3" fmla="*/ 78 h 151"/>
                  <a:gd name="T4" fmla="*/ 0 w 245"/>
                  <a:gd name="T5" fmla="*/ 122 h 151"/>
                  <a:gd name="T6" fmla="*/ 0 w 245"/>
                  <a:gd name="T7" fmla="*/ 151 h 151"/>
                  <a:gd name="T8" fmla="*/ 173 w 245"/>
                  <a:gd name="T9" fmla="*/ 93 h 151"/>
                  <a:gd name="T10" fmla="*/ 201 w 245"/>
                  <a:gd name="T11" fmla="*/ 103 h 151"/>
                  <a:gd name="T12" fmla="*/ 218 w 245"/>
                  <a:gd name="T13" fmla="*/ 126 h 151"/>
                  <a:gd name="T14" fmla="*/ 216 w 245"/>
                  <a:gd name="T15" fmla="*/ 140 h 151"/>
                  <a:gd name="T16" fmla="*/ 240 w 245"/>
                  <a:gd name="T17" fmla="*/ 140 h 151"/>
                  <a:gd name="T18" fmla="*/ 245 w 245"/>
                  <a:gd name="T19" fmla="*/ 122 h 151"/>
                  <a:gd name="T20" fmla="*/ 236 w 245"/>
                  <a:gd name="T21" fmla="*/ 96 h 151"/>
                  <a:gd name="T22" fmla="*/ 209 w 245"/>
                  <a:gd name="T23" fmla="*/ 77 h 151"/>
                  <a:gd name="T24" fmla="*/ 0 w 245"/>
                  <a:gd name="T25" fmla="*/ 0 h 151"/>
                  <a:gd name="T26" fmla="*/ 0 w 245"/>
                  <a:gd name="T27" fmla="*/ 3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45" h="151">
                    <a:moveTo>
                      <a:pt x="0" y="30"/>
                    </a:moveTo>
                    <a:lnTo>
                      <a:pt x="134" y="78"/>
                    </a:lnTo>
                    <a:lnTo>
                      <a:pt x="0" y="122"/>
                    </a:lnTo>
                    <a:lnTo>
                      <a:pt x="0" y="151"/>
                    </a:lnTo>
                    <a:lnTo>
                      <a:pt x="173" y="93"/>
                    </a:lnTo>
                    <a:lnTo>
                      <a:pt x="201" y="103"/>
                    </a:lnTo>
                    <a:cubicBezTo>
                      <a:pt x="213" y="108"/>
                      <a:pt x="218" y="114"/>
                      <a:pt x="218" y="126"/>
                    </a:cubicBezTo>
                    <a:cubicBezTo>
                      <a:pt x="218" y="130"/>
                      <a:pt x="217" y="134"/>
                      <a:pt x="216" y="140"/>
                    </a:cubicBezTo>
                    <a:lnTo>
                      <a:pt x="240" y="140"/>
                    </a:lnTo>
                    <a:cubicBezTo>
                      <a:pt x="243" y="135"/>
                      <a:pt x="245" y="129"/>
                      <a:pt x="245" y="122"/>
                    </a:cubicBezTo>
                    <a:cubicBezTo>
                      <a:pt x="245" y="113"/>
                      <a:pt x="242" y="103"/>
                      <a:pt x="236" y="96"/>
                    </a:cubicBezTo>
                    <a:cubicBezTo>
                      <a:pt x="230" y="87"/>
                      <a:pt x="223" y="82"/>
                      <a:pt x="209" y="77"/>
                    </a:cubicBezTo>
                    <a:lnTo>
                      <a:pt x="0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6" name="Freeform 338">
                <a:extLst>
                  <a:ext uri="{FF2B5EF4-FFF2-40B4-BE49-F238E27FC236}">
                    <a16:creationId xmlns:a16="http://schemas.microsoft.com/office/drawing/2014/main" id="{5E5B253C-FA1E-4C31-9AED-2FE13FF5F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4" y="2316"/>
                <a:ext cx="102" cy="21"/>
              </a:xfrm>
              <a:custGeom>
                <a:avLst/>
                <a:gdLst>
                  <a:gd name="T0" fmla="*/ 0 w 311"/>
                  <a:gd name="T1" fmla="*/ 0 h 62"/>
                  <a:gd name="T2" fmla="*/ 0 w 311"/>
                  <a:gd name="T3" fmla="*/ 62 h 62"/>
                  <a:gd name="T4" fmla="*/ 311 w 311"/>
                  <a:gd name="T5" fmla="*/ 62 h 62"/>
                  <a:gd name="T6" fmla="*/ 311 w 311"/>
                  <a:gd name="T7" fmla="*/ 0 h 62"/>
                  <a:gd name="T8" fmla="*/ 287 w 311"/>
                  <a:gd name="T9" fmla="*/ 0 h 62"/>
                  <a:gd name="T10" fmla="*/ 287 w 311"/>
                  <a:gd name="T11" fmla="*/ 34 h 62"/>
                  <a:gd name="T12" fmla="*/ 24 w 311"/>
                  <a:gd name="T13" fmla="*/ 34 h 62"/>
                  <a:gd name="T14" fmla="*/ 24 w 311"/>
                  <a:gd name="T15" fmla="*/ 0 h 62"/>
                  <a:gd name="T16" fmla="*/ 0 w 311"/>
                  <a:gd name="T1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1" h="62">
                    <a:moveTo>
                      <a:pt x="0" y="0"/>
                    </a:moveTo>
                    <a:lnTo>
                      <a:pt x="0" y="62"/>
                    </a:lnTo>
                    <a:lnTo>
                      <a:pt x="311" y="62"/>
                    </a:lnTo>
                    <a:lnTo>
                      <a:pt x="311" y="0"/>
                    </a:lnTo>
                    <a:lnTo>
                      <a:pt x="287" y="0"/>
                    </a:lnTo>
                    <a:lnTo>
                      <a:pt x="287" y="34"/>
                    </a:lnTo>
                    <a:lnTo>
                      <a:pt x="24" y="3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7" name="Freeform 339">
                <a:extLst>
                  <a:ext uri="{FF2B5EF4-FFF2-40B4-BE49-F238E27FC236}">
                    <a16:creationId xmlns:a16="http://schemas.microsoft.com/office/drawing/2014/main" id="{055DD66A-D961-4E01-9C16-558CF47523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77" y="2221"/>
                <a:ext cx="78" cy="89"/>
              </a:xfrm>
              <a:custGeom>
                <a:avLst/>
                <a:gdLst>
                  <a:gd name="T0" fmla="*/ 8 w 240"/>
                  <a:gd name="T1" fmla="*/ 218 h 274"/>
                  <a:gd name="T2" fmla="*/ 64 w 240"/>
                  <a:gd name="T3" fmla="*/ 274 h 274"/>
                  <a:gd name="T4" fmla="*/ 120 w 240"/>
                  <a:gd name="T5" fmla="*/ 217 h 274"/>
                  <a:gd name="T6" fmla="*/ 65 w 240"/>
                  <a:gd name="T7" fmla="*/ 161 h 274"/>
                  <a:gd name="T8" fmla="*/ 8 w 240"/>
                  <a:gd name="T9" fmla="*/ 218 h 274"/>
                  <a:gd name="T10" fmla="*/ 31 w 240"/>
                  <a:gd name="T11" fmla="*/ 218 h 274"/>
                  <a:gd name="T12" fmla="*/ 64 w 240"/>
                  <a:gd name="T13" fmla="*/ 184 h 274"/>
                  <a:gd name="T14" fmla="*/ 97 w 240"/>
                  <a:gd name="T15" fmla="*/ 217 h 274"/>
                  <a:gd name="T16" fmla="*/ 64 w 240"/>
                  <a:gd name="T17" fmla="*/ 251 h 274"/>
                  <a:gd name="T18" fmla="*/ 31 w 240"/>
                  <a:gd name="T19" fmla="*/ 218 h 274"/>
                  <a:gd name="T20" fmla="*/ 0 w 240"/>
                  <a:gd name="T21" fmla="*/ 82 h 274"/>
                  <a:gd name="T22" fmla="*/ 240 w 240"/>
                  <a:gd name="T23" fmla="*/ 213 h 274"/>
                  <a:gd name="T24" fmla="*/ 240 w 240"/>
                  <a:gd name="T25" fmla="*/ 191 h 274"/>
                  <a:gd name="T26" fmla="*/ 0 w 240"/>
                  <a:gd name="T27" fmla="*/ 60 h 274"/>
                  <a:gd name="T28" fmla="*/ 0 w 240"/>
                  <a:gd name="T29" fmla="*/ 82 h 274"/>
                  <a:gd name="T30" fmla="*/ 127 w 240"/>
                  <a:gd name="T31" fmla="*/ 56 h 274"/>
                  <a:gd name="T32" fmla="*/ 184 w 240"/>
                  <a:gd name="T33" fmla="*/ 112 h 274"/>
                  <a:gd name="T34" fmla="*/ 240 w 240"/>
                  <a:gd name="T35" fmla="*/ 56 h 274"/>
                  <a:gd name="T36" fmla="*/ 184 w 240"/>
                  <a:gd name="T37" fmla="*/ 0 h 274"/>
                  <a:gd name="T38" fmla="*/ 127 w 240"/>
                  <a:gd name="T39" fmla="*/ 56 h 274"/>
                  <a:gd name="T40" fmla="*/ 151 w 240"/>
                  <a:gd name="T41" fmla="*/ 56 h 274"/>
                  <a:gd name="T42" fmla="*/ 184 w 240"/>
                  <a:gd name="T43" fmla="*/ 22 h 274"/>
                  <a:gd name="T44" fmla="*/ 217 w 240"/>
                  <a:gd name="T45" fmla="*/ 56 h 274"/>
                  <a:gd name="T46" fmla="*/ 184 w 240"/>
                  <a:gd name="T47" fmla="*/ 89 h 274"/>
                  <a:gd name="T48" fmla="*/ 151 w 240"/>
                  <a:gd name="T49" fmla="*/ 56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0" h="274">
                    <a:moveTo>
                      <a:pt x="8" y="218"/>
                    </a:moveTo>
                    <a:cubicBezTo>
                      <a:pt x="8" y="248"/>
                      <a:pt x="33" y="274"/>
                      <a:pt x="64" y="274"/>
                    </a:cubicBezTo>
                    <a:cubicBezTo>
                      <a:pt x="95" y="274"/>
                      <a:pt x="120" y="248"/>
                      <a:pt x="120" y="217"/>
                    </a:cubicBezTo>
                    <a:cubicBezTo>
                      <a:pt x="120" y="187"/>
                      <a:pt x="95" y="161"/>
                      <a:pt x="65" y="161"/>
                    </a:cubicBezTo>
                    <a:cubicBezTo>
                      <a:pt x="33" y="161"/>
                      <a:pt x="8" y="186"/>
                      <a:pt x="8" y="218"/>
                    </a:cubicBezTo>
                    <a:close/>
                    <a:moveTo>
                      <a:pt x="31" y="218"/>
                    </a:moveTo>
                    <a:cubicBezTo>
                      <a:pt x="31" y="199"/>
                      <a:pt x="46" y="184"/>
                      <a:pt x="64" y="184"/>
                    </a:cubicBezTo>
                    <a:cubicBezTo>
                      <a:pt x="83" y="184"/>
                      <a:pt x="97" y="199"/>
                      <a:pt x="97" y="217"/>
                    </a:cubicBezTo>
                    <a:cubicBezTo>
                      <a:pt x="97" y="236"/>
                      <a:pt x="82" y="251"/>
                      <a:pt x="64" y="251"/>
                    </a:cubicBezTo>
                    <a:cubicBezTo>
                      <a:pt x="46" y="251"/>
                      <a:pt x="31" y="236"/>
                      <a:pt x="31" y="218"/>
                    </a:cubicBezTo>
                    <a:close/>
                    <a:moveTo>
                      <a:pt x="0" y="82"/>
                    </a:moveTo>
                    <a:lnTo>
                      <a:pt x="240" y="213"/>
                    </a:lnTo>
                    <a:lnTo>
                      <a:pt x="240" y="191"/>
                    </a:lnTo>
                    <a:lnTo>
                      <a:pt x="0" y="60"/>
                    </a:lnTo>
                    <a:lnTo>
                      <a:pt x="0" y="82"/>
                    </a:lnTo>
                    <a:close/>
                    <a:moveTo>
                      <a:pt x="127" y="56"/>
                    </a:moveTo>
                    <a:cubicBezTo>
                      <a:pt x="127" y="87"/>
                      <a:pt x="153" y="112"/>
                      <a:pt x="184" y="112"/>
                    </a:cubicBezTo>
                    <a:cubicBezTo>
                      <a:pt x="215" y="112"/>
                      <a:pt x="240" y="87"/>
                      <a:pt x="240" y="56"/>
                    </a:cubicBezTo>
                    <a:cubicBezTo>
                      <a:pt x="240" y="25"/>
                      <a:pt x="215" y="0"/>
                      <a:pt x="184" y="0"/>
                    </a:cubicBezTo>
                    <a:cubicBezTo>
                      <a:pt x="152" y="0"/>
                      <a:pt x="127" y="24"/>
                      <a:pt x="127" y="56"/>
                    </a:cubicBezTo>
                    <a:close/>
                    <a:moveTo>
                      <a:pt x="151" y="56"/>
                    </a:moveTo>
                    <a:cubicBezTo>
                      <a:pt x="151" y="37"/>
                      <a:pt x="165" y="22"/>
                      <a:pt x="184" y="22"/>
                    </a:cubicBezTo>
                    <a:cubicBezTo>
                      <a:pt x="202" y="22"/>
                      <a:pt x="217" y="38"/>
                      <a:pt x="217" y="56"/>
                    </a:cubicBezTo>
                    <a:cubicBezTo>
                      <a:pt x="217" y="74"/>
                      <a:pt x="202" y="89"/>
                      <a:pt x="184" y="89"/>
                    </a:cubicBezTo>
                    <a:cubicBezTo>
                      <a:pt x="165" y="89"/>
                      <a:pt x="151" y="74"/>
                      <a:pt x="151" y="56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8" name="Freeform 340">
                <a:extLst>
                  <a:ext uri="{FF2B5EF4-FFF2-40B4-BE49-F238E27FC236}">
                    <a16:creationId xmlns:a16="http://schemas.microsoft.com/office/drawing/2014/main" id="{D4F58794-85D3-4E7C-BE82-306723030E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4" y="2195"/>
                <a:ext cx="102" cy="20"/>
              </a:xfrm>
              <a:custGeom>
                <a:avLst/>
                <a:gdLst>
                  <a:gd name="T0" fmla="*/ 311 w 311"/>
                  <a:gd name="T1" fmla="*/ 61 h 61"/>
                  <a:gd name="T2" fmla="*/ 311 w 311"/>
                  <a:gd name="T3" fmla="*/ 0 h 61"/>
                  <a:gd name="T4" fmla="*/ 0 w 311"/>
                  <a:gd name="T5" fmla="*/ 0 h 61"/>
                  <a:gd name="T6" fmla="*/ 0 w 311"/>
                  <a:gd name="T7" fmla="*/ 61 h 61"/>
                  <a:gd name="T8" fmla="*/ 24 w 311"/>
                  <a:gd name="T9" fmla="*/ 61 h 61"/>
                  <a:gd name="T10" fmla="*/ 24 w 311"/>
                  <a:gd name="T11" fmla="*/ 27 h 61"/>
                  <a:gd name="T12" fmla="*/ 287 w 311"/>
                  <a:gd name="T13" fmla="*/ 27 h 61"/>
                  <a:gd name="T14" fmla="*/ 287 w 311"/>
                  <a:gd name="T15" fmla="*/ 61 h 61"/>
                  <a:gd name="T16" fmla="*/ 311 w 311"/>
                  <a:gd name="T17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1" h="61">
                    <a:moveTo>
                      <a:pt x="311" y="61"/>
                    </a:moveTo>
                    <a:lnTo>
                      <a:pt x="311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24" y="61"/>
                    </a:lnTo>
                    <a:lnTo>
                      <a:pt x="24" y="27"/>
                    </a:lnTo>
                    <a:lnTo>
                      <a:pt x="287" y="27"/>
                    </a:lnTo>
                    <a:lnTo>
                      <a:pt x="287" y="61"/>
                    </a:lnTo>
                    <a:lnTo>
                      <a:pt x="311" y="61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9" name="Freeform 341">
                <a:extLst>
                  <a:ext uri="{FF2B5EF4-FFF2-40B4-BE49-F238E27FC236}">
                    <a16:creationId xmlns:a16="http://schemas.microsoft.com/office/drawing/2014/main" id="{D96D9743-DD98-4DC8-A0E0-8C1B3E49C9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2818"/>
                <a:ext cx="2202" cy="190"/>
              </a:xfrm>
              <a:custGeom>
                <a:avLst/>
                <a:gdLst>
                  <a:gd name="T0" fmla="*/ 0 w 6756"/>
                  <a:gd name="T1" fmla="*/ 583 h 583"/>
                  <a:gd name="T2" fmla="*/ 1473 w 6756"/>
                  <a:gd name="T3" fmla="*/ 143 h 583"/>
                  <a:gd name="T4" fmla="*/ 2644 w 6756"/>
                  <a:gd name="T5" fmla="*/ 8 h 583"/>
                  <a:gd name="T6" fmla="*/ 6756 w 6756"/>
                  <a:gd name="T7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56" h="583">
                    <a:moveTo>
                      <a:pt x="0" y="583"/>
                    </a:moveTo>
                    <a:lnTo>
                      <a:pt x="1473" y="143"/>
                    </a:lnTo>
                    <a:lnTo>
                      <a:pt x="2644" y="8"/>
                    </a:lnTo>
                    <a:lnTo>
                      <a:pt x="6756" y="0"/>
                    </a:lnTo>
                  </a:path>
                </a:pathLst>
              </a:custGeom>
              <a:noFill/>
              <a:ln w="17463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0" name="Freeform 342">
                <a:extLst>
                  <a:ext uri="{FF2B5EF4-FFF2-40B4-BE49-F238E27FC236}">
                    <a16:creationId xmlns:a16="http://schemas.microsoft.com/office/drawing/2014/main" id="{F1638926-41CD-467C-933F-70A5B03C3B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85" y="2992"/>
                <a:ext cx="32" cy="33"/>
              </a:xfrm>
              <a:custGeom>
                <a:avLst/>
                <a:gdLst>
                  <a:gd name="T0" fmla="*/ 50 w 100"/>
                  <a:gd name="T1" fmla="*/ 0 h 100"/>
                  <a:gd name="T2" fmla="*/ 50 w 100"/>
                  <a:gd name="T3" fmla="*/ 100 h 100"/>
                  <a:gd name="T4" fmla="*/ 0 w 100"/>
                  <a:gd name="T5" fmla="*/ 50 h 100"/>
                  <a:gd name="T6" fmla="*/ 100 w 100"/>
                  <a:gd name="T7" fmla="*/ 50 h 100"/>
                  <a:gd name="T8" fmla="*/ 15 w 100"/>
                  <a:gd name="T9" fmla="*/ 15 h 100"/>
                  <a:gd name="T10" fmla="*/ 85 w 100"/>
                  <a:gd name="T11" fmla="*/ 86 h 100"/>
                  <a:gd name="T12" fmla="*/ 15 w 100"/>
                  <a:gd name="T13" fmla="*/ 86 h 100"/>
                  <a:gd name="T14" fmla="*/ 85 w 100"/>
                  <a:gd name="T15" fmla="*/ 15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50" y="100"/>
                    </a:lnTo>
                    <a:moveTo>
                      <a:pt x="0" y="50"/>
                    </a:moveTo>
                    <a:lnTo>
                      <a:pt x="100" y="50"/>
                    </a:lnTo>
                    <a:moveTo>
                      <a:pt x="15" y="15"/>
                    </a:moveTo>
                    <a:lnTo>
                      <a:pt x="85" y="86"/>
                    </a:lnTo>
                    <a:moveTo>
                      <a:pt x="15" y="86"/>
                    </a:moveTo>
                    <a:lnTo>
                      <a:pt x="85" y="15"/>
                    </a:lnTo>
                  </a:path>
                </a:pathLst>
              </a:custGeom>
              <a:noFill/>
              <a:ln w="17463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1" name="Freeform 343">
                <a:extLst>
                  <a:ext uri="{FF2B5EF4-FFF2-40B4-BE49-F238E27FC236}">
                    <a16:creationId xmlns:a16="http://schemas.microsoft.com/office/drawing/2014/main" id="{C1255E5F-D1E8-463E-97A9-65145F5062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65" y="2848"/>
                <a:ext cx="32" cy="33"/>
              </a:xfrm>
              <a:custGeom>
                <a:avLst/>
                <a:gdLst>
                  <a:gd name="T0" fmla="*/ 50 w 100"/>
                  <a:gd name="T1" fmla="*/ 0 h 100"/>
                  <a:gd name="T2" fmla="*/ 50 w 100"/>
                  <a:gd name="T3" fmla="*/ 100 h 100"/>
                  <a:gd name="T4" fmla="*/ 0 w 100"/>
                  <a:gd name="T5" fmla="*/ 50 h 100"/>
                  <a:gd name="T6" fmla="*/ 100 w 100"/>
                  <a:gd name="T7" fmla="*/ 50 h 100"/>
                  <a:gd name="T8" fmla="*/ 15 w 100"/>
                  <a:gd name="T9" fmla="*/ 14 h 100"/>
                  <a:gd name="T10" fmla="*/ 85 w 100"/>
                  <a:gd name="T11" fmla="*/ 85 h 100"/>
                  <a:gd name="T12" fmla="*/ 15 w 100"/>
                  <a:gd name="T13" fmla="*/ 85 h 100"/>
                  <a:gd name="T14" fmla="*/ 85 w 100"/>
                  <a:gd name="T15" fmla="*/ 14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50" y="100"/>
                    </a:lnTo>
                    <a:moveTo>
                      <a:pt x="0" y="50"/>
                    </a:moveTo>
                    <a:lnTo>
                      <a:pt x="100" y="50"/>
                    </a:lnTo>
                    <a:moveTo>
                      <a:pt x="15" y="14"/>
                    </a:moveTo>
                    <a:lnTo>
                      <a:pt x="85" y="85"/>
                    </a:lnTo>
                    <a:moveTo>
                      <a:pt x="15" y="85"/>
                    </a:moveTo>
                    <a:lnTo>
                      <a:pt x="85" y="14"/>
                    </a:lnTo>
                  </a:path>
                </a:pathLst>
              </a:custGeom>
              <a:noFill/>
              <a:ln w="17463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2" name="Freeform 344">
                <a:extLst>
                  <a:ext uri="{FF2B5EF4-FFF2-40B4-BE49-F238E27FC236}">
                    <a16:creationId xmlns:a16="http://schemas.microsoft.com/office/drawing/2014/main" id="{E7338445-5EA1-4297-A47C-C58B872FCB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47" y="2804"/>
                <a:ext cx="32" cy="33"/>
              </a:xfrm>
              <a:custGeom>
                <a:avLst/>
                <a:gdLst>
                  <a:gd name="T0" fmla="*/ 50 w 100"/>
                  <a:gd name="T1" fmla="*/ 0 h 100"/>
                  <a:gd name="T2" fmla="*/ 50 w 100"/>
                  <a:gd name="T3" fmla="*/ 100 h 100"/>
                  <a:gd name="T4" fmla="*/ 0 w 100"/>
                  <a:gd name="T5" fmla="*/ 50 h 100"/>
                  <a:gd name="T6" fmla="*/ 100 w 100"/>
                  <a:gd name="T7" fmla="*/ 50 h 100"/>
                  <a:gd name="T8" fmla="*/ 14 w 100"/>
                  <a:gd name="T9" fmla="*/ 15 h 100"/>
                  <a:gd name="T10" fmla="*/ 85 w 100"/>
                  <a:gd name="T11" fmla="*/ 85 h 100"/>
                  <a:gd name="T12" fmla="*/ 14 w 100"/>
                  <a:gd name="T13" fmla="*/ 85 h 100"/>
                  <a:gd name="T14" fmla="*/ 85 w 100"/>
                  <a:gd name="T15" fmla="*/ 15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50" y="100"/>
                    </a:lnTo>
                    <a:moveTo>
                      <a:pt x="0" y="50"/>
                    </a:moveTo>
                    <a:lnTo>
                      <a:pt x="100" y="50"/>
                    </a:lnTo>
                    <a:moveTo>
                      <a:pt x="14" y="15"/>
                    </a:moveTo>
                    <a:lnTo>
                      <a:pt x="85" y="85"/>
                    </a:lnTo>
                    <a:moveTo>
                      <a:pt x="14" y="85"/>
                    </a:moveTo>
                    <a:lnTo>
                      <a:pt x="85" y="15"/>
                    </a:lnTo>
                  </a:path>
                </a:pathLst>
              </a:custGeom>
              <a:noFill/>
              <a:ln w="17463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3" name="Freeform 345">
                <a:extLst>
                  <a:ext uri="{FF2B5EF4-FFF2-40B4-BE49-F238E27FC236}">
                    <a16:creationId xmlns:a16="http://schemas.microsoft.com/office/drawing/2014/main" id="{1526FEAE-B7C2-42F0-86BF-64F3E07620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87" y="2802"/>
                <a:ext cx="33" cy="32"/>
              </a:xfrm>
              <a:custGeom>
                <a:avLst/>
                <a:gdLst>
                  <a:gd name="T0" fmla="*/ 50 w 100"/>
                  <a:gd name="T1" fmla="*/ 0 h 100"/>
                  <a:gd name="T2" fmla="*/ 50 w 100"/>
                  <a:gd name="T3" fmla="*/ 100 h 100"/>
                  <a:gd name="T4" fmla="*/ 0 w 100"/>
                  <a:gd name="T5" fmla="*/ 50 h 100"/>
                  <a:gd name="T6" fmla="*/ 100 w 100"/>
                  <a:gd name="T7" fmla="*/ 50 h 100"/>
                  <a:gd name="T8" fmla="*/ 14 w 100"/>
                  <a:gd name="T9" fmla="*/ 15 h 100"/>
                  <a:gd name="T10" fmla="*/ 85 w 100"/>
                  <a:gd name="T11" fmla="*/ 86 h 100"/>
                  <a:gd name="T12" fmla="*/ 14 w 100"/>
                  <a:gd name="T13" fmla="*/ 86 h 100"/>
                  <a:gd name="T14" fmla="*/ 85 w 100"/>
                  <a:gd name="T15" fmla="*/ 15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50" y="100"/>
                    </a:lnTo>
                    <a:moveTo>
                      <a:pt x="0" y="50"/>
                    </a:moveTo>
                    <a:lnTo>
                      <a:pt x="100" y="50"/>
                    </a:lnTo>
                    <a:moveTo>
                      <a:pt x="14" y="15"/>
                    </a:moveTo>
                    <a:lnTo>
                      <a:pt x="85" y="86"/>
                    </a:lnTo>
                    <a:moveTo>
                      <a:pt x="14" y="86"/>
                    </a:moveTo>
                    <a:lnTo>
                      <a:pt x="85" y="15"/>
                    </a:lnTo>
                  </a:path>
                </a:pathLst>
              </a:custGeom>
              <a:noFill/>
              <a:ln w="17463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4" name="Freeform 346">
                <a:extLst>
                  <a:ext uri="{FF2B5EF4-FFF2-40B4-BE49-F238E27FC236}">
                    <a16:creationId xmlns:a16="http://schemas.microsoft.com/office/drawing/2014/main" id="{C6DBCD04-5926-4ADB-A6E4-908E89F592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1997"/>
                <a:ext cx="2202" cy="301"/>
              </a:xfrm>
              <a:custGeom>
                <a:avLst/>
                <a:gdLst>
                  <a:gd name="T0" fmla="*/ 0 w 6756"/>
                  <a:gd name="T1" fmla="*/ 923 h 923"/>
                  <a:gd name="T2" fmla="*/ 1473 w 6756"/>
                  <a:gd name="T3" fmla="*/ 367 h 923"/>
                  <a:gd name="T4" fmla="*/ 2644 w 6756"/>
                  <a:gd name="T5" fmla="*/ 3 h 923"/>
                  <a:gd name="T6" fmla="*/ 6756 w 6756"/>
                  <a:gd name="T7" fmla="*/ 0 h 9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56" h="923">
                    <a:moveTo>
                      <a:pt x="0" y="923"/>
                    </a:moveTo>
                    <a:lnTo>
                      <a:pt x="1473" y="367"/>
                    </a:lnTo>
                    <a:lnTo>
                      <a:pt x="2644" y="3"/>
                    </a:lnTo>
                    <a:lnTo>
                      <a:pt x="6756" y="0"/>
                    </a:lnTo>
                  </a:path>
                </a:pathLst>
              </a:custGeom>
              <a:noFill/>
              <a:ln w="17463" cap="flat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5" name="Freeform 347">
                <a:extLst>
                  <a:ext uri="{FF2B5EF4-FFF2-40B4-BE49-F238E27FC236}">
                    <a16:creationId xmlns:a16="http://schemas.microsoft.com/office/drawing/2014/main" id="{EA397DD6-D85D-4EDA-98DB-BD74B0EA5A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85" y="2282"/>
                <a:ext cx="32" cy="33"/>
              </a:xfrm>
              <a:custGeom>
                <a:avLst/>
                <a:gdLst>
                  <a:gd name="T0" fmla="*/ 50 w 100"/>
                  <a:gd name="T1" fmla="*/ 0 h 100"/>
                  <a:gd name="T2" fmla="*/ 50 w 100"/>
                  <a:gd name="T3" fmla="*/ 100 h 100"/>
                  <a:gd name="T4" fmla="*/ 0 w 100"/>
                  <a:gd name="T5" fmla="*/ 50 h 100"/>
                  <a:gd name="T6" fmla="*/ 100 w 100"/>
                  <a:gd name="T7" fmla="*/ 50 h 100"/>
                  <a:gd name="T8" fmla="*/ 15 w 100"/>
                  <a:gd name="T9" fmla="*/ 14 h 100"/>
                  <a:gd name="T10" fmla="*/ 85 w 100"/>
                  <a:gd name="T11" fmla="*/ 85 h 100"/>
                  <a:gd name="T12" fmla="*/ 15 w 100"/>
                  <a:gd name="T13" fmla="*/ 85 h 100"/>
                  <a:gd name="T14" fmla="*/ 85 w 100"/>
                  <a:gd name="T15" fmla="*/ 14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50" y="100"/>
                    </a:lnTo>
                    <a:moveTo>
                      <a:pt x="0" y="50"/>
                    </a:moveTo>
                    <a:lnTo>
                      <a:pt x="100" y="50"/>
                    </a:lnTo>
                    <a:moveTo>
                      <a:pt x="15" y="14"/>
                    </a:moveTo>
                    <a:lnTo>
                      <a:pt x="85" y="85"/>
                    </a:lnTo>
                    <a:moveTo>
                      <a:pt x="15" y="85"/>
                    </a:moveTo>
                    <a:lnTo>
                      <a:pt x="85" y="14"/>
                    </a:lnTo>
                  </a:path>
                </a:pathLst>
              </a:custGeom>
              <a:noFill/>
              <a:ln w="17463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6" name="Freeform 348">
                <a:extLst>
                  <a:ext uri="{FF2B5EF4-FFF2-40B4-BE49-F238E27FC236}">
                    <a16:creationId xmlns:a16="http://schemas.microsoft.com/office/drawing/2014/main" id="{7DCBA17A-B058-46B4-8B8E-DE8F08715B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65" y="2101"/>
                <a:ext cx="32" cy="32"/>
              </a:xfrm>
              <a:custGeom>
                <a:avLst/>
                <a:gdLst>
                  <a:gd name="T0" fmla="*/ 50 w 100"/>
                  <a:gd name="T1" fmla="*/ 0 h 100"/>
                  <a:gd name="T2" fmla="*/ 50 w 100"/>
                  <a:gd name="T3" fmla="*/ 100 h 100"/>
                  <a:gd name="T4" fmla="*/ 0 w 100"/>
                  <a:gd name="T5" fmla="*/ 50 h 100"/>
                  <a:gd name="T6" fmla="*/ 100 w 100"/>
                  <a:gd name="T7" fmla="*/ 50 h 100"/>
                  <a:gd name="T8" fmla="*/ 15 w 100"/>
                  <a:gd name="T9" fmla="*/ 15 h 100"/>
                  <a:gd name="T10" fmla="*/ 85 w 100"/>
                  <a:gd name="T11" fmla="*/ 86 h 100"/>
                  <a:gd name="T12" fmla="*/ 15 w 100"/>
                  <a:gd name="T13" fmla="*/ 86 h 100"/>
                  <a:gd name="T14" fmla="*/ 85 w 100"/>
                  <a:gd name="T15" fmla="*/ 15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50" y="100"/>
                    </a:lnTo>
                    <a:moveTo>
                      <a:pt x="0" y="50"/>
                    </a:moveTo>
                    <a:lnTo>
                      <a:pt x="100" y="50"/>
                    </a:lnTo>
                    <a:moveTo>
                      <a:pt x="15" y="15"/>
                    </a:moveTo>
                    <a:lnTo>
                      <a:pt x="85" y="86"/>
                    </a:lnTo>
                    <a:moveTo>
                      <a:pt x="15" y="86"/>
                    </a:moveTo>
                    <a:lnTo>
                      <a:pt x="85" y="15"/>
                    </a:lnTo>
                  </a:path>
                </a:pathLst>
              </a:custGeom>
              <a:noFill/>
              <a:ln w="17463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7" name="Freeform 349">
                <a:extLst>
                  <a:ext uri="{FF2B5EF4-FFF2-40B4-BE49-F238E27FC236}">
                    <a16:creationId xmlns:a16="http://schemas.microsoft.com/office/drawing/2014/main" id="{E809B9B2-BAD2-496C-9DC7-D1F8340FCF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47" y="1982"/>
                <a:ext cx="32" cy="33"/>
              </a:xfrm>
              <a:custGeom>
                <a:avLst/>
                <a:gdLst>
                  <a:gd name="T0" fmla="*/ 50 w 100"/>
                  <a:gd name="T1" fmla="*/ 0 h 100"/>
                  <a:gd name="T2" fmla="*/ 50 w 100"/>
                  <a:gd name="T3" fmla="*/ 100 h 100"/>
                  <a:gd name="T4" fmla="*/ 0 w 100"/>
                  <a:gd name="T5" fmla="*/ 50 h 100"/>
                  <a:gd name="T6" fmla="*/ 100 w 100"/>
                  <a:gd name="T7" fmla="*/ 50 h 100"/>
                  <a:gd name="T8" fmla="*/ 14 w 100"/>
                  <a:gd name="T9" fmla="*/ 15 h 100"/>
                  <a:gd name="T10" fmla="*/ 85 w 100"/>
                  <a:gd name="T11" fmla="*/ 86 h 100"/>
                  <a:gd name="T12" fmla="*/ 14 w 100"/>
                  <a:gd name="T13" fmla="*/ 86 h 100"/>
                  <a:gd name="T14" fmla="*/ 85 w 100"/>
                  <a:gd name="T15" fmla="*/ 15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50" y="100"/>
                    </a:lnTo>
                    <a:moveTo>
                      <a:pt x="0" y="50"/>
                    </a:moveTo>
                    <a:lnTo>
                      <a:pt x="100" y="50"/>
                    </a:lnTo>
                    <a:moveTo>
                      <a:pt x="14" y="15"/>
                    </a:moveTo>
                    <a:lnTo>
                      <a:pt x="85" y="86"/>
                    </a:lnTo>
                    <a:moveTo>
                      <a:pt x="14" y="86"/>
                    </a:moveTo>
                    <a:lnTo>
                      <a:pt x="85" y="15"/>
                    </a:lnTo>
                  </a:path>
                </a:pathLst>
              </a:custGeom>
              <a:noFill/>
              <a:ln w="17463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8" name="Freeform 350">
                <a:extLst>
                  <a:ext uri="{FF2B5EF4-FFF2-40B4-BE49-F238E27FC236}">
                    <a16:creationId xmlns:a16="http://schemas.microsoft.com/office/drawing/2014/main" id="{522E6F41-3ADF-4F23-87EF-6134778445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87" y="1981"/>
                <a:ext cx="33" cy="33"/>
              </a:xfrm>
              <a:custGeom>
                <a:avLst/>
                <a:gdLst>
                  <a:gd name="T0" fmla="*/ 50 w 100"/>
                  <a:gd name="T1" fmla="*/ 0 h 100"/>
                  <a:gd name="T2" fmla="*/ 50 w 100"/>
                  <a:gd name="T3" fmla="*/ 100 h 100"/>
                  <a:gd name="T4" fmla="*/ 0 w 100"/>
                  <a:gd name="T5" fmla="*/ 50 h 100"/>
                  <a:gd name="T6" fmla="*/ 100 w 100"/>
                  <a:gd name="T7" fmla="*/ 50 h 100"/>
                  <a:gd name="T8" fmla="*/ 14 w 100"/>
                  <a:gd name="T9" fmla="*/ 14 h 100"/>
                  <a:gd name="T10" fmla="*/ 85 w 100"/>
                  <a:gd name="T11" fmla="*/ 85 h 100"/>
                  <a:gd name="T12" fmla="*/ 14 w 100"/>
                  <a:gd name="T13" fmla="*/ 85 h 100"/>
                  <a:gd name="T14" fmla="*/ 85 w 100"/>
                  <a:gd name="T15" fmla="*/ 14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50" y="100"/>
                    </a:lnTo>
                    <a:moveTo>
                      <a:pt x="0" y="50"/>
                    </a:moveTo>
                    <a:lnTo>
                      <a:pt x="100" y="50"/>
                    </a:lnTo>
                    <a:moveTo>
                      <a:pt x="14" y="14"/>
                    </a:moveTo>
                    <a:lnTo>
                      <a:pt x="85" y="85"/>
                    </a:lnTo>
                    <a:moveTo>
                      <a:pt x="14" y="85"/>
                    </a:moveTo>
                    <a:lnTo>
                      <a:pt x="85" y="14"/>
                    </a:lnTo>
                  </a:path>
                </a:pathLst>
              </a:custGeom>
              <a:noFill/>
              <a:ln w="17463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9" name="Rectangle 351">
                <a:extLst>
                  <a:ext uri="{FF2B5EF4-FFF2-40B4-BE49-F238E27FC236}">
                    <a16:creationId xmlns:a16="http://schemas.microsoft.com/office/drawing/2014/main" id="{B1F6BDA6-7B34-4DC9-BB80-0063AE6C8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" y="1564"/>
                <a:ext cx="1760" cy="24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0" name="Freeform 352">
                <a:extLst>
                  <a:ext uri="{FF2B5EF4-FFF2-40B4-BE49-F238E27FC236}">
                    <a16:creationId xmlns:a16="http://schemas.microsoft.com/office/drawing/2014/main" id="{6C10936A-104F-4535-B682-8D97C59DFA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6" y="1603"/>
                <a:ext cx="80" cy="64"/>
              </a:xfrm>
              <a:custGeom>
                <a:avLst/>
                <a:gdLst>
                  <a:gd name="T0" fmla="*/ 195 w 245"/>
                  <a:gd name="T1" fmla="*/ 197 h 197"/>
                  <a:gd name="T2" fmla="*/ 245 w 245"/>
                  <a:gd name="T3" fmla="*/ 0 h 197"/>
                  <a:gd name="T4" fmla="*/ 217 w 245"/>
                  <a:gd name="T5" fmla="*/ 0 h 197"/>
                  <a:gd name="T6" fmla="*/ 181 w 245"/>
                  <a:gd name="T7" fmla="*/ 160 h 197"/>
                  <a:gd name="T8" fmla="*/ 136 w 245"/>
                  <a:gd name="T9" fmla="*/ 0 h 197"/>
                  <a:gd name="T10" fmla="*/ 109 w 245"/>
                  <a:gd name="T11" fmla="*/ 0 h 197"/>
                  <a:gd name="T12" fmla="*/ 66 w 245"/>
                  <a:gd name="T13" fmla="*/ 160 h 197"/>
                  <a:gd name="T14" fmla="*/ 29 w 245"/>
                  <a:gd name="T15" fmla="*/ 0 h 197"/>
                  <a:gd name="T16" fmla="*/ 0 w 245"/>
                  <a:gd name="T17" fmla="*/ 0 h 197"/>
                  <a:gd name="T18" fmla="*/ 51 w 245"/>
                  <a:gd name="T19" fmla="*/ 197 h 197"/>
                  <a:gd name="T20" fmla="*/ 78 w 245"/>
                  <a:gd name="T21" fmla="*/ 197 h 197"/>
                  <a:gd name="T22" fmla="*/ 122 w 245"/>
                  <a:gd name="T23" fmla="*/ 35 h 197"/>
                  <a:gd name="T24" fmla="*/ 168 w 245"/>
                  <a:gd name="T25" fmla="*/ 197 h 197"/>
                  <a:gd name="T26" fmla="*/ 195 w 245"/>
                  <a:gd name="T27" fmla="*/ 19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45" h="197">
                    <a:moveTo>
                      <a:pt x="195" y="197"/>
                    </a:moveTo>
                    <a:lnTo>
                      <a:pt x="245" y="0"/>
                    </a:lnTo>
                    <a:lnTo>
                      <a:pt x="217" y="0"/>
                    </a:lnTo>
                    <a:lnTo>
                      <a:pt x="181" y="160"/>
                    </a:lnTo>
                    <a:lnTo>
                      <a:pt x="136" y="0"/>
                    </a:lnTo>
                    <a:lnTo>
                      <a:pt x="109" y="0"/>
                    </a:lnTo>
                    <a:lnTo>
                      <a:pt x="66" y="160"/>
                    </a:lnTo>
                    <a:lnTo>
                      <a:pt x="29" y="0"/>
                    </a:lnTo>
                    <a:lnTo>
                      <a:pt x="0" y="0"/>
                    </a:lnTo>
                    <a:lnTo>
                      <a:pt x="51" y="197"/>
                    </a:lnTo>
                    <a:lnTo>
                      <a:pt x="78" y="197"/>
                    </a:lnTo>
                    <a:lnTo>
                      <a:pt x="122" y="35"/>
                    </a:lnTo>
                    <a:lnTo>
                      <a:pt x="168" y="197"/>
                    </a:lnTo>
                    <a:lnTo>
                      <a:pt x="195" y="1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1" name="Freeform 353">
                <a:extLst>
                  <a:ext uri="{FF2B5EF4-FFF2-40B4-BE49-F238E27FC236}">
                    <a16:creationId xmlns:a16="http://schemas.microsoft.com/office/drawing/2014/main" id="{C4736EF2-1207-4BF4-AF6E-4B932636C9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13" y="1603"/>
                <a:ext cx="8" cy="64"/>
              </a:xfrm>
              <a:custGeom>
                <a:avLst/>
                <a:gdLst>
                  <a:gd name="T0" fmla="*/ 23 w 23"/>
                  <a:gd name="T1" fmla="*/ 56 h 197"/>
                  <a:gd name="T2" fmla="*/ 0 w 23"/>
                  <a:gd name="T3" fmla="*/ 56 h 197"/>
                  <a:gd name="T4" fmla="*/ 0 w 23"/>
                  <a:gd name="T5" fmla="*/ 197 h 197"/>
                  <a:gd name="T6" fmla="*/ 23 w 23"/>
                  <a:gd name="T7" fmla="*/ 197 h 197"/>
                  <a:gd name="T8" fmla="*/ 23 w 23"/>
                  <a:gd name="T9" fmla="*/ 56 h 197"/>
                  <a:gd name="T10" fmla="*/ 23 w 23"/>
                  <a:gd name="T11" fmla="*/ 0 h 197"/>
                  <a:gd name="T12" fmla="*/ 0 w 23"/>
                  <a:gd name="T13" fmla="*/ 0 h 197"/>
                  <a:gd name="T14" fmla="*/ 0 w 23"/>
                  <a:gd name="T15" fmla="*/ 29 h 197"/>
                  <a:gd name="T16" fmla="*/ 23 w 23"/>
                  <a:gd name="T17" fmla="*/ 29 h 197"/>
                  <a:gd name="T18" fmla="*/ 23 w 23"/>
                  <a:gd name="T1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197">
                    <a:moveTo>
                      <a:pt x="23" y="56"/>
                    </a:moveTo>
                    <a:lnTo>
                      <a:pt x="0" y="56"/>
                    </a:lnTo>
                    <a:lnTo>
                      <a:pt x="0" y="197"/>
                    </a:lnTo>
                    <a:lnTo>
                      <a:pt x="23" y="197"/>
                    </a:lnTo>
                    <a:lnTo>
                      <a:pt x="23" y="56"/>
                    </a:lnTo>
                    <a:close/>
                    <a:moveTo>
                      <a:pt x="23" y="0"/>
                    </a:moveTo>
                    <a:lnTo>
                      <a:pt x="0" y="0"/>
                    </a:lnTo>
                    <a:lnTo>
                      <a:pt x="0" y="29"/>
                    </a:lnTo>
                    <a:lnTo>
                      <a:pt x="23" y="29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2" name="Freeform 354">
                <a:extLst>
                  <a:ext uri="{FF2B5EF4-FFF2-40B4-BE49-F238E27FC236}">
                    <a16:creationId xmlns:a16="http://schemas.microsoft.com/office/drawing/2014/main" id="{68BBD4FE-61C5-40AC-8A43-E660D7AD4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3" y="1620"/>
                <a:ext cx="22" cy="47"/>
              </a:xfrm>
              <a:custGeom>
                <a:avLst/>
                <a:gdLst>
                  <a:gd name="T0" fmla="*/ 0 w 68"/>
                  <a:gd name="T1" fmla="*/ 4 h 145"/>
                  <a:gd name="T2" fmla="*/ 0 w 68"/>
                  <a:gd name="T3" fmla="*/ 145 h 145"/>
                  <a:gd name="T4" fmla="*/ 23 w 68"/>
                  <a:gd name="T5" fmla="*/ 145 h 145"/>
                  <a:gd name="T6" fmla="*/ 23 w 68"/>
                  <a:gd name="T7" fmla="*/ 72 h 145"/>
                  <a:gd name="T8" fmla="*/ 39 w 68"/>
                  <a:gd name="T9" fmla="*/ 30 h 145"/>
                  <a:gd name="T10" fmla="*/ 68 w 68"/>
                  <a:gd name="T11" fmla="*/ 23 h 145"/>
                  <a:gd name="T12" fmla="*/ 68 w 68"/>
                  <a:gd name="T13" fmla="*/ 0 h 145"/>
                  <a:gd name="T14" fmla="*/ 59 w 68"/>
                  <a:gd name="T15" fmla="*/ 0 h 145"/>
                  <a:gd name="T16" fmla="*/ 21 w 68"/>
                  <a:gd name="T17" fmla="*/ 29 h 145"/>
                  <a:gd name="T18" fmla="*/ 21 w 68"/>
                  <a:gd name="T19" fmla="*/ 4 h 145"/>
                  <a:gd name="T20" fmla="*/ 0 w 68"/>
                  <a:gd name="T21" fmla="*/ 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145">
                    <a:moveTo>
                      <a:pt x="0" y="4"/>
                    </a:moveTo>
                    <a:lnTo>
                      <a:pt x="0" y="145"/>
                    </a:lnTo>
                    <a:lnTo>
                      <a:pt x="23" y="145"/>
                    </a:lnTo>
                    <a:lnTo>
                      <a:pt x="23" y="72"/>
                    </a:lnTo>
                    <a:cubicBezTo>
                      <a:pt x="23" y="51"/>
                      <a:pt x="28" y="38"/>
                      <a:pt x="39" y="30"/>
                    </a:cubicBezTo>
                    <a:cubicBezTo>
                      <a:pt x="46" y="25"/>
                      <a:pt x="52" y="24"/>
                      <a:pt x="68" y="23"/>
                    </a:cubicBezTo>
                    <a:lnTo>
                      <a:pt x="68" y="0"/>
                    </a:lnTo>
                    <a:cubicBezTo>
                      <a:pt x="64" y="0"/>
                      <a:pt x="62" y="0"/>
                      <a:pt x="59" y="0"/>
                    </a:cubicBezTo>
                    <a:cubicBezTo>
                      <a:pt x="45" y="0"/>
                      <a:pt x="34" y="8"/>
                      <a:pt x="21" y="29"/>
                    </a:cubicBezTo>
                    <a:lnTo>
                      <a:pt x="21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3" name="Freeform 355">
                <a:extLst>
                  <a:ext uri="{FF2B5EF4-FFF2-40B4-BE49-F238E27FC236}">
                    <a16:creationId xmlns:a16="http://schemas.microsoft.com/office/drawing/2014/main" id="{AFBC5689-78CF-47A5-9993-9D7242B55D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2" y="1603"/>
                <a:ext cx="39" cy="64"/>
              </a:xfrm>
              <a:custGeom>
                <a:avLst/>
                <a:gdLst>
                  <a:gd name="T0" fmla="*/ 22 w 120"/>
                  <a:gd name="T1" fmla="*/ 0 h 197"/>
                  <a:gd name="T2" fmla="*/ 0 w 120"/>
                  <a:gd name="T3" fmla="*/ 0 h 197"/>
                  <a:gd name="T4" fmla="*/ 0 w 120"/>
                  <a:gd name="T5" fmla="*/ 197 h 197"/>
                  <a:gd name="T6" fmla="*/ 22 w 120"/>
                  <a:gd name="T7" fmla="*/ 197 h 197"/>
                  <a:gd name="T8" fmla="*/ 22 w 120"/>
                  <a:gd name="T9" fmla="*/ 142 h 197"/>
                  <a:gd name="T10" fmla="*/ 44 w 120"/>
                  <a:gd name="T11" fmla="*/ 120 h 197"/>
                  <a:gd name="T12" fmla="*/ 92 w 120"/>
                  <a:gd name="T13" fmla="*/ 197 h 197"/>
                  <a:gd name="T14" fmla="*/ 120 w 120"/>
                  <a:gd name="T15" fmla="*/ 197 h 197"/>
                  <a:gd name="T16" fmla="*/ 62 w 120"/>
                  <a:gd name="T17" fmla="*/ 105 h 197"/>
                  <a:gd name="T18" fmla="*/ 111 w 120"/>
                  <a:gd name="T19" fmla="*/ 56 h 197"/>
                  <a:gd name="T20" fmla="*/ 82 w 120"/>
                  <a:gd name="T21" fmla="*/ 56 h 197"/>
                  <a:gd name="T22" fmla="*/ 22 w 120"/>
                  <a:gd name="T23" fmla="*/ 116 h 197"/>
                  <a:gd name="T24" fmla="*/ 22 w 120"/>
                  <a:gd name="T25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0" h="197">
                    <a:moveTo>
                      <a:pt x="22" y="0"/>
                    </a:moveTo>
                    <a:lnTo>
                      <a:pt x="0" y="0"/>
                    </a:lnTo>
                    <a:lnTo>
                      <a:pt x="0" y="197"/>
                    </a:lnTo>
                    <a:lnTo>
                      <a:pt x="22" y="197"/>
                    </a:lnTo>
                    <a:lnTo>
                      <a:pt x="22" y="142"/>
                    </a:lnTo>
                    <a:lnTo>
                      <a:pt x="44" y="120"/>
                    </a:lnTo>
                    <a:lnTo>
                      <a:pt x="92" y="197"/>
                    </a:lnTo>
                    <a:lnTo>
                      <a:pt x="120" y="197"/>
                    </a:lnTo>
                    <a:lnTo>
                      <a:pt x="62" y="105"/>
                    </a:lnTo>
                    <a:lnTo>
                      <a:pt x="111" y="56"/>
                    </a:lnTo>
                    <a:lnTo>
                      <a:pt x="82" y="56"/>
                    </a:lnTo>
                    <a:lnTo>
                      <a:pt x="22" y="116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4" name="Freeform 356">
                <a:extLst>
                  <a:ext uri="{FF2B5EF4-FFF2-40B4-BE49-F238E27FC236}">
                    <a16:creationId xmlns:a16="http://schemas.microsoft.com/office/drawing/2014/main" id="{FFD267D8-26A8-44E7-B88F-45FFA5A1C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6" y="1621"/>
                <a:ext cx="37" cy="48"/>
              </a:xfrm>
              <a:custGeom>
                <a:avLst/>
                <a:gdLst>
                  <a:gd name="T0" fmla="*/ 112 w 112"/>
                  <a:gd name="T1" fmla="*/ 141 h 147"/>
                  <a:gd name="T2" fmla="*/ 112 w 112"/>
                  <a:gd name="T3" fmla="*/ 0 h 147"/>
                  <a:gd name="T4" fmla="*/ 90 w 112"/>
                  <a:gd name="T5" fmla="*/ 0 h 147"/>
                  <a:gd name="T6" fmla="*/ 90 w 112"/>
                  <a:gd name="T7" fmla="*/ 80 h 147"/>
                  <a:gd name="T8" fmla="*/ 51 w 112"/>
                  <a:gd name="T9" fmla="*/ 128 h 147"/>
                  <a:gd name="T10" fmla="*/ 22 w 112"/>
                  <a:gd name="T11" fmla="*/ 100 h 147"/>
                  <a:gd name="T12" fmla="*/ 22 w 112"/>
                  <a:gd name="T13" fmla="*/ 0 h 147"/>
                  <a:gd name="T14" fmla="*/ 0 w 112"/>
                  <a:gd name="T15" fmla="*/ 0 h 147"/>
                  <a:gd name="T16" fmla="*/ 0 w 112"/>
                  <a:gd name="T17" fmla="*/ 109 h 147"/>
                  <a:gd name="T18" fmla="*/ 45 w 112"/>
                  <a:gd name="T19" fmla="*/ 147 h 147"/>
                  <a:gd name="T20" fmla="*/ 92 w 112"/>
                  <a:gd name="T21" fmla="*/ 121 h 147"/>
                  <a:gd name="T22" fmla="*/ 92 w 112"/>
                  <a:gd name="T23" fmla="*/ 141 h 147"/>
                  <a:gd name="T24" fmla="*/ 112 w 112"/>
                  <a:gd name="T25" fmla="*/ 141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2" h="147">
                    <a:moveTo>
                      <a:pt x="112" y="141"/>
                    </a:moveTo>
                    <a:lnTo>
                      <a:pt x="112" y="0"/>
                    </a:lnTo>
                    <a:lnTo>
                      <a:pt x="90" y="0"/>
                    </a:lnTo>
                    <a:lnTo>
                      <a:pt x="90" y="80"/>
                    </a:lnTo>
                    <a:cubicBezTo>
                      <a:pt x="90" y="109"/>
                      <a:pt x="75" y="128"/>
                      <a:pt x="51" y="128"/>
                    </a:cubicBezTo>
                    <a:cubicBezTo>
                      <a:pt x="34" y="128"/>
                      <a:pt x="22" y="117"/>
                      <a:pt x="22" y="100"/>
                    </a:cubicBezTo>
                    <a:lnTo>
                      <a:pt x="22" y="0"/>
                    </a:lnTo>
                    <a:lnTo>
                      <a:pt x="0" y="0"/>
                    </a:lnTo>
                    <a:lnTo>
                      <a:pt x="0" y="109"/>
                    </a:lnTo>
                    <a:cubicBezTo>
                      <a:pt x="0" y="132"/>
                      <a:pt x="17" y="147"/>
                      <a:pt x="45" y="147"/>
                    </a:cubicBezTo>
                    <a:cubicBezTo>
                      <a:pt x="66" y="147"/>
                      <a:pt x="79" y="140"/>
                      <a:pt x="92" y="121"/>
                    </a:cubicBezTo>
                    <a:lnTo>
                      <a:pt x="92" y="141"/>
                    </a:lnTo>
                    <a:lnTo>
                      <a:pt x="112" y="14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5" name="Freeform 357">
                <a:extLst>
                  <a:ext uri="{FF2B5EF4-FFF2-40B4-BE49-F238E27FC236}">
                    <a16:creationId xmlns:a16="http://schemas.microsoft.com/office/drawing/2014/main" id="{C66E1FC8-0EA3-49D6-A976-C8E02C22C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6" y="1620"/>
                <a:ext cx="36" cy="47"/>
              </a:xfrm>
              <a:custGeom>
                <a:avLst/>
                <a:gdLst>
                  <a:gd name="T0" fmla="*/ 0 w 113"/>
                  <a:gd name="T1" fmla="*/ 4 h 145"/>
                  <a:gd name="T2" fmla="*/ 0 w 113"/>
                  <a:gd name="T3" fmla="*/ 145 h 145"/>
                  <a:gd name="T4" fmla="*/ 23 w 113"/>
                  <a:gd name="T5" fmla="*/ 145 h 145"/>
                  <a:gd name="T6" fmla="*/ 23 w 113"/>
                  <a:gd name="T7" fmla="*/ 67 h 145"/>
                  <a:gd name="T8" fmla="*/ 61 w 113"/>
                  <a:gd name="T9" fmla="*/ 19 h 145"/>
                  <a:gd name="T10" fmla="*/ 90 w 113"/>
                  <a:gd name="T11" fmla="*/ 47 h 145"/>
                  <a:gd name="T12" fmla="*/ 90 w 113"/>
                  <a:gd name="T13" fmla="*/ 145 h 145"/>
                  <a:gd name="T14" fmla="*/ 113 w 113"/>
                  <a:gd name="T15" fmla="*/ 145 h 145"/>
                  <a:gd name="T16" fmla="*/ 113 w 113"/>
                  <a:gd name="T17" fmla="*/ 38 h 145"/>
                  <a:gd name="T18" fmla="*/ 68 w 113"/>
                  <a:gd name="T19" fmla="*/ 0 h 145"/>
                  <a:gd name="T20" fmla="*/ 21 w 113"/>
                  <a:gd name="T21" fmla="*/ 27 h 145"/>
                  <a:gd name="T22" fmla="*/ 21 w 113"/>
                  <a:gd name="T23" fmla="*/ 4 h 145"/>
                  <a:gd name="T24" fmla="*/ 0 w 113"/>
                  <a:gd name="T25" fmla="*/ 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3" h="145">
                    <a:moveTo>
                      <a:pt x="0" y="4"/>
                    </a:moveTo>
                    <a:lnTo>
                      <a:pt x="0" y="145"/>
                    </a:lnTo>
                    <a:lnTo>
                      <a:pt x="23" y="145"/>
                    </a:lnTo>
                    <a:lnTo>
                      <a:pt x="23" y="67"/>
                    </a:lnTo>
                    <a:cubicBezTo>
                      <a:pt x="23" y="38"/>
                      <a:pt x="38" y="19"/>
                      <a:pt x="61" y="19"/>
                    </a:cubicBezTo>
                    <a:cubicBezTo>
                      <a:pt x="79" y="19"/>
                      <a:pt x="90" y="30"/>
                      <a:pt x="90" y="47"/>
                    </a:cubicBezTo>
                    <a:lnTo>
                      <a:pt x="90" y="145"/>
                    </a:lnTo>
                    <a:lnTo>
                      <a:pt x="113" y="145"/>
                    </a:lnTo>
                    <a:lnTo>
                      <a:pt x="113" y="38"/>
                    </a:lnTo>
                    <a:cubicBezTo>
                      <a:pt x="113" y="15"/>
                      <a:pt x="95" y="0"/>
                      <a:pt x="68" y="0"/>
                    </a:cubicBezTo>
                    <a:cubicBezTo>
                      <a:pt x="47" y="0"/>
                      <a:pt x="33" y="8"/>
                      <a:pt x="21" y="27"/>
                    </a:cubicBezTo>
                    <a:lnTo>
                      <a:pt x="21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6" name="Freeform 358">
                <a:extLst>
                  <a:ext uri="{FF2B5EF4-FFF2-40B4-BE49-F238E27FC236}">
                    <a16:creationId xmlns:a16="http://schemas.microsoft.com/office/drawing/2014/main" id="{56FBC3A7-825A-4109-8289-3507E01EAE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01" y="1620"/>
                <a:ext cx="40" cy="66"/>
              </a:xfrm>
              <a:custGeom>
                <a:avLst/>
                <a:gdLst>
                  <a:gd name="T0" fmla="*/ 104 w 124"/>
                  <a:gd name="T1" fmla="*/ 4 h 204"/>
                  <a:gd name="T2" fmla="*/ 104 w 124"/>
                  <a:gd name="T3" fmla="*/ 24 h 204"/>
                  <a:gd name="T4" fmla="*/ 61 w 124"/>
                  <a:gd name="T5" fmla="*/ 0 h 204"/>
                  <a:gd name="T6" fmla="*/ 0 w 124"/>
                  <a:gd name="T7" fmla="*/ 77 h 204"/>
                  <a:gd name="T8" fmla="*/ 18 w 124"/>
                  <a:gd name="T9" fmla="*/ 132 h 204"/>
                  <a:gd name="T10" fmla="*/ 59 w 124"/>
                  <a:gd name="T11" fmla="*/ 151 h 204"/>
                  <a:gd name="T12" fmla="*/ 102 w 124"/>
                  <a:gd name="T13" fmla="*/ 126 h 204"/>
                  <a:gd name="T14" fmla="*/ 102 w 124"/>
                  <a:gd name="T15" fmla="*/ 133 h 204"/>
                  <a:gd name="T16" fmla="*/ 93 w 124"/>
                  <a:gd name="T17" fmla="*/ 172 h 204"/>
                  <a:gd name="T18" fmla="*/ 62 w 124"/>
                  <a:gd name="T19" fmla="*/ 185 h 204"/>
                  <a:gd name="T20" fmla="*/ 36 w 124"/>
                  <a:gd name="T21" fmla="*/ 178 h 204"/>
                  <a:gd name="T22" fmla="*/ 28 w 124"/>
                  <a:gd name="T23" fmla="*/ 161 h 204"/>
                  <a:gd name="T24" fmla="*/ 5 w 124"/>
                  <a:gd name="T25" fmla="*/ 161 h 204"/>
                  <a:gd name="T26" fmla="*/ 61 w 124"/>
                  <a:gd name="T27" fmla="*/ 204 h 204"/>
                  <a:gd name="T28" fmla="*/ 110 w 124"/>
                  <a:gd name="T29" fmla="*/ 186 h 204"/>
                  <a:gd name="T30" fmla="*/ 124 w 124"/>
                  <a:gd name="T31" fmla="*/ 122 h 204"/>
                  <a:gd name="T32" fmla="*/ 124 w 124"/>
                  <a:gd name="T33" fmla="*/ 4 h 204"/>
                  <a:gd name="T34" fmla="*/ 104 w 124"/>
                  <a:gd name="T35" fmla="*/ 4 h 204"/>
                  <a:gd name="T36" fmla="*/ 63 w 124"/>
                  <a:gd name="T37" fmla="*/ 20 h 204"/>
                  <a:gd name="T38" fmla="*/ 102 w 124"/>
                  <a:gd name="T39" fmla="*/ 76 h 204"/>
                  <a:gd name="T40" fmla="*/ 63 w 124"/>
                  <a:gd name="T41" fmla="*/ 131 h 204"/>
                  <a:gd name="T42" fmla="*/ 24 w 124"/>
                  <a:gd name="T43" fmla="*/ 75 h 204"/>
                  <a:gd name="T44" fmla="*/ 63 w 124"/>
                  <a:gd name="T45" fmla="*/ 2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4" h="204">
                    <a:moveTo>
                      <a:pt x="104" y="4"/>
                    </a:moveTo>
                    <a:lnTo>
                      <a:pt x="104" y="24"/>
                    </a:lnTo>
                    <a:cubicBezTo>
                      <a:pt x="92" y="7"/>
                      <a:pt x="79" y="0"/>
                      <a:pt x="61" y="0"/>
                    </a:cubicBezTo>
                    <a:cubicBezTo>
                      <a:pt x="25" y="0"/>
                      <a:pt x="0" y="31"/>
                      <a:pt x="0" y="77"/>
                    </a:cubicBezTo>
                    <a:cubicBezTo>
                      <a:pt x="0" y="100"/>
                      <a:pt x="7" y="119"/>
                      <a:pt x="18" y="132"/>
                    </a:cubicBezTo>
                    <a:cubicBezTo>
                      <a:pt x="29" y="144"/>
                      <a:pt x="44" y="151"/>
                      <a:pt x="59" y="151"/>
                    </a:cubicBezTo>
                    <a:cubicBezTo>
                      <a:pt x="76" y="151"/>
                      <a:pt x="89" y="144"/>
                      <a:pt x="102" y="126"/>
                    </a:cubicBezTo>
                    <a:lnTo>
                      <a:pt x="102" y="133"/>
                    </a:lnTo>
                    <a:cubicBezTo>
                      <a:pt x="102" y="152"/>
                      <a:pt x="99" y="164"/>
                      <a:pt x="93" y="172"/>
                    </a:cubicBezTo>
                    <a:cubicBezTo>
                      <a:pt x="88" y="180"/>
                      <a:pt x="76" y="185"/>
                      <a:pt x="62" y="185"/>
                    </a:cubicBezTo>
                    <a:cubicBezTo>
                      <a:pt x="52" y="185"/>
                      <a:pt x="43" y="182"/>
                      <a:pt x="36" y="178"/>
                    </a:cubicBezTo>
                    <a:cubicBezTo>
                      <a:pt x="31" y="174"/>
                      <a:pt x="29" y="170"/>
                      <a:pt x="28" y="161"/>
                    </a:cubicBezTo>
                    <a:lnTo>
                      <a:pt x="5" y="161"/>
                    </a:lnTo>
                    <a:cubicBezTo>
                      <a:pt x="7" y="188"/>
                      <a:pt x="28" y="204"/>
                      <a:pt x="61" y="204"/>
                    </a:cubicBezTo>
                    <a:cubicBezTo>
                      <a:pt x="82" y="204"/>
                      <a:pt x="100" y="197"/>
                      <a:pt x="110" y="186"/>
                    </a:cubicBezTo>
                    <a:cubicBezTo>
                      <a:pt x="120" y="173"/>
                      <a:pt x="124" y="155"/>
                      <a:pt x="124" y="122"/>
                    </a:cubicBezTo>
                    <a:lnTo>
                      <a:pt x="124" y="4"/>
                    </a:lnTo>
                    <a:lnTo>
                      <a:pt x="104" y="4"/>
                    </a:lnTo>
                    <a:close/>
                    <a:moveTo>
                      <a:pt x="63" y="20"/>
                    </a:moveTo>
                    <a:cubicBezTo>
                      <a:pt x="87" y="20"/>
                      <a:pt x="102" y="41"/>
                      <a:pt x="102" y="76"/>
                    </a:cubicBezTo>
                    <a:cubicBezTo>
                      <a:pt x="102" y="110"/>
                      <a:pt x="87" y="131"/>
                      <a:pt x="63" y="131"/>
                    </a:cubicBezTo>
                    <a:cubicBezTo>
                      <a:pt x="39" y="131"/>
                      <a:pt x="24" y="110"/>
                      <a:pt x="24" y="75"/>
                    </a:cubicBezTo>
                    <a:cubicBezTo>
                      <a:pt x="24" y="41"/>
                      <a:pt x="39" y="20"/>
                      <a:pt x="63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7" name="Freeform 359">
                <a:extLst>
                  <a:ext uri="{FF2B5EF4-FFF2-40B4-BE49-F238E27FC236}">
                    <a16:creationId xmlns:a16="http://schemas.microsoft.com/office/drawing/2014/main" id="{78DF338C-C132-46D3-8D9F-EC23E6BCB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0" y="1620"/>
                <a:ext cx="38" cy="49"/>
              </a:xfrm>
              <a:custGeom>
                <a:avLst/>
                <a:gdLst>
                  <a:gd name="T0" fmla="*/ 109 w 115"/>
                  <a:gd name="T1" fmla="*/ 43 h 151"/>
                  <a:gd name="T2" fmla="*/ 58 w 115"/>
                  <a:gd name="T3" fmla="*/ 0 h 151"/>
                  <a:gd name="T4" fmla="*/ 3 w 115"/>
                  <a:gd name="T5" fmla="*/ 43 h 151"/>
                  <a:gd name="T6" fmla="*/ 48 w 115"/>
                  <a:gd name="T7" fmla="*/ 84 h 151"/>
                  <a:gd name="T8" fmla="*/ 69 w 115"/>
                  <a:gd name="T9" fmla="*/ 89 h 151"/>
                  <a:gd name="T10" fmla="*/ 91 w 115"/>
                  <a:gd name="T11" fmla="*/ 108 h 151"/>
                  <a:gd name="T12" fmla="*/ 58 w 115"/>
                  <a:gd name="T13" fmla="*/ 131 h 151"/>
                  <a:gd name="T14" fmla="*/ 30 w 115"/>
                  <a:gd name="T15" fmla="*/ 121 h 151"/>
                  <a:gd name="T16" fmla="*/ 24 w 115"/>
                  <a:gd name="T17" fmla="*/ 103 h 151"/>
                  <a:gd name="T18" fmla="*/ 0 w 115"/>
                  <a:gd name="T19" fmla="*/ 103 h 151"/>
                  <a:gd name="T20" fmla="*/ 56 w 115"/>
                  <a:gd name="T21" fmla="*/ 151 h 151"/>
                  <a:gd name="T22" fmla="*/ 115 w 115"/>
                  <a:gd name="T23" fmla="*/ 107 h 151"/>
                  <a:gd name="T24" fmla="*/ 75 w 115"/>
                  <a:gd name="T25" fmla="*/ 67 h 151"/>
                  <a:gd name="T26" fmla="*/ 53 w 115"/>
                  <a:gd name="T27" fmla="*/ 62 h 151"/>
                  <a:gd name="T28" fmla="*/ 27 w 115"/>
                  <a:gd name="T29" fmla="*/ 42 h 151"/>
                  <a:gd name="T30" fmla="*/ 57 w 115"/>
                  <a:gd name="T31" fmla="*/ 20 h 151"/>
                  <a:gd name="T32" fmla="*/ 85 w 115"/>
                  <a:gd name="T33" fmla="*/ 43 h 151"/>
                  <a:gd name="T34" fmla="*/ 109 w 115"/>
                  <a:gd name="T35" fmla="*/ 43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5" h="151">
                    <a:moveTo>
                      <a:pt x="109" y="43"/>
                    </a:moveTo>
                    <a:cubicBezTo>
                      <a:pt x="109" y="15"/>
                      <a:pt x="90" y="0"/>
                      <a:pt x="58" y="0"/>
                    </a:cubicBezTo>
                    <a:cubicBezTo>
                      <a:pt x="25" y="0"/>
                      <a:pt x="3" y="17"/>
                      <a:pt x="3" y="43"/>
                    </a:cubicBezTo>
                    <a:cubicBezTo>
                      <a:pt x="3" y="65"/>
                      <a:pt x="15" y="75"/>
                      <a:pt x="48" y="84"/>
                    </a:cubicBezTo>
                    <a:lnTo>
                      <a:pt x="69" y="89"/>
                    </a:lnTo>
                    <a:cubicBezTo>
                      <a:pt x="85" y="93"/>
                      <a:pt x="91" y="98"/>
                      <a:pt x="91" y="108"/>
                    </a:cubicBezTo>
                    <a:cubicBezTo>
                      <a:pt x="91" y="122"/>
                      <a:pt x="78" y="131"/>
                      <a:pt x="58" y="131"/>
                    </a:cubicBezTo>
                    <a:cubicBezTo>
                      <a:pt x="46" y="131"/>
                      <a:pt x="36" y="127"/>
                      <a:pt x="30" y="121"/>
                    </a:cubicBezTo>
                    <a:cubicBezTo>
                      <a:pt x="26" y="117"/>
                      <a:pt x="25" y="113"/>
                      <a:pt x="24" y="103"/>
                    </a:cubicBezTo>
                    <a:lnTo>
                      <a:pt x="0" y="103"/>
                    </a:lnTo>
                    <a:cubicBezTo>
                      <a:pt x="1" y="136"/>
                      <a:pt x="19" y="151"/>
                      <a:pt x="56" y="151"/>
                    </a:cubicBezTo>
                    <a:cubicBezTo>
                      <a:pt x="92" y="151"/>
                      <a:pt x="115" y="134"/>
                      <a:pt x="115" y="107"/>
                    </a:cubicBezTo>
                    <a:cubicBezTo>
                      <a:pt x="115" y="85"/>
                      <a:pt x="103" y="74"/>
                      <a:pt x="75" y="67"/>
                    </a:cubicBezTo>
                    <a:lnTo>
                      <a:pt x="53" y="62"/>
                    </a:lnTo>
                    <a:cubicBezTo>
                      <a:pt x="35" y="58"/>
                      <a:pt x="27" y="52"/>
                      <a:pt x="27" y="42"/>
                    </a:cubicBezTo>
                    <a:cubicBezTo>
                      <a:pt x="27" y="29"/>
                      <a:pt x="38" y="20"/>
                      <a:pt x="57" y="20"/>
                    </a:cubicBezTo>
                    <a:cubicBezTo>
                      <a:pt x="75" y="20"/>
                      <a:pt x="85" y="28"/>
                      <a:pt x="85" y="43"/>
                    </a:cubicBezTo>
                    <a:lnTo>
                      <a:pt x="109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" name="Freeform 360">
                <a:extLst>
                  <a:ext uri="{FF2B5EF4-FFF2-40B4-BE49-F238E27FC236}">
                    <a16:creationId xmlns:a16="http://schemas.microsoft.com/office/drawing/2014/main" id="{950C4EC5-BAE5-4EE7-B6C5-2F6ABC98E2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94" y="1620"/>
                <a:ext cx="41" cy="66"/>
              </a:xfrm>
              <a:custGeom>
                <a:avLst/>
                <a:gdLst>
                  <a:gd name="T0" fmla="*/ 104 w 125"/>
                  <a:gd name="T1" fmla="*/ 4 h 204"/>
                  <a:gd name="T2" fmla="*/ 104 w 125"/>
                  <a:gd name="T3" fmla="*/ 24 h 204"/>
                  <a:gd name="T4" fmla="*/ 61 w 125"/>
                  <a:gd name="T5" fmla="*/ 0 h 204"/>
                  <a:gd name="T6" fmla="*/ 0 w 125"/>
                  <a:gd name="T7" fmla="*/ 77 h 204"/>
                  <a:gd name="T8" fmla="*/ 18 w 125"/>
                  <a:gd name="T9" fmla="*/ 132 h 204"/>
                  <a:gd name="T10" fmla="*/ 59 w 125"/>
                  <a:gd name="T11" fmla="*/ 151 h 204"/>
                  <a:gd name="T12" fmla="*/ 102 w 125"/>
                  <a:gd name="T13" fmla="*/ 126 h 204"/>
                  <a:gd name="T14" fmla="*/ 102 w 125"/>
                  <a:gd name="T15" fmla="*/ 133 h 204"/>
                  <a:gd name="T16" fmla="*/ 94 w 125"/>
                  <a:gd name="T17" fmla="*/ 172 h 204"/>
                  <a:gd name="T18" fmla="*/ 62 w 125"/>
                  <a:gd name="T19" fmla="*/ 185 h 204"/>
                  <a:gd name="T20" fmla="*/ 37 w 125"/>
                  <a:gd name="T21" fmla="*/ 178 h 204"/>
                  <a:gd name="T22" fmla="*/ 28 w 125"/>
                  <a:gd name="T23" fmla="*/ 161 h 204"/>
                  <a:gd name="T24" fmla="*/ 5 w 125"/>
                  <a:gd name="T25" fmla="*/ 161 h 204"/>
                  <a:gd name="T26" fmla="*/ 61 w 125"/>
                  <a:gd name="T27" fmla="*/ 204 h 204"/>
                  <a:gd name="T28" fmla="*/ 110 w 125"/>
                  <a:gd name="T29" fmla="*/ 186 h 204"/>
                  <a:gd name="T30" fmla="*/ 125 w 125"/>
                  <a:gd name="T31" fmla="*/ 122 h 204"/>
                  <a:gd name="T32" fmla="*/ 125 w 125"/>
                  <a:gd name="T33" fmla="*/ 4 h 204"/>
                  <a:gd name="T34" fmla="*/ 104 w 125"/>
                  <a:gd name="T35" fmla="*/ 4 h 204"/>
                  <a:gd name="T36" fmla="*/ 63 w 125"/>
                  <a:gd name="T37" fmla="*/ 20 h 204"/>
                  <a:gd name="T38" fmla="*/ 102 w 125"/>
                  <a:gd name="T39" fmla="*/ 76 h 204"/>
                  <a:gd name="T40" fmla="*/ 63 w 125"/>
                  <a:gd name="T41" fmla="*/ 131 h 204"/>
                  <a:gd name="T42" fmla="*/ 24 w 125"/>
                  <a:gd name="T43" fmla="*/ 75 h 204"/>
                  <a:gd name="T44" fmla="*/ 63 w 125"/>
                  <a:gd name="T45" fmla="*/ 2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5" h="204">
                    <a:moveTo>
                      <a:pt x="104" y="4"/>
                    </a:moveTo>
                    <a:lnTo>
                      <a:pt x="104" y="24"/>
                    </a:lnTo>
                    <a:cubicBezTo>
                      <a:pt x="92" y="7"/>
                      <a:pt x="79" y="0"/>
                      <a:pt x="61" y="0"/>
                    </a:cubicBezTo>
                    <a:cubicBezTo>
                      <a:pt x="25" y="0"/>
                      <a:pt x="0" y="31"/>
                      <a:pt x="0" y="77"/>
                    </a:cubicBezTo>
                    <a:cubicBezTo>
                      <a:pt x="0" y="100"/>
                      <a:pt x="7" y="119"/>
                      <a:pt x="18" y="132"/>
                    </a:cubicBezTo>
                    <a:cubicBezTo>
                      <a:pt x="29" y="144"/>
                      <a:pt x="44" y="151"/>
                      <a:pt x="59" y="151"/>
                    </a:cubicBezTo>
                    <a:cubicBezTo>
                      <a:pt x="77" y="151"/>
                      <a:pt x="89" y="144"/>
                      <a:pt x="102" y="126"/>
                    </a:cubicBezTo>
                    <a:lnTo>
                      <a:pt x="102" y="133"/>
                    </a:lnTo>
                    <a:cubicBezTo>
                      <a:pt x="102" y="152"/>
                      <a:pt x="99" y="164"/>
                      <a:pt x="94" y="172"/>
                    </a:cubicBezTo>
                    <a:cubicBezTo>
                      <a:pt x="88" y="180"/>
                      <a:pt x="76" y="185"/>
                      <a:pt x="62" y="185"/>
                    </a:cubicBezTo>
                    <a:cubicBezTo>
                      <a:pt x="52" y="185"/>
                      <a:pt x="43" y="182"/>
                      <a:pt x="37" y="178"/>
                    </a:cubicBezTo>
                    <a:cubicBezTo>
                      <a:pt x="31" y="174"/>
                      <a:pt x="29" y="170"/>
                      <a:pt x="28" y="161"/>
                    </a:cubicBezTo>
                    <a:lnTo>
                      <a:pt x="5" y="161"/>
                    </a:lnTo>
                    <a:cubicBezTo>
                      <a:pt x="7" y="188"/>
                      <a:pt x="28" y="204"/>
                      <a:pt x="61" y="204"/>
                    </a:cubicBezTo>
                    <a:cubicBezTo>
                      <a:pt x="82" y="204"/>
                      <a:pt x="101" y="197"/>
                      <a:pt x="110" y="186"/>
                    </a:cubicBezTo>
                    <a:cubicBezTo>
                      <a:pt x="121" y="173"/>
                      <a:pt x="125" y="155"/>
                      <a:pt x="125" y="122"/>
                    </a:cubicBezTo>
                    <a:lnTo>
                      <a:pt x="125" y="4"/>
                    </a:lnTo>
                    <a:lnTo>
                      <a:pt x="104" y="4"/>
                    </a:lnTo>
                    <a:close/>
                    <a:moveTo>
                      <a:pt x="63" y="20"/>
                    </a:moveTo>
                    <a:cubicBezTo>
                      <a:pt x="87" y="20"/>
                      <a:pt x="102" y="41"/>
                      <a:pt x="102" y="76"/>
                    </a:cubicBezTo>
                    <a:cubicBezTo>
                      <a:pt x="102" y="110"/>
                      <a:pt x="87" y="131"/>
                      <a:pt x="63" y="131"/>
                    </a:cubicBezTo>
                    <a:cubicBezTo>
                      <a:pt x="39" y="131"/>
                      <a:pt x="24" y="110"/>
                      <a:pt x="24" y="75"/>
                    </a:cubicBezTo>
                    <a:cubicBezTo>
                      <a:pt x="24" y="41"/>
                      <a:pt x="39" y="20"/>
                      <a:pt x="63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" name="Freeform 361">
                <a:extLst>
                  <a:ext uri="{FF2B5EF4-FFF2-40B4-BE49-F238E27FC236}">
                    <a16:creationId xmlns:a16="http://schemas.microsoft.com/office/drawing/2014/main" id="{D6DE47F6-59FE-4642-9204-D8C2A218D5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6" y="1620"/>
                <a:ext cx="22" cy="47"/>
              </a:xfrm>
              <a:custGeom>
                <a:avLst/>
                <a:gdLst>
                  <a:gd name="T0" fmla="*/ 0 w 68"/>
                  <a:gd name="T1" fmla="*/ 4 h 145"/>
                  <a:gd name="T2" fmla="*/ 0 w 68"/>
                  <a:gd name="T3" fmla="*/ 145 h 145"/>
                  <a:gd name="T4" fmla="*/ 23 w 68"/>
                  <a:gd name="T5" fmla="*/ 145 h 145"/>
                  <a:gd name="T6" fmla="*/ 23 w 68"/>
                  <a:gd name="T7" fmla="*/ 72 h 145"/>
                  <a:gd name="T8" fmla="*/ 39 w 68"/>
                  <a:gd name="T9" fmla="*/ 30 h 145"/>
                  <a:gd name="T10" fmla="*/ 68 w 68"/>
                  <a:gd name="T11" fmla="*/ 23 h 145"/>
                  <a:gd name="T12" fmla="*/ 68 w 68"/>
                  <a:gd name="T13" fmla="*/ 0 h 145"/>
                  <a:gd name="T14" fmla="*/ 60 w 68"/>
                  <a:gd name="T15" fmla="*/ 0 h 145"/>
                  <a:gd name="T16" fmla="*/ 21 w 68"/>
                  <a:gd name="T17" fmla="*/ 29 h 145"/>
                  <a:gd name="T18" fmla="*/ 21 w 68"/>
                  <a:gd name="T19" fmla="*/ 4 h 145"/>
                  <a:gd name="T20" fmla="*/ 0 w 68"/>
                  <a:gd name="T21" fmla="*/ 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145">
                    <a:moveTo>
                      <a:pt x="0" y="4"/>
                    </a:moveTo>
                    <a:lnTo>
                      <a:pt x="0" y="145"/>
                    </a:lnTo>
                    <a:lnTo>
                      <a:pt x="23" y="145"/>
                    </a:lnTo>
                    <a:lnTo>
                      <a:pt x="23" y="72"/>
                    </a:lnTo>
                    <a:cubicBezTo>
                      <a:pt x="23" y="51"/>
                      <a:pt x="28" y="38"/>
                      <a:pt x="39" y="30"/>
                    </a:cubicBezTo>
                    <a:cubicBezTo>
                      <a:pt x="46" y="25"/>
                      <a:pt x="53" y="24"/>
                      <a:pt x="68" y="23"/>
                    </a:cubicBezTo>
                    <a:lnTo>
                      <a:pt x="68" y="0"/>
                    </a:lnTo>
                    <a:cubicBezTo>
                      <a:pt x="65" y="0"/>
                      <a:pt x="63" y="0"/>
                      <a:pt x="60" y="0"/>
                    </a:cubicBezTo>
                    <a:cubicBezTo>
                      <a:pt x="45" y="0"/>
                      <a:pt x="34" y="8"/>
                      <a:pt x="21" y="29"/>
                    </a:cubicBezTo>
                    <a:lnTo>
                      <a:pt x="21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" name="Freeform 362">
                <a:extLst>
                  <a:ext uri="{FF2B5EF4-FFF2-40B4-BE49-F238E27FC236}">
                    <a16:creationId xmlns:a16="http://schemas.microsoft.com/office/drawing/2014/main" id="{8983290B-68B3-4305-A20F-2C6DE13935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73" y="1620"/>
                <a:ext cx="44" cy="49"/>
              </a:xfrm>
              <a:custGeom>
                <a:avLst/>
                <a:gdLst>
                  <a:gd name="T0" fmla="*/ 133 w 133"/>
                  <a:gd name="T1" fmla="*/ 132 h 151"/>
                  <a:gd name="T2" fmla="*/ 128 w 133"/>
                  <a:gd name="T3" fmla="*/ 132 h 151"/>
                  <a:gd name="T4" fmla="*/ 116 w 133"/>
                  <a:gd name="T5" fmla="*/ 121 h 151"/>
                  <a:gd name="T6" fmla="*/ 116 w 133"/>
                  <a:gd name="T7" fmla="*/ 38 h 151"/>
                  <a:gd name="T8" fmla="*/ 63 w 133"/>
                  <a:gd name="T9" fmla="*/ 0 h 151"/>
                  <a:gd name="T10" fmla="*/ 16 w 133"/>
                  <a:gd name="T11" fmla="*/ 16 h 151"/>
                  <a:gd name="T12" fmla="*/ 6 w 133"/>
                  <a:gd name="T13" fmla="*/ 46 h 151"/>
                  <a:gd name="T14" fmla="*/ 29 w 133"/>
                  <a:gd name="T15" fmla="*/ 46 h 151"/>
                  <a:gd name="T16" fmla="*/ 62 w 133"/>
                  <a:gd name="T17" fmla="*/ 20 h 151"/>
                  <a:gd name="T18" fmla="*/ 94 w 133"/>
                  <a:gd name="T19" fmla="*/ 41 h 151"/>
                  <a:gd name="T20" fmla="*/ 94 w 133"/>
                  <a:gd name="T21" fmla="*/ 47 h 151"/>
                  <a:gd name="T22" fmla="*/ 70 w 133"/>
                  <a:gd name="T23" fmla="*/ 63 h 151"/>
                  <a:gd name="T24" fmla="*/ 25 w 133"/>
                  <a:gd name="T25" fmla="*/ 72 h 151"/>
                  <a:gd name="T26" fmla="*/ 0 w 133"/>
                  <a:gd name="T27" fmla="*/ 110 h 151"/>
                  <a:gd name="T28" fmla="*/ 46 w 133"/>
                  <a:gd name="T29" fmla="*/ 151 h 151"/>
                  <a:gd name="T30" fmla="*/ 94 w 133"/>
                  <a:gd name="T31" fmla="*/ 131 h 151"/>
                  <a:gd name="T32" fmla="*/ 118 w 133"/>
                  <a:gd name="T33" fmla="*/ 151 h 151"/>
                  <a:gd name="T34" fmla="*/ 133 w 133"/>
                  <a:gd name="T35" fmla="*/ 149 h 151"/>
                  <a:gd name="T36" fmla="*/ 133 w 133"/>
                  <a:gd name="T37" fmla="*/ 132 h 151"/>
                  <a:gd name="T38" fmla="*/ 94 w 133"/>
                  <a:gd name="T39" fmla="*/ 101 h 151"/>
                  <a:gd name="T40" fmla="*/ 85 w 133"/>
                  <a:gd name="T41" fmla="*/ 119 h 151"/>
                  <a:gd name="T42" fmla="*/ 51 w 133"/>
                  <a:gd name="T43" fmla="*/ 132 h 151"/>
                  <a:gd name="T44" fmla="*/ 23 w 133"/>
                  <a:gd name="T45" fmla="*/ 109 h 151"/>
                  <a:gd name="T46" fmla="*/ 57 w 133"/>
                  <a:gd name="T47" fmla="*/ 83 h 151"/>
                  <a:gd name="T48" fmla="*/ 94 w 133"/>
                  <a:gd name="T49" fmla="*/ 75 h 151"/>
                  <a:gd name="T50" fmla="*/ 94 w 133"/>
                  <a:gd name="T51" fmla="*/ 10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3" h="151">
                    <a:moveTo>
                      <a:pt x="133" y="132"/>
                    </a:moveTo>
                    <a:cubicBezTo>
                      <a:pt x="131" y="132"/>
                      <a:pt x="130" y="132"/>
                      <a:pt x="128" y="132"/>
                    </a:cubicBezTo>
                    <a:cubicBezTo>
                      <a:pt x="120" y="132"/>
                      <a:pt x="116" y="128"/>
                      <a:pt x="116" y="121"/>
                    </a:cubicBezTo>
                    <a:lnTo>
                      <a:pt x="116" y="38"/>
                    </a:lnTo>
                    <a:cubicBezTo>
                      <a:pt x="116" y="13"/>
                      <a:pt x="98" y="0"/>
                      <a:pt x="63" y="0"/>
                    </a:cubicBezTo>
                    <a:cubicBezTo>
                      <a:pt x="42" y="0"/>
                      <a:pt x="25" y="6"/>
                      <a:pt x="16" y="16"/>
                    </a:cubicBezTo>
                    <a:cubicBezTo>
                      <a:pt x="9" y="23"/>
                      <a:pt x="7" y="31"/>
                      <a:pt x="6" y="46"/>
                    </a:cubicBezTo>
                    <a:lnTo>
                      <a:pt x="29" y="46"/>
                    </a:lnTo>
                    <a:cubicBezTo>
                      <a:pt x="31" y="28"/>
                      <a:pt x="41" y="20"/>
                      <a:pt x="62" y="20"/>
                    </a:cubicBezTo>
                    <a:cubicBezTo>
                      <a:pt x="82" y="20"/>
                      <a:pt x="94" y="28"/>
                      <a:pt x="94" y="41"/>
                    </a:cubicBezTo>
                    <a:lnTo>
                      <a:pt x="94" y="47"/>
                    </a:lnTo>
                    <a:cubicBezTo>
                      <a:pt x="94" y="57"/>
                      <a:pt x="88" y="61"/>
                      <a:pt x="70" y="63"/>
                    </a:cubicBezTo>
                    <a:cubicBezTo>
                      <a:pt x="38" y="67"/>
                      <a:pt x="33" y="68"/>
                      <a:pt x="25" y="72"/>
                    </a:cubicBezTo>
                    <a:cubicBezTo>
                      <a:pt x="8" y="78"/>
                      <a:pt x="0" y="91"/>
                      <a:pt x="0" y="110"/>
                    </a:cubicBezTo>
                    <a:cubicBezTo>
                      <a:pt x="0" y="135"/>
                      <a:pt x="18" y="151"/>
                      <a:pt x="46" y="151"/>
                    </a:cubicBezTo>
                    <a:cubicBezTo>
                      <a:pt x="64" y="151"/>
                      <a:pt x="79" y="145"/>
                      <a:pt x="94" y="131"/>
                    </a:cubicBezTo>
                    <a:cubicBezTo>
                      <a:pt x="96" y="145"/>
                      <a:pt x="103" y="151"/>
                      <a:pt x="118" y="151"/>
                    </a:cubicBezTo>
                    <a:cubicBezTo>
                      <a:pt x="122" y="151"/>
                      <a:pt x="126" y="151"/>
                      <a:pt x="133" y="149"/>
                    </a:cubicBezTo>
                    <a:lnTo>
                      <a:pt x="133" y="132"/>
                    </a:lnTo>
                    <a:close/>
                    <a:moveTo>
                      <a:pt x="94" y="101"/>
                    </a:moveTo>
                    <a:cubicBezTo>
                      <a:pt x="94" y="108"/>
                      <a:pt x="91" y="113"/>
                      <a:pt x="85" y="119"/>
                    </a:cubicBezTo>
                    <a:cubicBezTo>
                      <a:pt x="76" y="127"/>
                      <a:pt x="64" y="132"/>
                      <a:pt x="51" y="132"/>
                    </a:cubicBezTo>
                    <a:cubicBezTo>
                      <a:pt x="34" y="132"/>
                      <a:pt x="23" y="123"/>
                      <a:pt x="23" y="109"/>
                    </a:cubicBezTo>
                    <a:cubicBezTo>
                      <a:pt x="23" y="94"/>
                      <a:pt x="33" y="87"/>
                      <a:pt x="57" y="83"/>
                    </a:cubicBezTo>
                    <a:cubicBezTo>
                      <a:pt x="81" y="80"/>
                      <a:pt x="86" y="79"/>
                      <a:pt x="94" y="75"/>
                    </a:cubicBezTo>
                    <a:lnTo>
                      <a:pt x="94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" name="Freeform 363">
                <a:extLst>
                  <a:ext uri="{FF2B5EF4-FFF2-40B4-BE49-F238E27FC236}">
                    <a16:creationId xmlns:a16="http://schemas.microsoft.com/office/drawing/2014/main" id="{6AF15632-3907-4F70-839C-B4FC2AEBA6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21" y="1603"/>
                <a:ext cx="41" cy="66"/>
              </a:xfrm>
              <a:custGeom>
                <a:avLst/>
                <a:gdLst>
                  <a:gd name="T0" fmla="*/ 126 w 126"/>
                  <a:gd name="T1" fmla="*/ 0 h 203"/>
                  <a:gd name="T2" fmla="*/ 104 w 126"/>
                  <a:gd name="T3" fmla="*/ 0 h 203"/>
                  <a:gd name="T4" fmla="*/ 104 w 126"/>
                  <a:gd name="T5" fmla="*/ 73 h 203"/>
                  <a:gd name="T6" fmla="*/ 61 w 126"/>
                  <a:gd name="T7" fmla="*/ 52 h 203"/>
                  <a:gd name="T8" fmla="*/ 0 w 126"/>
                  <a:gd name="T9" fmla="*/ 126 h 203"/>
                  <a:gd name="T10" fmla="*/ 61 w 126"/>
                  <a:gd name="T11" fmla="*/ 203 h 203"/>
                  <a:gd name="T12" fmla="*/ 106 w 126"/>
                  <a:gd name="T13" fmla="*/ 179 h 203"/>
                  <a:gd name="T14" fmla="*/ 106 w 126"/>
                  <a:gd name="T15" fmla="*/ 197 h 203"/>
                  <a:gd name="T16" fmla="*/ 126 w 126"/>
                  <a:gd name="T17" fmla="*/ 197 h 203"/>
                  <a:gd name="T18" fmla="*/ 126 w 126"/>
                  <a:gd name="T19" fmla="*/ 0 h 203"/>
                  <a:gd name="T20" fmla="*/ 64 w 126"/>
                  <a:gd name="T21" fmla="*/ 73 h 203"/>
                  <a:gd name="T22" fmla="*/ 104 w 126"/>
                  <a:gd name="T23" fmla="*/ 128 h 203"/>
                  <a:gd name="T24" fmla="*/ 65 w 126"/>
                  <a:gd name="T25" fmla="*/ 182 h 203"/>
                  <a:gd name="T26" fmla="*/ 23 w 126"/>
                  <a:gd name="T27" fmla="*/ 127 h 203"/>
                  <a:gd name="T28" fmla="*/ 64 w 126"/>
                  <a:gd name="T29" fmla="*/ 7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6" h="203">
                    <a:moveTo>
                      <a:pt x="126" y="0"/>
                    </a:moveTo>
                    <a:lnTo>
                      <a:pt x="104" y="0"/>
                    </a:lnTo>
                    <a:lnTo>
                      <a:pt x="104" y="73"/>
                    </a:lnTo>
                    <a:cubicBezTo>
                      <a:pt x="95" y="59"/>
                      <a:pt x="79" y="52"/>
                      <a:pt x="61" y="52"/>
                    </a:cubicBezTo>
                    <a:cubicBezTo>
                      <a:pt x="24" y="52"/>
                      <a:pt x="0" y="81"/>
                      <a:pt x="0" y="126"/>
                    </a:cubicBezTo>
                    <a:cubicBezTo>
                      <a:pt x="0" y="174"/>
                      <a:pt x="23" y="203"/>
                      <a:pt x="61" y="203"/>
                    </a:cubicBezTo>
                    <a:cubicBezTo>
                      <a:pt x="81" y="203"/>
                      <a:pt x="94" y="196"/>
                      <a:pt x="106" y="179"/>
                    </a:cubicBezTo>
                    <a:lnTo>
                      <a:pt x="106" y="197"/>
                    </a:lnTo>
                    <a:lnTo>
                      <a:pt x="126" y="197"/>
                    </a:lnTo>
                    <a:lnTo>
                      <a:pt x="126" y="0"/>
                    </a:lnTo>
                    <a:close/>
                    <a:moveTo>
                      <a:pt x="64" y="73"/>
                    </a:moveTo>
                    <a:cubicBezTo>
                      <a:pt x="89" y="73"/>
                      <a:pt x="104" y="94"/>
                      <a:pt x="104" y="128"/>
                    </a:cubicBezTo>
                    <a:cubicBezTo>
                      <a:pt x="104" y="161"/>
                      <a:pt x="88" y="182"/>
                      <a:pt x="65" y="182"/>
                    </a:cubicBezTo>
                    <a:cubicBezTo>
                      <a:pt x="40" y="182"/>
                      <a:pt x="23" y="160"/>
                      <a:pt x="23" y="127"/>
                    </a:cubicBezTo>
                    <a:cubicBezTo>
                      <a:pt x="23" y="95"/>
                      <a:pt x="40" y="73"/>
                      <a:pt x="64" y="7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" name="Freeform 364">
                <a:extLst>
                  <a:ext uri="{FF2B5EF4-FFF2-40B4-BE49-F238E27FC236}">
                    <a16:creationId xmlns:a16="http://schemas.microsoft.com/office/drawing/2014/main" id="{B2753CAA-FFFC-4D2A-9DA2-533CD6A5FC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1605"/>
                <a:ext cx="22" cy="62"/>
              </a:xfrm>
              <a:custGeom>
                <a:avLst/>
                <a:gdLst>
                  <a:gd name="T0" fmla="*/ 43 w 67"/>
                  <a:gd name="T1" fmla="*/ 55 h 191"/>
                  <a:gd name="T2" fmla="*/ 43 w 67"/>
                  <a:gd name="T3" fmla="*/ 191 h 191"/>
                  <a:gd name="T4" fmla="*/ 67 w 67"/>
                  <a:gd name="T5" fmla="*/ 191 h 191"/>
                  <a:gd name="T6" fmla="*/ 67 w 67"/>
                  <a:gd name="T7" fmla="*/ 0 h 191"/>
                  <a:gd name="T8" fmla="*/ 51 w 67"/>
                  <a:gd name="T9" fmla="*/ 0 h 191"/>
                  <a:gd name="T10" fmla="*/ 0 w 67"/>
                  <a:gd name="T11" fmla="*/ 38 h 191"/>
                  <a:gd name="T12" fmla="*/ 0 w 67"/>
                  <a:gd name="T13" fmla="*/ 55 h 191"/>
                  <a:gd name="T14" fmla="*/ 43 w 67"/>
                  <a:gd name="T15" fmla="*/ 55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91">
                    <a:moveTo>
                      <a:pt x="43" y="55"/>
                    </a:moveTo>
                    <a:lnTo>
                      <a:pt x="43" y="191"/>
                    </a:lnTo>
                    <a:lnTo>
                      <a:pt x="67" y="191"/>
                    </a:lnTo>
                    <a:lnTo>
                      <a:pt x="67" y="0"/>
                    </a:lnTo>
                    <a:lnTo>
                      <a:pt x="51" y="0"/>
                    </a:lnTo>
                    <a:cubicBezTo>
                      <a:pt x="43" y="29"/>
                      <a:pt x="37" y="33"/>
                      <a:pt x="0" y="38"/>
                    </a:cubicBezTo>
                    <a:lnTo>
                      <a:pt x="0" y="55"/>
                    </a:lnTo>
                    <a:lnTo>
                      <a:pt x="43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3" name="Freeform 365">
                <a:extLst>
                  <a:ext uri="{FF2B5EF4-FFF2-40B4-BE49-F238E27FC236}">
                    <a16:creationId xmlns:a16="http://schemas.microsoft.com/office/drawing/2014/main" id="{6A703132-02E7-4F95-B302-340056634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9" y="1658"/>
                <a:ext cx="9" cy="22"/>
              </a:xfrm>
              <a:custGeom>
                <a:avLst/>
                <a:gdLst>
                  <a:gd name="T0" fmla="*/ 0 w 28"/>
                  <a:gd name="T1" fmla="*/ 0 h 68"/>
                  <a:gd name="T2" fmla="*/ 0 w 28"/>
                  <a:gd name="T3" fmla="*/ 28 h 68"/>
                  <a:gd name="T4" fmla="*/ 16 w 28"/>
                  <a:gd name="T5" fmla="*/ 28 h 68"/>
                  <a:gd name="T6" fmla="*/ 16 w 28"/>
                  <a:gd name="T7" fmla="*/ 33 h 68"/>
                  <a:gd name="T8" fmla="*/ 0 w 28"/>
                  <a:gd name="T9" fmla="*/ 58 h 68"/>
                  <a:gd name="T10" fmla="*/ 0 w 28"/>
                  <a:gd name="T11" fmla="*/ 68 h 68"/>
                  <a:gd name="T12" fmla="*/ 28 w 28"/>
                  <a:gd name="T13" fmla="*/ 32 h 68"/>
                  <a:gd name="T14" fmla="*/ 28 w 28"/>
                  <a:gd name="T15" fmla="*/ 0 h 68"/>
                  <a:gd name="T16" fmla="*/ 0 w 28"/>
                  <a:gd name="T1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68">
                    <a:moveTo>
                      <a:pt x="0" y="0"/>
                    </a:moveTo>
                    <a:lnTo>
                      <a:pt x="0" y="28"/>
                    </a:lnTo>
                    <a:lnTo>
                      <a:pt x="16" y="28"/>
                    </a:lnTo>
                    <a:lnTo>
                      <a:pt x="16" y="33"/>
                    </a:lnTo>
                    <a:cubicBezTo>
                      <a:pt x="16" y="52"/>
                      <a:pt x="12" y="57"/>
                      <a:pt x="0" y="58"/>
                    </a:cubicBezTo>
                    <a:lnTo>
                      <a:pt x="0" y="68"/>
                    </a:lnTo>
                    <a:cubicBezTo>
                      <a:pt x="18" y="68"/>
                      <a:pt x="28" y="56"/>
                      <a:pt x="28" y="32"/>
                    </a:cubicBezTo>
                    <a:lnTo>
                      <a:pt x="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4" name="Freeform 366">
                <a:extLst>
                  <a:ext uri="{FF2B5EF4-FFF2-40B4-BE49-F238E27FC236}">
                    <a16:creationId xmlns:a16="http://schemas.microsoft.com/office/drawing/2014/main" id="{00BF819C-0170-4073-B6FB-919269DC8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9" y="1605"/>
                <a:ext cx="42" cy="64"/>
              </a:xfrm>
              <a:custGeom>
                <a:avLst/>
                <a:gdLst>
                  <a:gd name="T0" fmla="*/ 119 w 129"/>
                  <a:gd name="T1" fmla="*/ 0 h 197"/>
                  <a:gd name="T2" fmla="*/ 20 w 129"/>
                  <a:gd name="T3" fmla="*/ 0 h 197"/>
                  <a:gd name="T4" fmla="*/ 5 w 129"/>
                  <a:gd name="T5" fmla="*/ 104 h 197"/>
                  <a:gd name="T6" fmla="*/ 27 w 129"/>
                  <a:gd name="T7" fmla="*/ 104 h 197"/>
                  <a:gd name="T8" fmla="*/ 62 w 129"/>
                  <a:gd name="T9" fmla="*/ 86 h 197"/>
                  <a:gd name="T10" fmla="*/ 104 w 129"/>
                  <a:gd name="T11" fmla="*/ 132 h 197"/>
                  <a:gd name="T12" fmla="*/ 62 w 129"/>
                  <a:gd name="T13" fmla="*/ 176 h 197"/>
                  <a:gd name="T14" fmla="*/ 23 w 129"/>
                  <a:gd name="T15" fmla="*/ 144 h 197"/>
                  <a:gd name="T16" fmla="*/ 0 w 129"/>
                  <a:gd name="T17" fmla="*/ 144 h 197"/>
                  <a:gd name="T18" fmla="*/ 11 w 129"/>
                  <a:gd name="T19" fmla="*/ 174 h 197"/>
                  <a:gd name="T20" fmla="*/ 63 w 129"/>
                  <a:gd name="T21" fmla="*/ 197 h 197"/>
                  <a:gd name="T22" fmla="*/ 129 w 129"/>
                  <a:gd name="T23" fmla="*/ 129 h 197"/>
                  <a:gd name="T24" fmla="*/ 67 w 129"/>
                  <a:gd name="T25" fmla="*/ 65 h 197"/>
                  <a:gd name="T26" fmla="*/ 31 w 129"/>
                  <a:gd name="T27" fmla="*/ 77 h 197"/>
                  <a:gd name="T28" fmla="*/ 39 w 129"/>
                  <a:gd name="T29" fmla="*/ 23 h 197"/>
                  <a:gd name="T30" fmla="*/ 119 w 129"/>
                  <a:gd name="T31" fmla="*/ 23 h 197"/>
                  <a:gd name="T32" fmla="*/ 119 w 129"/>
                  <a:gd name="T33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9" h="197">
                    <a:moveTo>
                      <a:pt x="119" y="0"/>
                    </a:moveTo>
                    <a:lnTo>
                      <a:pt x="20" y="0"/>
                    </a:lnTo>
                    <a:lnTo>
                      <a:pt x="5" y="104"/>
                    </a:lnTo>
                    <a:lnTo>
                      <a:pt x="27" y="104"/>
                    </a:lnTo>
                    <a:cubicBezTo>
                      <a:pt x="38" y="91"/>
                      <a:pt x="48" y="86"/>
                      <a:pt x="62" y="86"/>
                    </a:cubicBezTo>
                    <a:cubicBezTo>
                      <a:pt x="88" y="86"/>
                      <a:pt x="104" y="104"/>
                      <a:pt x="104" y="132"/>
                    </a:cubicBezTo>
                    <a:cubicBezTo>
                      <a:pt x="104" y="160"/>
                      <a:pt x="88" y="176"/>
                      <a:pt x="62" y="176"/>
                    </a:cubicBezTo>
                    <a:cubicBezTo>
                      <a:pt x="42" y="176"/>
                      <a:pt x="29" y="166"/>
                      <a:pt x="23" y="144"/>
                    </a:cubicBezTo>
                    <a:lnTo>
                      <a:pt x="0" y="144"/>
                    </a:lnTo>
                    <a:cubicBezTo>
                      <a:pt x="3" y="160"/>
                      <a:pt x="5" y="167"/>
                      <a:pt x="11" y="174"/>
                    </a:cubicBezTo>
                    <a:cubicBezTo>
                      <a:pt x="22" y="189"/>
                      <a:pt x="41" y="197"/>
                      <a:pt x="63" y="197"/>
                    </a:cubicBezTo>
                    <a:cubicBezTo>
                      <a:pt x="102" y="197"/>
                      <a:pt x="129" y="169"/>
                      <a:pt x="129" y="129"/>
                    </a:cubicBezTo>
                    <a:cubicBezTo>
                      <a:pt x="129" y="91"/>
                      <a:pt x="103" y="65"/>
                      <a:pt x="67" y="65"/>
                    </a:cubicBezTo>
                    <a:cubicBezTo>
                      <a:pt x="53" y="65"/>
                      <a:pt x="42" y="69"/>
                      <a:pt x="31" y="77"/>
                    </a:cubicBezTo>
                    <a:lnTo>
                      <a:pt x="39" y="23"/>
                    </a:lnTo>
                    <a:lnTo>
                      <a:pt x="119" y="23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5" name="Freeform 367">
                <a:extLst>
                  <a:ext uri="{FF2B5EF4-FFF2-40B4-BE49-F238E27FC236}">
                    <a16:creationId xmlns:a16="http://schemas.microsoft.com/office/drawing/2014/main" id="{181FA1FD-BFFB-426C-BDFA-364EC8101E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3" y="1602"/>
                <a:ext cx="50" cy="67"/>
              </a:xfrm>
              <a:custGeom>
                <a:avLst/>
                <a:gdLst>
                  <a:gd name="T0" fmla="*/ 148 w 155"/>
                  <a:gd name="T1" fmla="*/ 61 h 206"/>
                  <a:gd name="T2" fmla="*/ 76 w 155"/>
                  <a:gd name="T3" fmla="*/ 0 h 206"/>
                  <a:gd name="T4" fmla="*/ 6 w 155"/>
                  <a:gd name="T5" fmla="*/ 58 h 206"/>
                  <a:gd name="T6" fmla="*/ 45 w 155"/>
                  <a:gd name="T7" fmla="*/ 104 h 206"/>
                  <a:gd name="T8" fmla="*/ 94 w 155"/>
                  <a:gd name="T9" fmla="*/ 117 h 206"/>
                  <a:gd name="T10" fmla="*/ 130 w 155"/>
                  <a:gd name="T11" fmla="*/ 149 h 206"/>
                  <a:gd name="T12" fmla="*/ 116 w 155"/>
                  <a:gd name="T13" fmla="*/ 176 h 206"/>
                  <a:gd name="T14" fmla="*/ 80 w 155"/>
                  <a:gd name="T15" fmla="*/ 184 h 206"/>
                  <a:gd name="T16" fmla="*/ 34 w 155"/>
                  <a:gd name="T17" fmla="*/ 168 h 206"/>
                  <a:gd name="T18" fmla="*/ 24 w 155"/>
                  <a:gd name="T19" fmla="*/ 138 h 206"/>
                  <a:gd name="T20" fmla="*/ 0 w 155"/>
                  <a:gd name="T21" fmla="*/ 138 h 206"/>
                  <a:gd name="T22" fmla="*/ 12 w 155"/>
                  <a:gd name="T23" fmla="*/ 178 h 206"/>
                  <a:gd name="T24" fmla="*/ 78 w 155"/>
                  <a:gd name="T25" fmla="*/ 206 h 206"/>
                  <a:gd name="T26" fmla="*/ 133 w 155"/>
                  <a:gd name="T27" fmla="*/ 191 h 206"/>
                  <a:gd name="T28" fmla="*/ 155 w 155"/>
                  <a:gd name="T29" fmla="*/ 146 h 206"/>
                  <a:gd name="T30" fmla="*/ 113 w 155"/>
                  <a:gd name="T31" fmla="*/ 97 h 206"/>
                  <a:gd name="T32" fmla="*/ 64 w 155"/>
                  <a:gd name="T33" fmla="*/ 84 h 206"/>
                  <a:gd name="T34" fmla="*/ 31 w 155"/>
                  <a:gd name="T35" fmla="*/ 54 h 206"/>
                  <a:gd name="T36" fmla="*/ 75 w 155"/>
                  <a:gd name="T37" fmla="*/ 21 h 206"/>
                  <a:gd name="T38" fmla="*/ 124 w 155"/>
                  <a:gd name="T39" fmla="*/ 61 h 206"/>
                  <a:gd name="T40" fmla="*/ 148 w 155"/>
                  <a:gd name="T41" fmla="*/ 6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5" h="206">
                    <a:moveTo>
                      <a:pt x="148" y="61"/>
                    </a:moveTo>
                    <a:cubicBezTo>
                      <a:pt x="148" y="22"/>
                      <a:pt x="121" y="0"/>
                      <a:pt x="76" y="0"/>
                    </a:cubicBezTo>
                    <a:cubicBezTo>
                      <a:pt x="33" y="0"/>
                      <a:pt x="6" y="22"/>
                      <a:pt x="6" y="58"/>
                    </a:cubicBezTo>
                    <a:cubicBezTo>
                      <a:pt x="6" y="82"/>
                      <a:pt x="19" y="97"/>
                      <a:pt x="45" y="104"/>
                    </a:cubicBezTo>
                    <a:lnTo>
                      <a:pt x="94" y="117"/>
                    </a:lnTo>
                    <a:cubicBezTo>
                      <a:pt x="118" y="123"/>
                      <a:pt x="130" y="133"/>
                      <a:pt x="130" y="149"/>
                    </a:cubicBezTo>
                    <a:cubicBezTo>
                      <a:pt x="130" y="159"/>
                      <a:pt x="124" y="170"/>
                      <a:pt x="116" y="176"/>
                    </a:cubicBezTo>
                    <a:cubicBezTo>
                      <a:pt x="108" y="181"/>
                      <a:pt x="96" y="184"/>
                      <a:pt x="80" y="184"/>
                    </a:cubicBezTo>
                    <a:cubicBezTo>
                      <a:pt x="58" y="184"/>
                      <a:pt x="44" y="179"/>
                      <a:pt x="34" y="168"/>
                    </a:cubicBezTo>
                    <a:cubicBezTo>
                      <a:pt x="27" y="159"/>
                      <a:pt x="24" y="150"/>
                      <a:pt x="24" y="138"/>
                    </a:cubicBezTo>
                    <a:lnTo>
                      <a:pt x="0" y="138"/>
                    </a:lnTo>
                    <a:cubicBezTo>
                      <a:pt x="1" y="156"/>
                      <a:pt x="4" y="167"/>
                      <a:pt x="12" y="178"/>
                    </a:cubicBezTo>
                    <a:cubicBezTo>
                      <a:pt x="25" y="197"/>
                      <a:pt x="48" y="206"/>
                      <a:pt x="78" y="206"/>
                    </a:cubicBezTo>
                    <a:cubicBezTo>
                      <a:pt x="101" y="206"/>
                      <a:pt x="121" y="201"/>
                      <a:pt x="133" y="191"/>
                    </a:cubicBezTo>
                    <a:cubicBezTo>
                      <a:pt x="147" y="181"/>
                      <a:pt x="155" y="163"/>
                      <a:pt x="155" y="146"/>
                    </a:cubicBezTo>
                    <a:cubicBezTo>
                      <a:pt x="155" y="122"/>
                      <a:pt x="140" y="104"/>
                      <a:pt x="113" y="97"/>
                    </a:cubicBezTo>
                    <a:lnTo>
                      <a:pt x="64" y="84"/>
                    </a:lnTo>
                    <a:cubicBezTo>
                      <a:pt x="40" y="77"/>
                      <a:pt x="31" y="69"/>
                      <a:pt x="31" y="54"/>
                    </a:cubicBezTo>
                    <a:cubicBezTo>
                      <a:pt x="31" y="34"/>
                      <a:pt x="49" y="21"/>
                      <a:pt x="75" y="21"/>
                    </a:cubicBezTo>
                    <a:cubicBezTo>
                      <a:pt x="107" y="21"/>
                      <a:pt x="124" y="35"/>
                      <a:pt x="124" y="61"/>
                    </a:cubicBezTo>
                    <a:lnTo>
                      <a:pt x="148" y="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6" name="Freeform 368">
                <a:extLst>
                  <a:ext uri="{FF2B5EF4-FFF2-40B4-BE49-F238E27FC236}">
                    <a16:creationId xmlns:a16="http://schemas.microsoft.com/office/drawing/2014/main" id="{E658D01F-8904-4332-B148-C2260510A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9" y="1608"/>
                <a:ext cx="21" cy="61"/>
              </a:xfrm>
              <a:custGeom>
                <a:avLst/>
                <a:gdLst>
                  <a:gd name="T0" fmla="*/ 65 w 65"/>
                  <a:gd name="T1" fmla="*/ 39 h 186"/>
                  <a:gd name="T2" fmla="*/ 42 w 65"/>
                  <a:gd name="T3" fmla="*/ 39 h 186"/>
                  <a:gd name="T4" fmla="*/ 42 w 65"/>
                  <a:gd name="T5" fmla="*/ 0 h 186"/>
                  <a:gd name="T6" fmla="*/ 19 w 65"/>
                  <a:gd name="T7" fmla="*/ 0 h 186"/>
                  <a:gd name="T8" fmla="*/ 19 w 65"/>
                  <a:gd name="T9" fmla="*/ 39 h 186"/>
                  <a:gd name="T10" fmla="*/ 0 w 65"/>
                  <a:gd name="T11" fmla="*/ 39 h 186"/>
                  <a:gd name="T12" fmla="*/ 0 w 65"/>
                  <a:gd name="T13" fmla="*/ 57 h 186"/>
                  <a:gd name="T14" fmla="*/ 19 w 65"/>
                  <a:gd name="T15" fmla="*/ 57 h 186"/>
                  <a:gd name="T16" fmla="*/ 19 w 65"/>
                  <a:gd name="T17" fmla="*/ 164 h 186"/>
                  <a:gd name="T18" fmla="*/ 47 w 65"/>
                  <a:gd name="T19" fmla="*/ 186 h 186"/>
                  <a:gd name="T20" fmla="*/ 65 w 65"/>
                  <a:gd name="T21" fmla="*/ 184 h 186"/>
                  <a:gd name="T22" fmla="*/ 65 w 65"/>
                  <a:gd name="T23" fmla="*/ 166 h 186"/>
                  <a:gd name="T24" fmla="*/ 54 w 65"/>
                  <a:gd name="T25" fmla="*/ 167 h 186"/>
                  <a:gd name="T26" fmla="*/ 42 w 65"/>
                  <a:gd name="T27" fmla="*/ 154 h 186"/>
                  <a:gd name="T28" fmla="*/ 42 w 65"/>
                  <a:gd name="T29" fmla="*/ 57 h 186"/>
                  <a:gd name="T30" fmla="*/ 65 w 65"/>
                  <a:gd name="T31" fmla="*/ 57 h 186"/>
                  <a:gd name="T32" fmla="*/ 65 w 65"/>
                  <a:gd name="T33" fmla="*/ 39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" h="186">
                    <a:moveTo>
                      <a:pt x="65" y="39"/>
                    </a:moveTo>
                    <a:lnTo>
                      <a:pt x="42" y="39"/>
                    </a:lnTo>
                    <a:lnTo>
                      <a:pt x="42" y="0"/>
                    </a:lnTo>
                    <a:lnTo>
                      <a:pt x="19" y="0"/>
                    </a:lnTo>
                    <a:lnTo>
                      <a:pt x="19" y="39"/>
                    </a:lnTo>
                    <a:lnTo>
                      <a:pt x="0" y="39"/>
                    </a:lnTo>
                    <a:lnTo>
                      <a:pt x="0" y="57"/>
                    </a:lnTo>
                    <a:lnTo>
                      <a:pt x="19" y="57"/>
                    </a:lnTo>
                    <a:lnTo>
                      <a:pt x="19" y="164"/>
                    </a:lnTo>
                    <a:cubicBezTo>
                      <a:pt x="19" y="178"/>
                      <a:pt x="29" y="186"/>
                      <a:pt x="47" y="186"/>
                    </a:cubicBezTo>
                    <a:cubicBezTo>
                      <a:pt x="52" y="186"/>
                      <a:pt x="57" y="186"/>
                      <a:pt x="65" y="184"/>
                    </a:cubicBezTo>
                    <a:lnTo>
                      <a:pt x="65" y="166"/>
                    </a:lnTo>
                    <a:cubicBezTo>
                      <a:pt x="62" y="166"/>
                      <a:pt x="58" y="167"/>
                      <a:pt x="54" y="167"/>
                    </a:cubicBezTo>
                    <a:cubicBezTo>
                      <a:pt x="44" y="167"/>
                      <a:pt x="42" y="164"/>
                      <a:pt x="42" y="154"/>
                    </a:cubicBezTo>
                    <a:lnTo>
                      <a:pt x="42" y="57"/>
                    </a:lnTo>
                    <a:lnTo>
                      <a:pt x="65" y="57"/>
                    </a:lnTo>
                    <a:lnTo>
                      <a:pt x="65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7" name="Freeform 369">
                <a:extLst>
                  <a:ext uri="{FF2B5EF4-FFF2-40B4-BE49-F238E27FC236}">
                    <a16:creationId xmlns:a16="http://schemas.microsoft.com/office/drawing/2014/main" id="{91787623-9856-496A-ADF4-A6EDFE3478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8" y="1621"/>
                <a:ext cx="36" cy="48"/>
              </a:xfrm>
              <a:custGeom>
                <a:avLst/>
                <a:gdLst>
                  <a:gd name="T0" fmla="*/ 113 w 113"/>
                  <a:gd name="T1" fmla="*/ 141 h 147"/>
                  <a:gd name="T2" fmla="*/ 113 w 113"/>
                  <a:gd name="T3" fmla="*/ 0 h 147"/>
                  <a:gd name="T4" fmla="*/ 90 w 113"/>
                  <a:gd name="T5" fmla="*/ 0 h 147"/>
                  <a:gd name="T6" fmla="*/ 90 w 113"/>
                  <a:gd name="T7" fmla="*/ 80 h 147"/>
                  <a:gd name="T8" fmla="*/ 52 w 113"/>
                  <a:gd name="T9" fmla="*/ 128 h 147"/>
                  <a:gd name="T10" fmla="*/ 22 w 113"/>
                  <a:gd name="T11" fmla="*/ 100 h 147"/>
                  <a:gd name="T12" fmla="*/ 22 w 113"/>
                  <a:gd name="T13" fmla="*/ 0 h 147"/>
                  <a:gd name="T14" fmla="*/ 0 w 113"/>
                  <a:gd name="T15" fmla="*/ 0 h 147"/>
                  <a:gd name="T16" fmla="*/ 0 w 113"/>
                  <a:gd name="T17" fmla="*/ 109 h 147"/>
                  <a:gd name="T18" fmla="*/ 45 w 113"/>
                  <a:gd name="T19" fmla="*/ 147 h 147"/>
                  <a:gd name="T20" fmla="*/ 92 w 113"/>
                  <a:gd name="T21" fmla="*/ 121 h 147"/>
                  <a:gd name="T22" fmla="*/ 92 w 113"/>
                  <a:gd name="T23" fmla="*/ 141 h 147"/>
                  <a:gd name="T24" fmla="*/ 113 w 113"/>
                  <a:gd name="T25" fmla="*/ 141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3" h="147">
                    <a:moveTo>
                      <a:pt x="113" y="141"/>
                    </a:moveTo>
                    <a:lnTo>
                      <a:pt x="113" y="0"/>
                    </a:lnTo>
                    <a:lnTo>
                      <a:pt x="90" y="0"/>
                    </a:lnTo>
                    <a:lnTo>
                      <a:pt x="90" y="80"/>
                    </a:lnTo>
                    <a:cubicBezTo>
                      <a:pt x="90" y="109"/>
                      <a:pt x="75" y="128"/>
                      <a:pt x="52" y="128"/>
                    </a:cubicBezTo>
                    <a:cubicBezTo>
                      <a:pt x="34" y="128"/>
                      <a:pt x="22" y="117"/>
                      <a:pt x="22" y="100"/>
                    </a:cubicBezTo>
                    <a:lnTo>
                      <a:pt x="22" y="0"/>
                    </a:lnTo>
                    <a:lnTo>
                      <a:pt x="0" y="0"/>
                    </a:lnTo>
                    <a:lnTo>
                      <a:pt x="0" y="109"/>
                    </a:lnTo>
                    <a:cubicBezTo>
                      <a:pt x="0" y="132"/>
                      <a:pt x="18" y="147"/>
                      <a:pt x="45" y="147"/>
                    </a:cubicBezTo>
                    <a:cubicBezTo>
                      <a:pt x="66" y="147"/>
                      <a:pt x="79" y="140"/>
                      <a:pt x="92" y="121"/>
                    </a:cubicBezTo>
                    <a:lnTo>
                      <a:pt x="92" y="141"/>
                    </a:lnTo>
                    <a:lnTo>
                      <a:pt x="113" y="14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8" name="Freeform 370">
                <a:extLst>
                  <a:ext uri="{FF2B5EF4-FFF2-40B4-BE49-F238E27FC236}">
                    <a16:creationId xmlns:a16="http://schemas.microsoft.com/office/drawing/2014/main" id="{9CEF058B-73DC-417F-AB82-B959E101DD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2" y="1603"/>
                <a:ext cx="21" cy="64"/>
              </a:xfrm>
              <a:custGeom>
                <a:avLst/>
                <a:gdLst>
                  <a:gd name="T0" fmla="*/ 65 w 65"/>
                  <a:gd name="T1" fmla="*/ 56 h 197"/>
                  <a:gd name="T2" fmla="*/ 42 w 65"/>
                  <a:gd name="T3" fmla="*/ 56 h 197"/>
                  <a:gd name="T4" fmla="*/ 42 w 65"/>
                  <a:gd name="T5" fmla="*/ 34 h 197"/>
                  <a:gd name="T6" fmla="*/ 57 w 65"/>
                  <a:gd name="T7" fmla="*/ 19 h 197"/>
                  <a:gd name="T8" fmla="*/ 65 w 65"/>
                  <a:gd name="T9" fmla="*/ 19 h 197"/>
                  <a:gd name="T10" fmla="*/ 65 w 65"/>
                  <a:gd name="T11" fmla="*/ 1 h 197"/>
                  <a:gd name="T12" fmla="*/ 53 w 65"/>
                  <a:gd name="T13" fmla="*/ 0 h 197"/>
                  <a:gd name="T14" fmla="*/ 19 w 65"/>
                  <a:gd name="T15" fmla="*/ 32 h 197"/>
                  <a:gd name="T16" fmla="*/ 19 w 65"/>
                  <a:gd name="T17" fmla="*/ 56 h 197"/>
                  <a:gd name="T18" fmla="*/ 0 w 65"/>
                  <a:gd name="T19" fmla="*/ 56 h 197"/>
                  <a:gd name="T20" fmla="*/ 0 w 65"/>
                  <a:gd name="T21" fmla="*/ 74 h 197"/>
                  <a:gd name="T22" fmla="*/ 19 w 65"/>
                  <a:gd name="T23" fmla="*/ 74 h 197"/>
                  <a:gd name="T24" fmla="*/ 19 w 65"/>
                  <a:gd name="T25" fmla="*/ 197 h 197"/>
                  <a:gd name="T26" fmla="*/ 42 w 65"/>
                  <a:gd name="T27" fmla="*/ 197 h 197"/>
                  <a:gd name="T28" fmla="*/ 42 w 65"/>
                  <a:gd name="T29" fmla="*/ 74 h 197"/>
                  <a:gd name="T30" fmla="*/ 65 w 65"/>
                  <a:gd name="T31" fmla="*/ 74 h 197"/>
                  <a:gd name="T32" fmla="*/ 65 w 65"/>
                  <a:gd name="T33" fmla="*/ 56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" h="197">
                    <a:moveTo>
                      <a:pt x="65" y="56"/>
                    </a:moveTo>
                    <a:lnTo>
                      <a:pt x="42" y="56"/>
                    </a:lnTo>
                    <a:lnTo>
                      <a:pt x="42" y="34"/>
                    </a:lnTo>
                    <a:cubicBezTo>
                      <a:pt x="42" y="24"/>
                      <a:pt x="47" y="19"/>
                      <a:pt x="57" y="19"/>
                    </a:cubicBezTo>
                    <a:cubicBezTo>
                      <a:pt x="59" y="19"/>
                      <a:pt x="60" y="19"/>
                      <a:pt x="65" y="19"/>
                    </a:cubicBezTo>
                    <a:lnTo>
                      <a:pt x="65" y="1"/>
                    </a:lnTo>
                    <a:cubicBezTo>
                      <a:pt x="60" y="0"/>
                      <a:pt x="57" y="0"/>
                      <a:pt x="53" y="0"/>
                    </a:cubicBezTo>
                    <a:cubicBezTo>
                      <a:pt x="32" y="0"/>
                      <a:pt x="19" y="11"/>
                      <a:pt x="19" y="32"/>
                    </a:cubicBezTo>
                    <a:lnTo>
                      <a:pt x="19" y="56"/>
                    </a:lnTo>
                    <a:lnTo>
                      <a:pt x="0" y="56"/>
                    </a:lnTo>
                    <a:lnTo>
                      <a:pt x="0" y="74"/>
                    </a:lnTo>
                    <a:lnTo>
                      <a:pt x="19" y="74"/>
                    </a:lnTo>
                    <a:lnTo>
                      <a:pt x="19" y="197"/>
                    </a:lnTo>
                    <a:lnTo>
                      <a:pt x="42" y="197"/>
                    </a:lnTo>
                    <a:lnTo>
                      <a:pt x="42" y="74"/>
                    </a:lnTo>
                    <a:lnTo>
                      <a:pt x="65" y="74"/>
                    </a:lnTo>
                    <a:lnTo>
                      <a:pt x="65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9" name="Freeform 371">
                <a:extLst>
                  <a:ext uri="{FF2B5EF4-FFF2-40B4-BE49-F238E27FC236}">
                    <a16:creationId xmlns:a16="http://schemas.microsoft.com/office/drawing/2014/main" id="{C82EF02D-C987-48C4-BCE0-DBAA4F4A1F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99" y="1620"/>
                <a:ext cx="41" cy="49"/>
              </a:xfrm>
              <a:custGeom>
                <a:avLst/>
                <a:gdLst>
                  <a:gd name="T0" fmla="*/ 128 w 128"/>
                  <a:gd name="T1" fmla="*/ 82 h 151"/>
                  <a:gd name="T2" fmla="*/ 122 w 128"/>
                  <a:gd name="T3" fmla="*/ 37 h 151"/>
                  <a:gd name="T4" fmla="*/ 65 w 128"/>
                  <a:gd name="T5" fmla="*/ 0 h 151"/>
                  <a:gd name="T6" fmla="*/ 0 w 128"/>
                  <a:gd name="T7" fmla="*/ 76 h 151"/>
                  <a:gd name="T8" fmla="*/ 65 w 128"/>
                  <a:gd name="T9" fmla="*/ 151 h 151"/>
                  <a:gd name="T10" fmla="*/ 125 w 128"/>
                  <a:gd name="T11" fmla="*/ 102 h 151"/>
                  <a:gd name="T12" fmla="*/ 102 w 128"/>
                  <a:gd name="T13" fmla="*/ 102 h 151"/>
                  <a:gd name="T14" fmla="*/ 65 w 128"/>
                  <a:gd name="T15" fmla="*/ 131 h 151"/>
                  <a:gd name="T16" fmla="*/ 31 w 128"/>
                  <a:gd name="T17" fmla="*/ 112 h 151"/>
                  <a:gd name="T18" fmla="*/ 24 w 128"/>
                  <a:gd name="T19" fmla="*/ 82 h 151"/>
                  <a:gd name="T20" fmla="*/ 128 w 128"/>
                  <a:gd name="T21" fmla="*/ 82 h 151"/>
                  <a:gd name="T22" fmla="*/ 24 w 128"/>
                  <a:gd name="T23" fmla="*/ 64 h 151"/>
                  <a:gd name="T24" fmla="*/ 65 w 128"/>
                  <a:gd name="T25" fmla="*/ 20 h 151"/>
                  <a:gd name="T26" fmla="*/ 104 w 128"/>
                  <a:gd name="T27" fmla="*/ 62 h 151"/>
                  <a:gd name="T28" fmla="*/ 104 w 128"/>
                  <a:gd name="T29" fmla="*/ 64 h 151"/>
                  <a:gd name="T30" fmla="*/ 24 w 128"/>
                  <a:gd name="T31" fmla="*/ 6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8" h="151">
                    <a:moveTo>
                      <a:pt x="128" y="82"/>
                    </a:moveTo>
                    <a:cubicBezTo>
                      <a:pt x="128" y="60"/>
                      <a:pt x="126" y="47"/>
                      <a:pt x="122" y="37"/>
                    </a:cubicBezTo>
                    <a:cubicBezTo>
                      <a:pt x="113" y="14"/>
                      <a:pt x="92" y="0"/>
                      <a:pt x="65" y="0"/>
                    </a:cubicBezTo>
                    <a:cubicBezTo>
                      <a:pt x="26" y="0"/>
                      <a:pt x="0" y="30"/>
                      <a:pt x="0" y="76"/>
                    </a:cubicBezTo>
                    <a:cubicBezTo>
                      <a:pt x="0" y="123"/>
                      <a:pt x="25" y="151"/>
                      <a:pt x="65" y="151"/>
                    </a:cubicBezTo>
                    <a:cubicBezTo>
                      <a:pt x="97" y="151"/>
                      <a:pt x="119" y="133"/>
                      <a:pt x="125" y="102"/>
                    </a:cubicBezTo>
                    <a:lnTo>
                      <a:pt x="102" y="102"/>
                    </a:lnTo>
                    <a:cubicBezTo>
                      <a:pt x="96" y="121"/>
                      <a:pt x="84" y="131"/>
                      <a:pt x="65" y="131"/>
                    </a:cubicBezTo>
                    <a:cubicBezTo>
                      <a:pt x="51" y="131"/>
                      <a:pt x="39" y="124"/>
                      <a:pt x="31" y="112"/>
                    </a:cubicBezTo>
                    <a:cubicBezTo>
                      <a:pt x="26" y="104"/>
                      <a:pt x="24" y="96"/>
                      <a:pt x="24" y="82"/>
                    </a:cubicBezTo>
                    <a:lnTo>
                      <a:pt x="128" y="82"/>
                    </a:lnTo>
                    <a:close/>
                    <a:moveTo>
                      <a:pt x="24" y="64"/>
                    </a:moveTo>
                    <a:cubicBezTo>
                      <a:pt x="26" y="37"/>
                      <a:pt x="42" y="20"/>
                      <a:pt x="65" y="20"/>
                    </a:cubicBezTo>
                    <a:cubicBezTo>
                      <a:pt x="87" y="20"/>
                      <a:pt x="104" y="39"/>
                      <a:pt x="104" y="62"/>
                    </a:cubicBezTo>
                    <a:cubicBezTo>
                      <a:pt x="104" y="63"/>
                      <a:pt x="104" y="63"/>
                      <a:pt x="104" y="64"/>
                    </a:cubicBezTo>
                    <a:lnTo>
                      <a:pt x="2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0" name="Freeform 372">
                <a:extLst>
                  <a:ext uri="{FF2B5EF4-FFF2-40B4-BE49-F238E27FC236}">
                    <a16:creationId xmlns:a16="http://schemas.microsoft.com/office/drawing/2014/main" id="{9B4051DE-0508-4E31-9C38-F733335410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1" y="1620"/>
                <a:ext cx="36" cy="47"/>
              </a:xfrm>
              <a:custGeom>
                <a:avLst/>
                <a:gdLst>
                  <a:gd name="T0" fmla="*/ 0 w 112"/>
                  <a:gd name="T1" fmla="*/ 4 h 145"/>
                  <a:gd name="T2" fmla="*/ 0 w 112"/>
                  <a:gd name="T3" fmla="*/ 145 h 145"/>
                  <a:gd name="T4" fmla="*/ 22 w 112"/>
                  <a:gd name="T5" fmla="*/ 145 h 145"/>
                  <a:gd name="T6" fmla="*/ 22 w 112"/>
                  <a:gd name="T7" fmla="*/ 67 h 145"/>
                  <a:gd name="T8" fmla="*/ 61 w 112"/>
                  <a:gd name="T9" fmla="*/ 19 h 145"/>
                  <a:gd name="T10" fmla="*/ 90 w 112"/>
                  <a:gd name="T11" fmla="*/ 47 h 145"/>
                  <a:gd name="T12" fmla="*/ 90 w 112"/>
                  <a:gd name="T13" fmla="*/ 145 h 145"/>
                  <a:gd name="T14" fmla="*/ 112 w 112"/>
                  <a:gd name="T15" fmla="*/ 145 h 145"/>
                  <a:gd name="T16" fmla="*/ 112 w 112"/>
                  <a:gd name="T17" fmla="*/ 38 h 145"/>
                  <a:gd name="T18" fmla="*/ 67 w 112"/>
                  <a:gd name="T19" fmla="*/ 0 h 145"/>
                  <a:gd name="T20" fmla="*/ 20 w 112"/>
                  <a:gd name="T21" fmla="*/ 27 h 145"/>
                  <a:gd name="T22" fmla="*/ 20 w 112"/>
                  <a:gd name="T23" fmla="*/ 4 h 145"/>
                  <a:gd name="T24" fmla="*/ 0 w 112"/>
                  <a:gd name="T25" fmla="*/ 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2" h="145">
                    <a:moveTo>
                      <a:pt x="0" y="4"/>
                    </a:moveTo>
                    <a:lnTo>
                      <a:pt x="0" y="145"/>
                    </a:lnTo>
                    <a:lnTo>
                      <a:pt x="22" y="145"/>
                    </a:lnTo>
                    <a:lnTo>
                      <a:pt x="22" y="67"/>
                    </a:lnTo>
                    <a:cubicBezTo>
                      <a:pt x="22" y="38"/>
                      <a:pt x="37" y="19"/>
                      <a:pt x="61" y="19"/>
                    </a:cubicBezTo>
                    <a:cubicBezTo>
                      <a:pt x="78" y="19"/>
                      <a:pt x="90" y="30"/>
                      <a:pt x="90" y="47"/>
                    </a:cubicBezTo>
                    <a:lnTo>
                      <a:pt x="90" y="145"/>
                    </a:lnTo>
                    <a:lnTo>
                      <a:pt x="112" y="145"/>
                    </a:lnTo>
                    <a:lnTo>
                      <a:pt x="112" y="38"/>
                    </a:lnTo>
                    <a:cubicBezTo>
                      <a:pt x="112" y="15"/>
                      <a:pt x="95" y="0"/>
                      <a:pt x="67" y="0"/>
                    </a:cubicBezTo>
                    <a:cubicBezTo>
                      <a:pt x="46" y="0"/>
                      <a:pt x="33" y="8"/>
                      <a:pt x="20" y="27"/>
                    </a:cubicBezTo>
                    <a:lnTo>
                      <a:pt x="2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1" name="Freeform 373">
                <a:extLst>
                  <a:ext uri="{FF2B5EF4-FFF2-40B4-BE49-F238E27FC236}">
                    <a16:creationId xmlns:a16="http://schemas.microsoft.com/office/drawing/2014/main" id="{8C3621E3-2955-435A-B00C-4528B5BC41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4" y="1603"/>
                <a:ext cx="19" cy="82"/>
              </a:xfrm>
              <a:custGeom>
                <a:avLst/>
                <a:gdLst>
                  <a:gd name="T0" fmla="*/ 44 w 58"/>
                  <a:gd name="T1" fmla="*/ 0 h 254"/>
                  <a:gd name="T2" fmla="*/ 0 w 58"/>
                  <a:gd name="T3" fmla="*/ 127 h 254"/>
                  <a:gd name="T4" fmla="*/ 44 w 58"/>
                  <a:gd name="T5" fmla="*/ 254 h 254"/>
                  <a:gd name="T6" fmla="*/ 58 w 58"/>
                  <a:gd name="T7" fmla="*/ 254 h 254"/>
                  <a:gd name="T8" fmla="*/ 21 w 58"/>
                  <a:gd name="T9" fmla="*/ 127 h 254"/>
                  <a:gd name="T10" fmla="*/ 58 w 58"/>
                  <a:gd name="T11" fmla="*/ 0 h 254"/>
                  <a:gd name="T12" fmla="*/ 44 w 58"/>
                  <a:gd name="T13" fmla="*/ 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54">
                    <a:moveTo>
                      <a:pt x="44" y="0"/>
                    </a:moveTo>
                    <a:cubicBezTo>
                      <a:pt x="17" y="36"/>
                      <a:pt x="0" y="85"/>
                      <a:pt x="0" y="127"/>
                    </a:cubicBezTo>
                    <a:cubicBezTo>
                      <a:pt x="0" y="170"/>
                      <a:pt x="17" y="219"/>
                      <a:pt x="44" y="254"/>
                    </a:cubicBezTo>
                    <a:lnTo>
                      <a:pt x="58" y="254"/>
                    </a:lnTo>
                    <a:cubicBezTo>
                      <a:pt x="35" y="216"/>
                      <a:pt x="21" y="170"/>
                      <a:pt x="21" y="127"/>
                    </a:cubicBezTo>
                    <a:cubicBezTo>
                      <a:pt x="21" y="84"/>
                      <a:pt x="35" y="39"/>
                      <a:pt x="58" y="0"/>
                    </a:cubicBez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2" name="Freeform 374">
                <a:extLst>
                  <a:ext uri="{FF2B5EF4-FFF2-40B4-BE49-F238E27FC236}">
                    <a16:creationId xmlns:a16="http://schemas.microsoft.com/office/drawing/2014/main" id="{D8BE39A2-EF44-4510-AB07-B2A2D945D4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1" y="1602"/>
                <a:ext cx="56" cy="67"/>
              </a:xfrm>
              <a:custGeom>
                <a:avLst/>
                <a:gdLst>
                  <a:gd name="T0" fmla="*/ 166 w 170"/>
                  <a:gd name="T1" fmla="*/ 64 h 206"/>
                  <a:gd name="T2" fmla="*/ 90 w 170"/>
                  <a:gd name="T3" fmla="*/ 0 h 206"/>
                  <a:gd name="T4" fmla="*/ 27 w 170"/>
                  <a:gd name="T5" fmla="*/ 25 h 206"/>
                  <a:gd name="T6" fmla="*/ 0 w 170"/>
                  <a:gd name="T7" fmla="*/ 104 h 206"/>
                  <a:gd name="T8" fmla="*/ 28 w 170"/>
                  <a:gd name="T9" fmla="*/ 183 h 206"/>
                  <a:gd name="T10" fmla="*/ 89 w 170"/>
                  <a:gd name="T11" fmla="*/ 206 h 206"/>
                  <a:gd name="T12" fmla="*/ 170 w 170"/>
                  <a:gd name="T13" fmla="*/ 128 h 206"/>
                  <a:gd name="T14" fmla="*/ 144 w 170"/>
                  <a:gd name="T15" fmla="*/ 128 h 206"/>
                  <a:gd name="T16" fmla="*/ 135 w 170"/>
                  <a:gd name="T17" fmla="*/ 159 h 206"/>
                  <a:gd name="T18" fmla="*/ 89 w 170"/>
                  <a:gd name="T19" fmla="*/ 184 h 206"/>
                  <a:gd name="T20" fmla="*/ 25 w 170"/>
                  <a:gd name="T21" fmla="*/ 104 h 206"/>
                  <a:gd name="T22" fmla="*/ 87 w 170"/>
                  <a:gd name="T23" fmla="*/ 22 h 206"/>
                  <a:gd name="T24" fmla="*/ 126 w 170"/>
                  <a:gd name="T25" fmla="*/ 35 h 206"/>
                  <a:gd name="T26" fmla="*/ 140 w 170"/>
                  <a:gd name="T27" fmla="*/ 64 h 206"/>
                  <a:gd name="T28" fmla="*/ 166 w 170"/>
                  <a:gd name="T29" fmla="*/ 64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0" h="206">
                    <a:moveTo>
                      <a:pt x="166" y="64"/>
                    </a:moveTo>
                    <a:cubicBezTo>
                      <a:pt x="158" y="21"/>
                      <a:pt x="133" y="0"/>
                      <a:pt x="90" y="0"/>
                    </a:cubicBezTo>
                    <a:cubicBezTo>
                      <a:pt x="63" y="0"/>
                      <a:pt x="42" y="8"/>
                      <a:pt x="27" y="25"/>
                    </a:cubicBezTo>
                    <a:cubicBezTo>
                      <a:pt x="9" y="44"/>
                      <a:pt x="0" y="72"/>
                      <a:pt x="0" y="104"/>
                    </a:cubicBezTo>
                    <a:cubicBezTo>
                      <a:pt x="0" y="136"/>
                      <a:pt x="10" y="164"/>
                      <a:pt x="28" y="183"/>
                    </a:cubicBezTo>
                    <a:cubicBezTo>
                      <a:pt x="44" y="199"/>
                      <a:pt x="63" y="206"/>
                      <a:pt x="89" y="206"/>
                    </a:cubicBezTo>
                    <a:cubicBezTo>
                      <a:pt x="137" y="206"/>
                      <a:pt x="164" y="180"/>
                      <a:pt x="170" y="128"/>
                    </a:cubicBezTo>
                    <a:lnTo>
                      <a:pt x="144" y="128"/>
                    </a:lnTo>
                    <a:cubicBezTo>
                      <a:pt x="142" y="142"/>
                      <a:pt x="139" y="151"/>
                      <a:pt x="135" y="159"/>
                    </a:cubicBezTo>
                    <a:cubicBezTo>
                      <a:pt x="127" y="175"/>
                      <a:pt x="110" y="184"/>
                      <a:pt x="89" y="184"/>
                    </a:cubicBezTo>
                    <a:cubicBezTo>
                      <a:pt x="50" y="184"/>
                      <a:pt x="25" y="153"/>
                      <a:pt x="25" y="104"/>
                    </a:cubicBezTo>
                    <a:cubicBezTo>
                      <a:pt x="25" y="53"/>
                      <a:pt x="49" y="22"/>
                      <a:pt x="87" y="22"/>
                    </a:cubicBezTo>
                    <a:cubicBezTo>
                      <a:pt x="103" y="22"/>
                      <a:pt x="117" y="27"/>
                      <a:pt x="126" y="35"/>
                    </a:cubicBezTo>
                    <a:cubicBezTo>
                      <a:pt x="133" y="41"/>
                      <a:pt x="137" y="50"/>
                      <a:pt x="140" y="64"/>
                    </a:cubicBezTo>
                    <a:lnTo>
                      <a:pt x="166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3" name="Freeform 375">
                <a:extLst>
                  <a:ext uri="{FF2B5EF4-FFF2-40B4-BE49-F238E27FC236}">
                    <a16:creationId xmlns:a16="http://schemas.microsoft.com/office/drawing/2014/main" id="{9323C52B-ED6C-4849-A6EA-7350E248FF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8" y="1603"/>
                <a:ext cx="43" cy="64"/>
              </a:xfrm>
              <a:custGeom>
                <a:avLst/>
                <a:gdLst>
                  <a:gd name="T0" fmla="*/ 25 w 132"/>
                  <a:gd name="T1" fmla="*/ 108 h 197"/>
                  <a:gd name="T2" fmla="*/ 119 w 132"/>
                  <a:gd name="T3" fmla="*/ 108 h 197"/>
                  <a:gd name="T4" fmla="*/ 119 w 132"/>
                  <a:gd name="T5" fmla="*/ 85 h 197"/>
                  <a:gd name="T6" fmla="*/ 25 w 132"/>
                  <a:gd name="T7" fmla="*/ 85 h 197"/>
                  <a:gd name="T8" fmla="*/ 25 w 132"/>
                  <a:gd name="T9" fmla="*/ 22 h 197"/>
                  <a:gd name="T10" fmla="*/ 132 w 132"/>
                  <a:gd name="T11" fmla="*/ 22 h 197"/>
                  <a:gd name="T12" fmla="*/ 132 w 132"/>
                  <a:gd name="T13" fmla="*/ 0 h 197"/>
                  <a:gd name="T14" fmla="*/ 0 w 132"/>
                  <a:gd name="T15" fmla="*/ 0 h 197"/>
                  <a:gd name="T16" fmla="*/ 0 w 132"/>
                  <a:gd name="T17" fmla="*/ 197 h 197"/>
                  <a:gd name="T18" fmla="*/ 25 w 132"/>
                  <a:gd name="T19" fmla="*/ 197 h 197"/>
                  <a:gd name="T20" fmla="*/ 25 w 132"/>
                  <a:gd name="T21" fmla="*/ 108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2" h="197">
                    <a:moveTo>
                      <a:pt x="25" y="108"/>
                    </a:moveTo>
                    <a:lnTo>
                      <a:pt x="119" y="108"/>
                    </a:lnTo>
                    <a:lnTo>
                      <a:pt x="119" y="85"/>
                    </a:lnTo>
                    <a:lnTo>
                      <a:pt x="25" y="85"/>
                    </a:lnTo>
                    <a:lnTo>
                      <a:pt x="25" y="22"/>
                    </a:lnTo>
                    <a:lnTo>
                      <a:pt x="132" y="22"/>
                    </a:lnTo>
                    <a:lnTo>
                      <a:pt x="132" y="0"/>
                    </a:lnTo>
                    <a:lnTo>
                      <a:pt x="0" y="0"/>
                    </a:lnTo>
                    <a:lnTo>
                      <a:pt x="0" y="197"/>
                    </a:lnTo>
                    <a:lnTo>
                      <a:pt x="25" y="197"/>
                    </a:lnTo>
                    <a:lnTo>
                      <a:pt x="25" y="1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4" name="Freeform 376">
                <a:extLst>
                  <a:ext uri="{FF2B5EF4-FFF2-40B4-BE49-F238E27FC236}">
                    <a16:creationId xmlns:a16="http://schemas.microsoft.com/office/drawing/2014/main" id="{466516BD-9E26-4723-9EF2-4564DC342D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6" y="1603"/>
                <a:ext cx="55" cy="64"/>
              </a:xfrm>
              <a:custGeom>
                <a:avLst/>
                <a:gdLst>
                  <a:gd name="T0" fmla="*/ 99 w 169"/>
                  <a:gd name="T1" fmla="*/ 96 h 197"/>
                  <a:gd name="T2" fmla="*/ 166 w 169"/>
                  <a:gd name="T3" fmla="*/ 0 h 197"/>
                  <a:gd name="T4" fmla="*/ 136 w 169"/>
                  <a:gd name="T5" fmla="*/ 0 h 197"/>
                  <a:gd name="T6" fmla="*/ 85 w 169"/>
                  <a:gd name="T7" fmla="*/ 78 h 197"/>
                  <a:gd name="T8" fmla="*/ 34 w 169"/>
                  <a:gd name="T9" fmla="*/ 0 h 197"/>
                  <a:gd name="T10" fmla="*/ 4 w 169"/>
                  <a:gd name="T11" fmla="*/ 0 h 197"/>
                  <a:gd name="T12" fmla="*/ 69 w 169"/>
                  <a:gd name="T13" fmla="*/ 96 h 197"/>
                  <a:gd name="T14" fmla="*/ 0 w 169"/>
                  <a:gd name="T15" fmla="*/ 197 h 197"/>
                  <a:gd name="T16" fmla="*/ 30 w 169"/>
                  <a:gd name="T17" fmla="*/ 197 h 197"/>
                  <a:gd name="T18" fmla="*/ 84 w 169"/>
                  <a:gd name="T19" fmla="*/ 115 h 197"/>
                  <a:gd name="T20" fmla="*/ 138 w 169"/>
                  <a:gd name="T21" fmla="*/ 197 h 197"/>
                  <a:gd name="T22" fmla="*/ 169 w 169"/>
                  <a:gd name="T23" fmla="*/ 197 h 197"/>
                  <a:gd name="T24" fmla="*/ 99 w 169"/>
                  <a:gd name="T25" fmla="*/ 96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" h="197">
                    <a:moveTo>
                      <a:pt x="99" y="96"/>
                    </a:moveTo>
                    <a:lnTo>
                      <a:pt x="166" y="0"/>
                    </a:lnTo>
                    <a:lnTo>
                      <a:pt x="136" y="0"/>
                    </a:lnTo>
                    <a:lnTo>
                      <a:pt x="85" y="78"/>
                    </a:lnTo>
                    <a:lnTo>
                      <a:pt x="34" y="0"/>
                    </a:lnTo>
                    <a:lnTo>
                      <a:pt x="4" y="0"/>
                    </a:lnTo>
                    <a:lnTo>
                      <a:pt x="69" y="96"/>
                    </a:lnTo>
                    <a:lnTo>
                      <a:pt x="0" y="197"/>
                    </a:lnTo>
                    <a:lnTo>
                      <a:pt x="30" y="197"/>
                    </a:lnTo>
                    <a:lnTo>
                      <a:pt x="84" y="115"/>
                    </a:lnTo>
                    <a:lnTo>
                      <a:pt x="138" y="197"/>
                    </a:lnTo>
                    <a:lnTo>
                      <a:pt x="169" y="197"/>
                    </a:lnTo>
                    <a:lnTo>
                      <a:pt x="99" y="9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5" name="Freeform 377">
                <a:extLst>
                  <a:ext uri="{FF2B5EF4-FFF2-40B4-BE49-F238E27FC236}">
                    <a16:creationId xmlns:a16="http://schemas.microsoft.com/office/drawing/2014/main" id="{33939032-C4A6-4DB0-A2B5-7EC2410BF1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6" y="1603"/>
                <a:ext cx="20" cy="82"/>
              </a:xfrm>
              <a:custGeom>
                <a:avLst/>
                <a:gdLst>
                  <a:gd name="T0" fmla="*/ 15 w 59"/>
                  <a:gd name="T1" fmla="*/ 254 h 254"/>
                  <a:gd name="T2" fmla="*/ 59 w 59"/>
                  <a:gd name="T3" fmla="*/ 127 h 254"/>
                  <a:gd name="T4" fmla="*/ 15 w 59"/>
                  <a:gd name="T5" fmla="*/ 0 h 254"/>
                  <a:gd name="T6" fmla="*/ 0 w 59"/>
                  <a:gd name="T7" fmla="*/ 0 h 254"/>
                  <a:gd name="T8" fmla="*/ 37 w 59"/>
                  <a:gd name="T9" fmla="*/ 127 h 254"/>
                  <a:gd name="T10" fmla="*/ 0 w 59"/>
                  <a:gd name="T11" fmla="*/ 254 h 254"/>
                  <a:gd name="T12" fmla="*/ 15 w 59"/>
                  <a:gd name="T13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54">
                    <a:moveTo>
                      <a:pt x="15" y="254"/>
                    </a:moveTo>
                    <a:cubicBezTo>
                      <a:pt x="42" y="219"/>
                      <a:pt x="59" y="170"/>
                      <a:pt x="59" y="127"/>
                    </a:cubicBezTo>
                    <a:cubicBezTo>
                      <a:pt x="59" y="85"/>
                      <a:pt x="42" y="36"/>
                      <a:pt x="15" y="0"/>
                    </a:cubicBezTo>
                    <a:lnTo>
                      <a:pt x="0" y="0"/>
                    </a:lnTo>
                    <a:cubicBezTo>
                      <a:pt x="24" y="39"/>
                      <a:pt x="37" y="84"/>
                      <a:pt x="37" y="127"/>
                    </a:cubicBezTo>
                    <a:cubicBezTo>
                      <a:pt x="37" y="170"/>
                      <a:pt x="24" y="216"/>
                      <a:pt x="0" y="254"/>
                    </a:cubicBezTo>
                    <a:lnTo>
                      <a:pt x="15" y="2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6" name="Line 378">
                <a:extLst>
                  <a:ext uri="{FF2B5EF4-FFF2-40B4-BE49-F238E27FC236}">
                    <a16:creationId xmlns:a16="http://schemas.microsoft.com/office/drawing/2014/main" id="{4C3CCDE9-EFCA-4FC5-87F9-810D2177BD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90" y="1630"/>
                <a:ext cx="122" cy="0"/>
              </a:xfrm>
              <a:prstGeom prst="line">
                <a:avLst/>
              </a:prstGeom>
              <a:noFill/>
              <a:ln w="17463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7" name="Freeform 379">
                <a:extLst>
                  <a:ext uri="{FF2B5EF4-FFF2-40B4-BE49-F238E27FC236}">
                    <a16:creationId xmlns:a16="http://schemas.microsoft.com/office/drawing/2014/main" id="{38D8C65A-0F5E-4029-BB0E-254105AD70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35" y="1614"/>
                <a:ext cx="32" cy="33"/>
              </a:xfrm>
              <a:custGeom>
                <a:avLst/>
                <a:gdLst>
                  <a:gd name="T0" fmla="*/ 50 w 100"/>
                  <a:gd name="T1" fmla="*/ 0 h 100"/>
                  <a:gd name="T2" fmla="*/ 50 w 100"/>
                  <a:gd name="T3" fmla="*/ 100 h 100"/>
                  <a:gd name="T4" fmla="*/ 0 w 100"/>
                  <a:gd name="T5" fmla="*/ 50 h 100"/>
                  <a:gd name="T6" fmla="*/ 100 w 100"/>
                  <a:gd name="T7" fmla="*/ 50 h 100"/>
                  <a:gd name="T8" fmla="*/ 15 w 100"/>
                  <a:gd name="T9" fmla="*/ 14 h 100"/>
                  <a:gd name="T10" fmla="*/ 86 w 100"/>
                  <a:gd name="T11" fmla="*/ 85 h 100"/>
                  <a:gd name="T12" fmla="*/ 15 w 100"/>
                  <a:gd name="T13" fmla="*/ 85 h 100"/>
                  <a:gd name="T14" fmla="*/ 86 w 100"/>
                  <a:gd name="T15" fmla="*/ 14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50" y="100"/>
                    </a:lnTo>
                    <a:moveTo>
                      <a:pt x="0" y="50"/>
                    </a:moveTo>
                    <a:lnTo>
                      <a:pt x="100" y="50"/>
                    </a:lnTo>
                    <a:moveTo>
                      <a:pt x="15" y="14"/>
                    </a:moveTo>
                    <a:lnTo>
                      <a:pt x="86" y="85"/>
                    </a:lnTo>
                    <a:moveTo>
                      <a:pt x="15" y="85"/>
                    </a:moveTo>
                    <a:lnTo>
                      <a:pt x="86" y="14"/>
                    </a:lnTo>
                  </a:path>
                </a:pathLst>
              </a:custGeom>
              <a:noFill/>
              <a:ln w="17463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8" name="Freeform 380">
                <a:extLst>
                  <a:ext uri="{FF2B5EF4-FFF2-40B4-BE49-F238E27FC236}">
                    <a16:creationId xmlns:a16="http://schemas.microsoft.com/office/drawing/2014/main" id="{6D9286AC-FF53-4841-B93D-EBDF6701F7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6" y="1720"/>
                <a:ext cx="80" cy="64"/>
              </a:xfrm>
              <a:custGeom>
                <a:avLst/>
                <a:gdLst>
                  <a:gd name="T0" fmla="*/ 195 w 245"/>
                  <a:gd name="T1" fmla="*/ 196 h 196"/>
                  <a:gd name="T2" fmla="*/ 245 w 245"/>
                  <a:gd name="T3" fmla="*/ 0 h 196"/>
                  <a:gd name="T4" fmla="*/ 217 w 245"/>
                  <a:gd name="T5" fmla="*/ 0 h 196"/>
                  <a:gd name="T6" fmla="*/ 181 w 245"/>
                  <a:gd name="T7" fmla="*/ 159 h 196"/>
                  <a:gd name="T8" fmla="*/ 136 w 245"/>
                  <a:gd name="T9" fmla="*/ 0 h 196"/>
                  <a:gd name="T10" fmla="*/ 109 w 245"/>
                  <a:gd name="T11" fmla="*/ 0 h 196"/>
                  <a:gd name="T12" fmla="*/ 66 w 245"/>
                  <a:gd name="T13" fmla="*/ 159 h 196"/>
                  <a:gd name="T14" fmla="*/ 29 w 245"/>
                  <a:gd name="T15" fmla="*/ 0 h 196"/>
                  <a:gd name="T16" fmla="*/ 0 w 245"/>
                  <a:gd name="T17" fmla="*/ 0 h 196"/>
                  <a:gd name="T18" fmla="*/ 51 w 245"/>
                  <a:gd name="T19" fmla="*/ 196 h 196"/>
                  <a:gd name="T20" fmla="*/ 78 w 245"/>
                  <a:gd name="T21" fmla="*/ 196 h 196"/>
                  <a:gd name="T22" fmla="*/ 122 w 245"/>
                  <a:gd name="T23" fmla="*/ 35 h 196"/>
                  <a:gd name="T24" fmla="*/ 168 w 245"/>
                  <a:gd name="T25" fmla="*/ 196 h 196"/>
                  <a:gd name="T26" fmla="*/ 195 w 245"/>
                  <a:gd name="T27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45" h="196">
                    <a:moveTo>
                      <a:pt x="195" y="196"/>
                    </a:moveTo>
                    <a:lnTo>
                      <a:pt x="245" y="0"/>
                    </a:lnTo>
                    <a:lnTo>
                      <a:pt x="217" y="0"/>
                    </a:lnTo>
                    <a:lnTo>
                      <a:pt x="181" y="159"/>
                    </a:lnTo>
                    <a:lnTo>
                      <a:pt x="136" y="0"/>
                    </a:lnTo>
                    <a:lnTo>
                      <a:pt x="109" y="0"/>
                    </a:lnTo>
                    <a:lnTo>
                      <a:pt x="66" y="159"/>
                    </a:lnTo>
                    <a:lnTo>
                      <a:pt x="29" y="0"/>
                    </a:lnTo>
                    <a:lnTo>
                      <a:pt x="0" y="0"/>
                    </a:lnTo>
                    <a:lnTo>
                      <a:pt x="51" y="196"/>
                    </a:lnTo>
                    <a:lnTo>
                      <a:pt x="78" y="196"/>
                    </a:lnTo>
                    <a:lnTo>
                      <a:pt x="122" y="35"/>
                    </a:lnTo>
                    <a:lnTo>
                      <a:pt x="168" y="196"/>
                    </a:lnTo>
                    <a:lnTo>
                      <a:pt x="195" y="19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9" name="Freeform 381">
                <a:extLst>
                  <a:ext uri="{FF2B5EF4-FFF2-40B4-BE49-F238E27FC236}">
                    <a16:creationId xmlns:a16="http://schemas.microsoft.com/office/drawing/2014/main" id="{DC0C40DB-C62F-4781-9442-71E1C0EE37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13" y="1720"/>
                <a:ext cx="8" cy="64"/>
              </a:xfrm>
              <a:custGeom>
                <a:avLst/>
                <a:gdLst>
                  <a:gd name="T0" fmla="*/ 23 w 23"/>
                  <a:gd name="T1" fmla="*/ 55 h 196"/>
                  <a:gd name="T2" fmla="*/ 0 w 23"/>
                  <a:gd name="T3" fmla="*/ 55 h 196"/>
                  <a:gd name="T4" fmla="*/ 0 w 23"/>
                  <a:gd name="T5" fmla="*/ 196 h 196"/>
                  <a:gd name="T6" fmla="*/ 23 w 23"/>
                  <a:gd name="T7" fmla="*/ 196 h 196"/>
                  <a:gd name="T8" fmla="*/ 23 w 23"/>
                  <a:gd name="T9" fmla="*/ 55 h 196"/>
                  <a:gd name="T10" fmla="*/ 23 w 23"/>
                  <a:gd name="T11" fmla="*/ 0 h 196"/>
                  <a:gd name="T12" fmla="*/ 0 w 23"/>
                  <a:gd name="T13" fmla="*/ 0 h 196"/>
                  <a:gd name="T14" fmla="*/ 0 w 23"/>
                  <a:gd name="T15" fmla="*/ 28 h 196"/>
                  <a:gd name="T16" fmla="*/ 23 w 23"/>
                  <a:gd name="T17" fmla="*/ 28 h 196"/>
                  <a:gd name="T18" fmla="*/ 23 w 23"/>
                  <a:gd name="T19" fmla="*/ 0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196">
                    <a:moveTo>
                      <a:pt x="23" y="55"/>
                    </a:moveTo>
                    <a:lnTo>
                      <a:pt x="0" y="55"/>
                    </a:lnTo>
                    <a:lnTo>
                      <a:pt x="0" y="196"/>
                    </a:lnTo>
                    <a:lnTo>
                      <a:pt x="23" y="196"/>
                    </a:lnTo>
                    <a:lnTo>
                      <a:pt x="23" y="55"/>
                    </a:lnTo>
                    <a:close/>
                    <a:moveTo>
                      <a:pt x="23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3" y="2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0" name="Freeform 382">
                <a:extLst>
                  <a:ext uri="{FF2B5EF4-FFF2-40B4-BE49-F238E27FC236}">
                    <a16:creationId xmlns:a16="http://schemas.microsoft.com/office/drawing/2014/main" id="{CA641E73-AEFB-4CB7-8B66-5CB37FEE0F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3" y="1737"/>
                <a:ext cx="22" cy="47"/>
              </a:xfrm>
              <a:custGeom>
                <a:avLst/>
                <a:gdLst>
                  <a:gd name="T0" fmla="*/ 0 w 68"/>
                  <a:gd name="T1" fmla="*/ 4 h 145"/>
                  <a:gd name="T2" fmla="*/ 0 w 68"/>
                  <a:gd name="T3" fmla="*/ 145 h 145"/>
                  <a:gd name="T4" fmla="*/ 23 w 68"/>
                  <a:gd name="T5" fmla="*/ 145 h 145"/>
                  <a:gd name="T6" fmla="*/ 23 w 68"/>
                  <a:gd name="T7" fmla="*/ 72 h 145"/>
                  <a:gd name="T8" fmla="*/ 39 w 68"/>
                  <a:gd name="T9" fmla="*/ 31 h 145"/>
                  <a:gd name="T10" fmla="*/ 68 w 68"/>
                  <a:gd name="T11" fmla="*/ 24 h 145"/>
                  <a:gd name="T12" fmla="*/ 68 w 68"/>
                  <a:gd name="T13" fmla="*/ 1 h 145"/>
                  <a:gd name="T14" fmla="*/ 59 w 68"/>
                  <a:gd name="T15" fmla="*/ 0 h 145"/>
                  <a:gd name="T16" fmla="*/ 21 w 68"/>
                  <a:gd name="T17" fmla="*/ 30 h 145"/>
                  <a:gd name="T18" fmla="*/ 21 w 68"/>
                  <a:gd name="T19" fmla="*/ 4 h 145"/>
                  <a:gd name="T20" fmla="*/ 0 w 68"/>
                  <a:gd name="T21" fmla="*/ 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145">
                    <a:moveTo>
                      <a:pt x="0" y="4"/>
                    </a:moveTo>
                    <a:lnTo>
                      <a:pt x="0" y="145"/>
                    </a:lnTo>
                    <a:lnTo>
                      <a:pt x="23" y="145"/>
                    </a:lnTo>
                    <a:lnTo>
                      <a:pt x="23" y="72"/>
                    </a:lnTo>
                    <a:cubicBezTo>
                      <a:pt x="23" y="52"/>
                      <a:pt x="28" y="38"/>
                      <a:pt x="39" y="31"/>
                    </a:cubicBezTo>
                    <a:cubicBezTo>
                      <a:pt x="46" y="25"/>
                      <a:pt x="52" y="24"/>
                      <a:pt x="68" y="24"/>
                    </a:cubicBezTo>
                    <a:lnTo>
                      <a:pt x="68" y="1"/>
                    </a:lnTo>
                    <a:cubicBezTo>
                      <a:pt x="64" y="0"/>
                      <a:pt x="62" y="0"/>
                      <a:pt x="59" y="0"/>
                    </a:cubicBezTo>
                    <a:cubicBezTo>
                      <a:pt x="45" y="0"/>
                      <a:pt x="34" y="8"/>
                      <a:pt x="21" y="30"/>
                    </a:cubicBezTo>
                    <a:lnTo>
                      <a:pt x="21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1" name="Freeform 383">
                <a:extLst>
                  <a:ext uri="{FF2B5EF4-FFF2-40B4-BE49-F238E27FC236}">
                    <a16:creationId xmlns:a16="http://schemas.microsoft.com/office/drawing/2014/main" id="{0D6D6608-F9B4-44E9-8ACA-B356B313DC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2" y="1720"/>
                <a:ext cx="39" cy="64"/>
              </a:xfrm>
              <a:custGeom>
                <a:avLst/>
                <a:gdLst>
                  <a:gd name="T0" fmla="*/ 22 w 120"/>
                  <a:gd name="T1" fmla="*/ 0 h 196"/>
                  <a:gd name="T2" fmla="*/ 0 w 120"/>
                  <a:gd name="T3" fmla="*/ 0 h 196"/>
                  <a:gd name="T4" fmla="*/ 0 w 120"/>
                  <a:gd name="T5" fmla="*/ 196 h 196"/>
                  <a:gd name="T6" fmla="*/ 22 w 120"/>
                  <a:gd name="T7" fmla="*/ 196 h 196"/>
                  <a:gd name="T8" fmla="*/ 22 w 120"/>
                  <a:gd name="T9" fmla="*/ 141 h 196"/>
                  <a:gd name="T10" fmla="*/ 44 w 120"/>
                  <a:gd name="T11" fmla="*/ 120 h 196"/>
                  <a:gd name="T12" fmla="*/ 92 w 120"/>
                  <a:gd name="T13" fmla="*/ 196 h 196"/>
                  <a:gd name="T14" fmla="*/ 120 w 120"/>
                  <a:gd name="T15" fmla="*/ 196 h 196"/>
                  <a:gd name="T16" fmla="*/ 62 w 120"/>
                  <a:gd name="T17" fmla="*/ 104 h 196"/>
                  <a:gd name="T18" fmla="*/ 111 w 120"/>
                  <a:gd name="T19" fmla="*/ 55 h 196"/>
                  <a:gd name="T20" fmla="*/ 82 w 120"/>
                  <a:gd name="T21" fmla="*/ 55 h 196"/>
                  <a:gd name="T22" fmla="*/ 22 w 120"/>
                  <a:gd name="T23" fmla="*/ 115 h 196"/>
                  <a:gd name="T24" fmla="*/ 22 w 120"/>
                  <a:gd name="T25" fmla="*/ 0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0" h="196">
                    <a:moveTo>
                      <a:pt x="22" y="0"/>
                    </a:moveTo>
                    <a:lnTo>
                      <a:pt x="0" y="0"/>
                    </a:lnTo>
                    <a:lnTo>
                      <a:pt x="0" y="196"/>
                    </a:lnTo>
                    <a:lnTo>
                      <a:pt x="22" y="196"/>
                    </a:lnTo>
                    <a:lnTo>
                      <a:pt x="22" y="141"/>
                    </a:lnTo>
                    <a:lnTo>
                      <a:pt x="44" y="120"/>
                    </a:lnTo>
                    <a:lnTo>
                      <a:pt x="92" y="196"/>
                    </a:lnTo>
                    <a:lnTo>
                      <a:pt x="120" y="196"/>
                    </a:lnTo>
                    <a:lnTo>
                      <a:pt x="62" y="104"/>
                    </a:lnTo>
                    <a:lnTo>
                      <a:pt x="111" y="55"/>
                    </a:lnTo>
                    <a:lnTo>
                      <a:pt x="82" y="55"/>
                    </a:lnTo>
                    <a:lnTo>
                      <a:pt x="22" y="115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2" name="Freeform 384">
                <a:extLst>
                  <a:ext uri="{FF2B5EF4-FFF2-40B4-BE49-F238E27FC236}">
                    <a16:creationId xmlns:a16="http://schemas.microsoft.com/office/drawing/2014/main" id="{9C27E6E6-B3DE-45E9-895C-FB0ABE0EFC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6" y="1738"/>
                <a:ext cx="37" cy="48"/>
              </a:xfrm>
              <a:custGeom>
                <a:avLst/>
                <a:gdLst>
                  <a:gd name="T0" fmla="*/ 112 w 112"/>
                  <a:gd name="T1" fmla="*/ 141 h 148"/>
                  <a:gd name="T2" fmla="*/ 112 w 112"/>
                  <a:gd name="T3" fmla="*/ 0 h 148"/>
                  <a:gd name="T4" fmla="*/ 90 w 112"/>
                  <a:gd name="T5" fmla="*/ 0 h 148"/>
                  <a:gd name="T6" fmla="*/ 90 w 112"/>
                  <a:gd name="T7" fmla="*/ 80 h 148"/>
                  <a:gd name="T8" fmla="*/ 51 w 112"/>
                  <a:gd name="T9" fmla="*/ 128 h 148"/>
                  <a:gd name="T10" fmla="*/ 22 w 112"/>
                  <a:gd name="T11" fmla="*/ 100 h 148"/>
                  <a:gd name="T12" fmla="*/ 22 w 112"/>
                  <a:gd name="T13" fmla="*/ 0 h 148"/>
                  <a:gd name="T14" fmla="*/ 0 w 112"/>
                  <a:gd name="T15" fmla="*/ 0 h 148"/>
                  <a:gd name="T16" fmla="*/ 0 w 112"/>
                  <a:gd name="T17" fmla="*/ 109 h 148"/>
                  <a:gd name="T18" fmla="*/ 45 w 112"/>
                  <a:gd name="T19" fmla="*/ 148 h 148"/>
                  <a:gd name="T20" fmla="*/ 92 w 112"/>
                  <a:gd name="T21" fmla="*/ 122 h 148"/>
                  <a:gd name="T22" fmla="*/ 92 w 112"/>
                  <a:gd name="T23" fmla="*/ 141 h 148"/>
                  <a:gd name="T24" fmla="*/ 112 w 112"/>
                  <a:gd name="T25" fmla="*/ 141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2" h="148">
                    <a:moveTo>
                      <a:pt x="112" y="141"/>
                    </a:moveTo>
                    <a:lnTo>
                      <a:pt x="112" y="0"/>
                    </a:lnTo>
                    <a:lnTo>
                      <a:pt x="90" y="0"/>
                    </a:lnTo>
                    <a:lnTo>
                      <a:pt x="90" y="80"/>
                    </a:lnTo>
                    <a:cubicBezTo>
                      <a:pt x="90" y="109"/>
                      <a:pt x="75" y="128"/>
                      <a:pt x="51" y="128"/>
                    </a:cubicBezTo>
                    <a:cubicBezTo>
                      <a:pt x="34" y="128"/>
                      <a:pt x="22" y="117"/>
                      <a:pt x="22" y="100"/>
                    </a:cubicBezTo>
                    <a:lnTo>
                      <a:pt x="22" y="0"/>
                    </a:lnTo>
                    <a:lnTo>
                      <a:pt x="0" y="0"/>
                    </a:lnTo>
                    <a:lnTo>
                      <a:pt x="0" y="109"/>
                    </a:lnTo>
                    <a:cubicBezTo>
                      <a:pt x="0" y="132"/>
                      <a:pt x="17" y="148"/>
                      <a:pt x="45" y="148"/>
                    </a:cubicBezTo>
                    <a:cubicBezTo>
                      <a:pt x="66" y="148"/>
                      <a:pt x="79" y="140"/>
                      <a:pt x="92" y="122"/>
                    </a:cubicBezTo>
                    <a:lnTo>
                      <a:pt x="92" y="141"/>
                    </a:lnTo>
                    <a:lnTo>
                      <a:pt x="112" y="14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3" name="Freeform 385">
                <a:extLst>
                  <a:ext uri="{FF2B5EF4-FFF2-40B4-BE49-F238E27FC236}">
                    <a16:creationId xmlns:a16="http://schemas.microsoft.com/office/drawing/2014/main" id="{F8B345B0-E6F1-4E03-A443-9BF9D9CB0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6" y="1737"/>
                <a:ext cx="36" cy="47"/>
              </a:xfrm>
              <a:custGeom>
                <a:avLst/>
                <a:gdLst>
                  <a:gd name="T0" fmla="*/ 0 w 113"/>
                  <a:gd name="T1" fmla="*/ 4 h 145"/>
                  <a:gd name="T2" fmla="*/ 0 w 113"/>
                  <a:gd name="T3" fmla="*/ 145 h 145"/>
                  <a:gd name="T4" fmla="*/ 23 w 113"/>
                  <a:gd name="T5" fmla="*/ 145 h 145"/>
                  <a:gd name="T6" fmla="*/ 23 w 113"/>
                  <a:gd name="T7" fmla="*/ 67 h 145"/>
                  <a:gd name="T8" fmla="*/ 61 w 113"/>
                  <a:gd name="T9" fmla="*/ 20 h 145"/>
                  <a:gd name="T10" fmla="*/ 90 w 113"/>
                  <a:gd name="T11" fmla="*/ 47 h 145"/>
                  <a:gd name="T12" fmla="*/ 90 w 113"/>
                  <a:gd name="T13" fmla="*/ 145 h 145"/>
                  <a:gd name="T14" fmla="*/ 113 w 113"/>
                  <a:gd name="T15" fmla="*/ 145 h 145"/>
                  <a:gd name="T16" fmla="*/ 113 w 113"/>
                  <a:gd name="T17" fmla="*/ 38 h 145"/>
                  <a:gd name="T18" fmla="*/ 68 w 113"/>
                  <a:gd name="T19" fmla="*/ 0 h 145"/>
                  <a:gd name="T20" fmla="*/ 21 w 113"/>
                  <a:gd name="T21" fmla="*/ 28 h 145"/>
                  <a:gd name="T22" fmla="*/ 21 w 113"/>
                  <a:gd name="T23" fmla="*/ 4 h 145"/>
                  <a:gd name="T24" fmla="*/ 0 w 113"/>
                  <a:gd name="T25" fmla="*/ 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3" h="145">
                    <a:moveTo>
                      <a:pt x="0" y="4"/>
                    </a:moveTo>
                    <a:lnTo>
                      <a:pt x="0" y="145"/>
                    </a:lnTo>
                    <a:lnTo>
                      <a:pt x="23" y="145"/>
                    </a:lnTo>
                    <a:lnTo>
                      <a:pt x="23" y="67"/>
                    </a:lnTo>
                    <a:cubicBezTo>
                      <a:pt x="23" y="38"/>
                      <a:pt x="38" y="20"/>
                      <a:pt x="61" y="20"/>
                    </a:cubicBezTo>
                    <a:cubicBezTo>
                      <a:pt x="79" y="20"/>
                      <a:pt x="90" y="30"/>
                      <a:pt x="90" y="47"/>
                    </a:cubicBezTo>
                    <a:lnTo>
                      <a:pt x="90" y="145"/>
                    </a:lnTo>
                    <a:lnTo>
                      <a:pt x="113" y="145"/>
                    </a:lnTo>
                    <a:lnTo>
                      <a:pt x="113" y="38"/>
                    </a:lnTo>
                    <a:cubicBezTo>
                      <a:pt x="113" y="15"/>
                      <a:pt x="95" y="0"/>
                      <a:pt x="68" y="0"/>
                    </a:cubicBezTo>
                    <a:cubicBezTo>
                      <a:pt x="47" y="0"/>
                      <a:pt x="33" y="8"/>
                      <a:pt x="21" y="28"/>
                    </a:cubicBezTo>
                    <a:lnTo>
                      <a:pt x="21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4" name="Freeform 386">
                <a:extLst>
                  <a:ext uri="{FF2B5EF4-FFF2-40B4-BE49-F238E27FC236}">
                    <a16:creationId xmlns:a16="http://schemas.microsoft.com/office/drawing/2014/main" id="{F4E524B5-12A2-478A-BB83-8D9A0612F8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01" y="1737"/>
                <a:ext cx="40" cy="66"/>
              </a:xfrm>
              <a:custGeom>
                <a:avLst/>
                <a:gdLst>
                  <a:gd name="T0" fmla="*/ 104 w 124"/>
                  <a:gd name="T1" fmla="*/ 4 h 204"/>
                  <a:gd name="T2" fmla="*/ 104 w 124"/>
                  <a:gd name="T3" fmla="*/ 24 h 204"/>
                  <a:gd name="T4" fmla="*/ 61 w 124"/>
                  <a:gd name="T5" fmla="*/ 0 h 204"/>
                  <a:gd name="T6" fmla="*/ 0 w 124"/>
                  <a:gd name="T7" fmla="*/ 77 h 204"/>
                  <a:gd name="T8" fmla="*/ 18 w 124"/>
                  <a:gd name="T9" fmla="*/ 133 h 204"/>
                  <a:gd name="T10" fmla="*/ 59 w 124"/>
                  <a:gd name="T11" fmla="*/ 152 h 204"/>
                  <a:gd name="T12" fmla="*/ 102 w 124"/>
                  <a:gd name="T13" fmla="*/ 126 h 204"/>
                  <a:gd name="T14" fmla="*/ 102 w 124"/>
                  <a:gd name="T15" fmla="*/ 133 h 204"/>
                  <a:gd name="T16" fmla="*/ 93 w 124"/>
                  <a:gd name="T17" fmla="*/ 172 h 204"/>
                  <a:gd name="T18" fmla="*/ 62 w 124"/>
                  <a:gd name="T19" fmla="*/ 185 h 204"/>
                  <a:gd name="T20" fmla="*/ 36 w 124"/>
                  <a:gd name="T21" fmla="*/ 178 h 204"/>
                  <a:gd name="T22" fmla="*/ 28 w 124"/>
                  <a:gd name="T23" fmla="*/ 162 h 204"/>
                  <a:gd name="T24" fmla="*/ 5 w 124"/>
                  <a:gd name="T25" fmla="*/ 162 h 204"/>
                  <a:gd name="T26" fmla="*/ 61 w 124"/>
                  <a:gd name="T27" fmla="*/ 204 h 204"/>
                  <a:gd name="T28" fmla="*/ 110 w 124"/>
                  <a:gd name="T29" fmla="*/ 186 h 204"/>
                  <a:gd name="T30" fmla="*/ 124 w 124"/>
                  <a:gd name="T31" fmla="*/ 122 h 204"/>
                  <a:gd name="T32" fmla="*/ 124 w 124"/>
                  <a:gd name="T33" fmla="*/ 4 h 204"/>
                  <a:gd name="T34" fmla="*/ 104 w 124"/>
                  <a:gd name="T35" fmla="*/ 4 h 204"/>
                  <a:gd name="T36" fmla="*/ 63 w 124"/>
                  <a:gd name="T37" fmla="*/ 21 h 204"/>
                  <a:gd name="T38" fmla="*/ 102 w 124"/>
                  <a:gd name="T39" fmla="*/ 77 h 204"/>
                  <a:gd name="T40" fmla="*/ 63 w 124"/>
                  <a:gd name="T41" fmla="*/ 131 h 204"/>
                  <a:gd name="T42" fmla="*/ 24 w 124"/>
                  <a:gd name="T43" fmla="*/ 76 h 204"/>
                  <a:gd name="T44" fmla="*/ 63 w 124"/>
                  <a:gd name="T45" fmla="*/ 2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4" h="204">
                    <a:moveTo>
                      <a:pt x="104" y="4"/>
                    </a:moveTo>
                    <a:lnTo>
                      <a:pt x="104" y="24"/>
                    </a:lnTo>
                    <a:cubicBezTo>
                      <a:pt x="92" y="8"/>
                      <a:pt x="79" y="0"/>
                      <a:pt x="61" y="0"/>
                    </a:cubicBezTo>
                    <a:cubicBezTo>
                      <a:pt x="25" y="0"/>
                      <a:pt x="0" y="31"/>
                      <a:pt x="0" y="77"/>
                    </a:cubicBezTo>
                    <a:cubicBezTo>
                      <a:pt x="0" y="100"/>
                      <a:pt x="7" y="119"/>
                      <a:pt x="18" y="133"/>
                    </a:cubicBezTo>
                    <a:cubicBezTo>
                      <a:pt x="29" y="145"/>
                      <a:pt x="44" y="152"/>
                      <a:pt x="59" y="152"/>
                    </a:cubicBezTo>
                    <a:cubicBezTo>
                      <a:pt x="76" y="152"/>
                      <a:pt x="89" y="144"/>
                      <a:pt x="102" y="126"/>
                    </a:cubicBezTo>
                    <a:lnTo>
                      <a:pt x="102" y="133"/>
                    </a:lnTo>
                    <a:cubicBezTo>
                      <a:pt x="102" y="153"/>
                      <a:pt x="99" y="164"/>
                      <a:pt x="93" y="172"/>
                    </a:cubicBezTo>
                    <a:cubicBezTo>
                      <a:pt x="88" y="180"/>
                      <a:pt x="76" y="185"/>
                      <a:pt x="62" y="185"/>
                    </a:cubicBezTo>
                    <a:cubicBezTo>
                      <a:pt x="52" y="185"/>
                      <a:pt x="43" y="183"/>
                      <a:pt x="36" y="178"/>
                    </a:cubicBezTo>
                    <a:cubicBezTo>
                      <a:pt x="31" y="174"/>
                      <a:pt x="29" y="170"/>
                      <a:pt x="28" y="162"/>
                    </a:cubicBezTo>
                    <a:lnTo>
                      <a:pt x="5" y="162"/>
                    </a:lnTo>
                    <a:cubicBezTo>
                      <a:pt x="7" y="188"/>
                      <a:pt x="28" y="204"/>
                      <a:pt x="61" y="204"/>
                    </a:cubicBezTo>
                    <a:cubicBezTo>
                      <a:pt x="82" y="204"/>
                      <a:pt x="100" y="197"/>
                      <a:pt x="110" y="186"/>
                    </a:cubicBezTo>
                    <a:cubicBezTo>
                      <a:pt x="120" y="173"/>
                      <a:pt x="124" y="155"/>
                      <a:pt x="124" y="122"/>
                    </a:cubicBezTo>
                    <a:lnTo>
                      <a:pt x="124" y="4"/>
                    </a:lnTo>
                    <a:lnTo>
                      <a:pt x="104" y="4"/>
                    </a:lnTo>
                    <a:close/>
                    <a:moveTo>
                      <a:pt x="63" y="21"/>
                    </a:moveTo>
                    <a:cubicBezTo>
                      <a:pt x="87" y="21"/>
                      <a:pt x="102" y="41"/>
                      <a:pt x="102" y="77"/>
                    </a:cubicBezTo>
                    <a:cubicBezTo>
                      <a:pt x="102" y="110"/>
                      <a:pt x="87" y="131"/>
                      <a:pt x="63" y="131"/>
                    </a:cubicBezTo>
                    <a:cubicBezTo>
                      <a:pt x="39" y="131"/>
                      <a:pt x="24" y="110"/>
                      <a:pt x="24" y="76"/>
                    </a:cubicBezTo>
                    <a:cubicBezTo>
                      <a:pt x="24" y="42"/>
                      <a:pt x="39" y="21"/>
                      <a:pt x="63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5" name="Freeform 387">
                <a:extLst>
                  <a:ext uri="{FF2B5EF4-FFF2-40B4-BE49-F238E27FC236}">
                    <a16:creationId xmlns:a16="http://schemas.microsoft.com/office/drawing/2014/main" id="{FB781CF3-9ECA-41B1-B916-A338D1C2AF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0" y="1737"/>
                <a:ext cx="38" cy="49"/>
              </a:xfrm>
              <a:custGeom>
                <a:avLst/>
                <a:gdLst>
                  <a:gd name="T0" fmla="*/ 109 w 115"/>
                  <a:gd name="T1" fmla="*/ 43 h 152"/>
                  <a:gd name="T2" fmla="*/ 58 w 115"/>
                  <a:gd name="T3" fmla="*/ 0 h 152"/>
                  <a:gd name="T4" fmla="*/ 3 w 115"/>
                  <a:gd name="T5" fmla="*/ 43 h 152"/>
                  <a:gd name="T6" fmla="*/ 48 w 115"/>
                  <a:gd name="T7" fmla="*/ 84 h 152"/>
                  <a:gd name="T8" fmla="*/ 69 w 115"/>
                  <a:gd name="T9" fmla="*/ 89 h 152"/>
                  <a:gd name="T10" fmla="*/ 91 w 115"/>
                  <a:gd name="T11" fmla="*/ 109 h 152"/>
                  <a:gd name="T12" fmla="*/ 58 w 115"/>
                  <a:gd name="T13" fmla="*/ 131 h 152"/>
                  <a:gd name="T14" fmla="*/ 30 w 115"/>
                  <a:gd name="T15" fmla="*/ 121 h 152"/>
                  <a:gd name="T16" fmla="*/ 24 w 115"/>
                  <a:gd name="T17" fmla="*/ 103 h 152"/>
                  <a:gd name="T18" fmla="*/ 0 w 115"/>
                  <a:gd name="T19" fmla="*/ 103 h 152"/>
                  <a:gd name="T20" fmla="*/ 56 w 115"/>
                  <a:gd name="T21" fmla="*/ 152 h 152"/>
                  <a:gd name="T22" fmla="*/ 115 w 115"/>
                  <a:gd name="T23" fmla="*/ 107 h 152"/>
                  <a:gd name="T24" fmla="*/ 75 w 115"/>
                  <a:gd name="T25" fmla="*/ 67 h 152"/>
                  <a:gd name="T26" fmla="*/ 53 w 115"/>
                  <a:gd name="T27" fmla="*/ 62 h 152"/>
                  <a:gd name="T28" fmla="*/ 27 w 115"/>
                  <a:gd name="T29" fmla="*/ 42 h 152"/>
                  <a:gd name="T30" fmla="*/ 57 w 115"/>
                  <a:gd name="T31" fmla="*/ 21 h 152"/>
                  <a:gd name="T32" fmla="*/ 85 w 115"/>
                  <a:gd name="T33" fmla="*/ 43 h 152"/>
                  <a:gd name="T34" fmla="*/ 109 w 115"/>
                  <a:gd name="T35" fmla="*/ 4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5" h="152">
                    <a:moveTo>
                      <a:pt x="109" y="43"/>
                    </a:moveTo>
                    <a:cubicBezTo>
                      <a:pt x="109" y="15"/>
                      <a:pt x="90" y="0"/>
                      <a:pt x="58" y="0"/>
                    </a:cubicBezTo>
                    <a:cubicBezTo>
                      <a:pt x="25" y="0"/>
                      <a:pt x="3" y="17"/>
                      <a:pt x="3" y="43"/>
                    </a:cubicBezTo>
                    <a:cubicBezTo>
                      <a:pt x="3" y="65"/>
                      <a:pt x="15" y="76"/>
                      <a:pt x="48" y="84"/>
                    </a:cubicBezTo>
                    <a:lnTo>
                      <a:pt x="69" y="89"/>
                    </a:lnTo>
                    <a:cubicBezTo>
                      <a:pt x="85" y="93"/>
                      <a:pt x="91" y="98"/>
                      <a:pt x="91" y="109"/>
                    </a:cubicBezTo>
                    <a:cubicBezTo>
                      <a:pt x="91" y="122"/>
                      <a:pt x="78" y="131"/>
                      <a:pt x="58" y="131"/>
                    </a:cubicBezTo>
                    <a:cubicBezTo>
                      <a:pt x="46" y="131"/>
                      <a:pt x="36" y="127"/>
                      <a:pt x="30" y="121"/>
                    </a:cubicBezTo>
                    <a:cubicBezTo>
                      <a:pt x="26" y="117"/>
                      <a:pt x="25" y="113"/>
                      <a:pt x="24" y="103"/>
                    </a:cubicBezTo>
                    <a:lnTo>
                      <a:pt x="0" y="103"/>
                    </a:lnTo>
                    <a:cubicBezTo>
                      <a:pt x="1" y="136"/>
                      <a:pt x="19" y="152"/>
                      <a:pt x="56" y="152"/>
                    </a:cubicBezTo>
                    <a:cubicBezTo>
                      <a:pt x="92" y="152"/>
                      <a:pt x="115" y="134"/>
                      <a:pt x="115" y="107"/>
                    </a:cubicBezTo>
                    <a:cubicBezTo>
                      <a:pt x="115" y="86"/>
                      <a:pt x="103" y="74"/>
                      <a:pt x="75" y="67"/>
                    </a:cubicBezTo>
                    <a:lnTo>
                      <a:pt x="53" y="62"/>
                    </a:lnTo>
                    <a:cubicBezTo>
                      <a:pt x="35" y="58"/>
                      <a:pt x="27" y="52"/>
                      <a:pt x="27" y="42"/>
                    </a:cubicBezTo>
                    <a:cubicBezTo>
                      <a:pt x="27" y="29"/>
                      <a:pt x="38" y="21"/>
                      <a:pt x="57" y="21"/>
                    </a:cubicBezTo>
                    <a:cubicBezTo>
                      <a:pt x="75" y="21"/>
                      <a:pt x="85" y="28"/>
                      <a:pt x="85" y="43"/>
                    </a:cubicBezTo>
                    <a:lnTo>
                      <a:pt x="109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6" name="Freeform 388">
                <a:extLst>
                  <a:ext uri="{FF2B5EF4-FFF2-40B4-BE49-F238E27FC236}">
                    <a16:creationId xmlns:a16="http://schemas.microsoft.com/office/drawing/2014/main" id="{C64ED300-866D-438D-84C1-94DFD99BBD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94" y="1737"/>
                <a:ext cx="41" cy="66"/>
              </a:xfrm>
              <a:custGeom>
                <a:avLst/>
                <a:gdLst>
                  <a:gd name="T0" fmla="*/ 104 w 125"/>
                  <a:gd name="T1" fmla="*/ 4 h 204"/>
                  <a:gd name="T2" fmla="*/ 104 w 125"/>
                  <a:gd name="T3" fmla="*/ 24 h 204"/>
                  <a:gd name="T4" fmla="*/ 61 w 125"/>
                  <a:gd name="T5" fmla="*/ 0 h 204"/>
                  <a:gd name="T6" fmla="*/ 0 w 125"/>
                  <a:gd name="T7" fmla="*/ 77 h 204"/>
                  <a:gd name="T8" fmla="*/ 18 w 125"/>
                  <a:gd name="T9" fmla="*/ 133 h 204"/>
                  <a:gd name="T10" fmla="*/ 59 w 125"/>
                  <a:gd name="T11" fmla="*/ 152 h 204"/>
                  <a:gd name="T12" fmla="*/ 102 w 125"/>
                  <a:gd name="T13" fmla="*/ 126 h 204"/>
                  <a:gd name="T14" fmla="*/ 102 w 125"/>
                  <a:gd name="T15" fmla="*/ 133 h 204"/>
                  <a:gd name="T16" fmla="*/ 94 w 125"/>
                  <a:gd name="T17" fmla="*/ 172 h 204"/>
                  <a:gd name="T18" fmla="*/ 62 w 125"/>
                  <a:gd name="T19" fmla="*/ 185 h 204"/>
                  <a:gd name="T20" fmla="*/ 37 w 125"/>
                  <a:gd name="T21" fmla="*/ 178 h 204"/>
                  <a:gd name="T22" fmla="*/ 28 w 125"/>
                  <a:gd name="T23" fmla="*/ 162 h 204"/>
                  <a:gd name="T24" fmla="*/ 5 w 125"/>
                  <a:gd name="T25" fmla="*/ 162 h 204"/>
                  <a:gd name="T26" fmla="*/ 61 w 125"/>
                  <a:gd name="T27" fmla="*/ 204 h 204"/>
                  <a:gd name="T28" fmla="*/ 110 w 125"/>
                  <a:gd name="T29" fmla="*/ 186 h 204"/>
                  <a:gd name="T30" fmla="*/ 125 w 125"/>
                  <a:gd name="T31" fmla="*/ 122 h 204"/>
                  <a:gd name="T32" fmla="*/ 125 w 125"/>
                  <a:gd name="T33" fmla="*/ 4 h 204"/>
                  <a:gd name="T34" fmla="*/ 104 w 125"/>
                  <a:gd name="T35" fmla="*/ 4 h 204"/>
                  <a:gd name="T36" fmla="*/ 63 w 125"/>
                  <a:gd name="T37" fmla="*/ 21 h 204"/>
                  <a:gd name="T38" fmla="*/ 102 w 125"/>
                  <a:gd name="T39" fmla="*/ 77 h 204"/>
                  <a:gd name="T40" fmla="*/ 63 w 125"/>
                  <a:gd name="T41" fmla="*/ 131 h 204"/>
                  <a:gd name="T42" fmla="*/ 24 w 125"/>
                  <a:gd name="T43" fmla="*/ 76 h 204"/>
                  <a:gd name="T44" fmla="*/ 63 w 125"/>
                  <a:gd name="T45" fmla="*/ 2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5" h="204">
                    <a:moveTo>
                      <a:pt x="104" y="4"/>
                    </a:moveTo>
                    <a:lnTo>
                      <a:pt x="104" y="24"/>
                    </a:lnTo>
                    <a:cubicBezTo>
                      <a:pt x="92" y="8"/>
                      <a:pt x="79" y="0"/>
                      <a:pt x="61" y="0"/>
                    </a:cubicBezTo>
                    <a:cubicBezTo>
                      <a:pt x="25" y="0"/>
                      <a:pt x="0" y="31"/>
                      <a:pt x="0" y="77"/>
                    </a:cubicBezTo>
                    <a:cubicBezTo>
                      <a:pt x="0" y="100"/>
                      <a:pt x="7" y="119"/>
                      <a:pt x="18" y="133"/>
                    </a:cubicBezTo>
                    <a:cubicBezTo>
                      <a:pt x="29" y="145"/>
                      <a:pt x="44" y="152"/>
                      <a:pt x="59" y="152"/>
                    </a:cubicBezTo>
                    <a:cubicBezTo>
                      <a:pt x="77" y="152"/>
                      <a:pt x="89" y="144"/>
                      <a:pt x="102" y="126"/>
                    </a:cubicBezTo>
                    <a:lnTo>
                      <a:pt x="102" y="133"/>
                    </a:lnTo>
                    <a:cubicBezTo>
                      <a:pt x="102" y="153"/>
                      <a:pt x="99" y="164"/>
                      <a:pt x="94" y="172"/>
                    </a:cubicBezTo>
                    <a:cubicBezTo>
                      <a:pt x="88" y="180"/>
                      <a:pt x="76" y="185"/>
                      <a:pt x="62" y="185"/>
                    </a:cubicBezTo>
                    <a:cubicBezTo>
                      <a:pt x="52" y="185"/>
                      <a:pt x="43" y="183"/>
                      <a:pt x="37" y="178"/>
                    </a:cubicBezTo>
                    <a:cubicBezTo>
                      <a:pt x="31" y="174"/>
                      <a:pt x="29" y="170"/>
                      <a:pt x="28" y="162"/>
                    </a:cubicBezTo>
                    <a:lnTo>
                      <a:pt x="5" y="162"/>
                    </a:lnTo>
                    <a:cubicBezTo>
                      <a:pt x="7" y="188"/>
                      <a:pt x="28" y="204"/>
                      <a:pt x="61" y="204"/>
                    </a:cubicBezTo>
                    <a:cubicBezTo>
                      <a:pt x="82" y="204"/>
                      <a:pt x="101" y="197"/>
                      <a:pt x="110" y="186"/>
                    </a:cubicBezTo>
                    <a:cubicBezTo>
                      <a:pt x="121" y="173"/>
                      <a:pt x="125" y="155"/>
                      <a:pt x="125" y="122"/>
                    </a:cubicBezTo>
                    <a:lnTo>
                      <a:pt x="125" y="4"/>
                    </a:lnTo>
                    <a:lnTo>
                      <a:pt x="104" y="4"/>
                    </a:lnTo>
                    <a:close/>
                    <a:moveTo>
                      <a:pt x="63" y="21"/>
                    </a:moveTo>
                    <a:cubicBezTo>
                      <a:pt x="87" y="21"/>
                      <a:pt x="102" y="41"/>
                      <a:pt x="102" y="77"/>
                    </a:cubicBezTo>
                    <a:cubicBezTo>
                      <a:pt x="102" y="110"/>
                      <a:pt x="87" y="131"/>
                      <a:pt x="63" y="131"/>
                    </a:cubicBezTo>
                    <a:cubicBezTo>
                      <a:pt x="39" y="131"/>
                      <a:pt x="24" y="110"/>
                      <a:pt x="24" y="76"/>
                    </a:cubicBezTo>
                    <a:cubicBezTo>
                      <a:pt x="24" y="42"/>
                      <a:pt x="39" y="21"/>
                      <a:pt x="63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7" name="Freeform 389">
                <a:extLst>
                  <a:ext uri="{FF2B5EF4-FFF2-40B4-BE49-F238E27FC236}">
                    <a16:creationId xmlns:a16="http://schemas.microsoft.com/office/drawing/2014/main" id="{77E0C42B-271F-4366-B7AA-178F35927D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6" y="1737"/>
                <a:ext cx="22" cy="47"/>
              </a:xfrm>
              <a:custGeom>
                <a:avLst/>
                <a:gdLst>
                  <a:gd name="T0" fmla="*/ 0 w 68"/>
                  <a:gd name="T1" fmla="*/ 4 h 145"/>
                  <a:gd name="T2" fmla="*/ 0 w 68"/>
                  <a:gd name="T3" fmla="*/ 145 h 145"/>
                  <a:gd name="T4" fmla="*/ 23 w 68"/>
                  <a:gd name="T5" fmla="*/ 145 h 145"/>
                  <a:gd name="T6" fmla="*/ 23 w 68"/>
                  <a:gd name="T7" fmla="*/ 72 h 145"/>
                  <a:gd name="T8" fmla="*/ 39 w 68"/>
                  <a:gd name="T9" fmla="*/ 31 h 145"/>
                  <a:gd name="T10" fmla="*/ 68 w 68"/>
                  <a:gd name="T11" fmla="*/ 24 h 145"/>
                  <a:gd name="T12" fmla="*/ 68 w 68"/>
                  <a:gd name="T13" fmla="*/ 1 h 145"/>
                  <a:gd name="T14" fmla="*/ 60 w 68"/>
                  <a:gd name="T15" fmla="*/ 0 h 145"/>
                  <a:gd name="T16" fmla="*/ 21 w 68"/>
                  <a:gd name="T17" fmla="*/ 30 h 145"/>
                  <a:gd name="T18" fmla="*/ 21 w 68"/>
                  <a:gd name="T19" fmla="*/ 4 h 145"/>
                  <a:gd name="T20" fmla="*/ 0 w 68"/>
                  <a:gd name="T21" fmla="*/ 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145">
                    <a:moveTo>
                      <a:pt x="0" y="4"/>
                    </a:moveTo>
                    <a:lnTo>
                      <a:pt x="0" y="145"/>
                    </a:lnTo>
                    <a:lnTo>
                      <a:pt x="23" y="145"/>
                    </a:lnTo>
                    <a:lnTo>
                      <a:pt x="23" y="72"/>
                    </a:lnTo>
                    <a:cubicBezTo>
                      <a:pt x="23" y="52"/>
                      <a:pt x="28" y="38"/>
                      <a:pt x="39" y="31"/>
                    </a:cubicBezTo>
                    <a:cubicBezTo>
                      <a:pt x="46" y="25"/>
                      <a:pt x="53" y="24"/>
                      <a:pt x="68" y="24"/>
                    </a:cubicBezTo>
                    <a:lnTo>
                      <a:pt x="68" y="1"/>
                    </a:lnTo>
                    <a:cubicBezTo>
                      <a:pt x="65" y="0"/>
                      <a:pt x="63" y="0"/>
                      <a:pt x="60" y="0"/>
                    </a:cubicBezTo>
                    <a:cubicBezTo>
                      <a:pt x="45" y="0"/>
                      <a:pt x="34" y="8"/>
                      <a:pt x="21" y="30"/>
                    </a:cubicBezTo>
                    <a:lnTo>
                      <a:pt x="21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8" name="Freeform 390">
                <a:extLst>
                  <a:ext uri="{FF2B5EF4-FFF2-40B4-BE49-F238E27FC236}">
                    <a16:creationId xmlns:a16="http://schemas.microsoft.com/office/drawing/2014/main" id="{43B67229-5109-4937-83EF-9A917BB57A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73" y="1737"/>
                <a:ext cx="44" cy="49"/>
              </a:xfrm>
              <a:custGeom>
                <a:avLst/>
                <a:gdLst>
                  <a:gd name="T0" fmla="*/ 133 w 133"/>
                  <a:gd name="T1" fmla="*/ 132 h 152"/>
                  <a:gd name="T2" fmla="*/ 128 w 133"/>
                  <a:gd name="T3" fmla="*/ 133 h 152"/>
                  <a:gd name="T4" fmla="*/ 116 w 133"/>
                  <a:gd name="T5" fmla="*/ 122 h 152"/>
                  <a:gd name="T6" fmla="*/ 116 w 133"/>
                  <a:gd name="T7" fmla="*/ 38 h 152"/>
                  <a:gd name="T8" fmla="*/ 63 w 133"/>
                  <a:gd name="T9" fmla="*/ 0 h 152"/>
                  <a:gd name="T10" fmla="*/ 16 w 133"/>
                  <a:gd name="T11" fmla="*/ 16 h 152"/>
                  <a:gd name="T12" fmla="*/ 6 w 133"/>
                  <a:gd name="T13" fmla="*/ 46 h 152"/>
                  <a:gd name="T14" fmla="*/ 29 w 133"/>
                  <a:gd name="T15" fmla="*/ 46 h 152"/>
                  <a:gd name="T16" fmla="*/ 62 w 133"/>
                  <a:gd name="T17" fmla="*/ 21 h 152"/>
                  <a:gd name="T18" fmla="*/ 94 w 133"/>
                  <a:gd name="T19" fmla="*/ 42 h 152"/>
                  <a:gd name="T20" fmla="*/ 94 w 133"/>
                  <a:gd name="T21" fmla="*/ 48 h 152"/>
                  <a:gd name="T22" fmla="*/ 70 w 133"/>
                  <a:gd name="T23" fmla="*/ 63 h 152"/>
                  <a:gd name="T24" fmla="*/ 25 w 133"/>
                  <a:gd name="T25" fmla="*/ 72 h 152"/>
                  <a:gd name="T26" fmla="*/ 0 w 133"/>
                  <a:gd name="T27" fmla="*/ 110 h 152"/>
                  <a:gd name="T28" fmla="*/ 46 w 133"/>
                  <a:gd name="T29" fmla="*/ 152 h 152"/>
                  <a:gd name="T30" fmla="*/ 94 w 133"/>
                  <a:gd name="T31" fmla="*/ 131 h 152"/>
                  <a:gd name="T32" fmla="*/ 118 w 133"/>
                  <a:gd name="T33" fmla="*/ 152 h 152"/>
                  <a:gd name="T34" fmla="*/ 133 w 133"/>
                  <a:gd name="T35" fmla="*/ 149 h 152"/>
                  <a:gd name="T36" fmla="*/ 133 w 133"/>
                  <a:gd name="T37" fmla="*/ 132 h 152"/>
                  <a:gd name="T38" fmla="*/ 94 w 133"/>
                  <a:gd name="T39" fmla="*/ 101 h 152"/>
                  <a:gd name="T40" fmla="*/ 85 w 133"/>
                  <a:gd name="T41" fmla="*/ 119 h 152"/>
                  <a:gd name="T42" fmla="*/ 51 w 133"/>
                  <a:gd name="T43" fmla="*/ 132 h 152"/>
                  <a:gd name="T44" fmla="*/ 23 w 133"/>
                  <a:gd name="T45" fmla="*/ 109 h 152"/>
                  <a:gd name="T46" fmla="*/ 57 w 133"/>
                  <a:gd name="T47" fmla="*/ 83 h 152"/>
                  <a:gd name="T48" fmla="*/ 94 w 133"/>
                  <a:gd name="T49" fmla="*/ 75 h 152"/>
                  <a:gd name="T50" fmla="*/ 94 w 133"/>
                  <a:gd name="T51" fmla="*/ 10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3" h="152">
                    <a:moveTo>
                      <a:pt x="133" y="132"/>
                    </a:moveTo>
                    <a:cubicBezTo>
                      <a:pt x="131" y="133"/>
                      <a:pt x="130" y="133"/>
                      <a:pt x="128" y="133"/>
                    </a:cubicBezTo>
                    <a:cubicBezTo>
                      <a:pt x="120" y="133"/>
                      <a:pt x="116" y="129"/>
                      <a:pt x="116" y="122"/>
                    </a:cubicBezTo>
                    <a:lnTo>
                      <a:pt x="116" y="38"/>
                    </a:lnTo>
                    <a:cubicBezTo>
                      <a:pt x="116" y="13"/>
                      <a:pt x="98" y="0"/>
                      <a:pt x="63" y="0"/>
                    </a:cubicBezTo>
                    <a:cubicBezTo>
                      <a:pt x="42" y="0"/>
                      <a:pt x="25" y="6"/>
                      <a:pt x="16" y="16"/>
                    </a:cubicBezTo>
                    <a:cubicBezTo>
                      <a:pt x="9" y="24"/>
                      <a:pt x="7" y="32"/>
                      <a:pt x="6" y="46"/>
                    </a:cubicBezTo>
                    <a:lnTo>
                      <a:pt x="29" y="46"/>
                    </a:lnTo>
                    <a:cubicBezTo>
                      <a:pt x="31" y="28"/>
                      <a:pt x="41" y="21"/>
                      <a:pt x="62" y="21"/>
                    </a:cubicBezTo>
                    <a:cubicBezTo>
                      <a:pt x="82" y="21"/>
                      <a:pt x="94" y="28"/>
                      <a:pt x="94" y="42"/>
                    </a:cubicBezTo>
                    <a:lnTo>
                      <a:pt x="94" y="48"/>
                    </a:lnTo>
                    <a:cubicBezTo>
                      <a:pt x="94" y="57"/>
                      <a:pt x="88" y="61"/>
                      <a:pt x="70" y="63"/>
                    </a:cubicBezTo>
                    <a:cubicBezTo>
                      <a:pt x="38" y="67"/>
                      <a:pt x="33" y="68"/>
                      <a:pt x="25" y="72"/>
                    </a:cubicBezTo>
                    <a:cubicBezTo>
                      <a:pt x="8" y="79"/>
                      <a:pt x="0" y="91"/>
                      <a:pt x="0" y="110"/>
                    </a:cubicBezTo>
                    <a:cubicBezTo>
                      <a:pt x="0" y="135"/>
                      <a:pt x="18" y="152"/>
                      <a:pt x="46" y="152"/>
                    </a:cubicBezTo>
                    <a:cubicBezTo>
                      <a:pt x="64" y="152"/>
                      <a:pt x="79" y="145"/>
                      <a:pt x="94" y="131"/>
                    </a:cubicBezTo>
                    <a:cubicBezTo>
                      <a:pt x="96" y="145"/>
                      <a:pt x="103" y="152"/>
                      <a:pt x="118" y="152"/>
                    </a:cubicBezTo>
                    <a:cubicBezTo>
                      <a:pt x="122" y="152"/>
                      <a:pt x="126" y="151"/>
                      <a:pt x="133" y="149"/>
                    </a:cubicBezTo>
                    <a:lnTo>
                      <a:pt x="133" y="132"/>
                    </a:lnTo>
                    <a:close/>
                    <a:moveTo>
                      <a:pt x="94" y="101"/>
                    </a:moveTo>
                    <a:cubicBezTo>
                      <a:pt x="94" y="108"/>
                      <a:pt x="91" y="113"/>
                      <a:pt x="85" y="119"/>
                    </a:cubicBezTo>
                    <a:cubicBezTo>
                      <a:pt x="76" y="128"/>
                      <a:pt x="64" y="132"/>
                      <a:pt x="51" y="132"/>
                    </a:cubicBezTo>
                    <a:cubicBezTo>
                      <a:pt x="34" y="132"/>
                      <a:pt x="23" y="123"/>
                      <a:pt x="23" y="109"/>
                    </a:cubicBezTo>
                    <a:cubicBezTo>
                      <a:pt x="23" y="94"/>
                      <a:pt x="33" y="87"/>
                      <a:pt x="57" y="83"/>
                    </a:cubicBezTo>
                    <a:cubicBezTo>
                      <a:pt x="81" y="80"/>
                      <a:pt x="86" y="79"/>
                      <a:pt x="94" y="75"/>
                    </a:cubicBezTo>
                    <a:lnTo>
                      <a:pt x="94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9" name="Freeform 391">
                <a:extLst>
                  <a:ext uri="{FF2B5EF4-FFF2-40B4-BE49-F238E27FC236}">
                    <a16:creationId xmlns:a16="http://schemas.microsoft.com/office/drawing/2014/main" id="{D672096E-3398-4113-B7CD-0131588FB9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21" y="1720"/>
                <a:ext cx="41" cy="66"/>
              </a:xfrm>
              <a:custGeom>
                <a:avLst/>
                <a:gdLst>
                  <a:gd name="T0" fmla="*/ 126 w 126"/>
                  <a:gd name="T1" fmla="*/ 0 h 203"/>
                  <a:gd name="T2" fmla="*/ 104 w 126"/>
                  <a:gd name="T3" fmla="*/ 0 h 203"/>
                  <a:gd name="T4" fmla="*/ 104 w 126"/>
                  <a:gd name="T5" fmla="*/ 73 h 203"/>
                  <a:gd name="T6" fmla="*/ 61 w 126"/>
                  <a:gd name="T7" fmla="*/ 51 h 203"/>
                  <a:gd name="T8" fmla="*/ 0 w 126"/>
                  <a:gd name="T9" fmla="*/ 125 h 203"/>
                  <a:gd name="T10" fmla="*/ 61 w 126"/>
                  <a:gd name="T11" fmla="*/ 203 h 203"/>
                  <a:gd name="T12" fmla="*/ 106 w 126"/>
                  <a:gd name="T13" fmla="*/ 178 h 203"/>
                  <a:gd name="T14" fmla="*/ 106 w 126"/>
                  <a:gd name="T15" fmla="*/ 196 h 203"/>
                  <a:gd name="T16" fmla="*/ 126 w 126"/>
                  <a:gd name="T17" fmla="*/ 196 h 203"/>
                  <a:gd name="T18" fmla="*/ 126 w 126"/>
                  <a:gd name="T19" fmla="*/ 0 h 203"/>
                  <a:gd name="T20" fmla="*/ 64 w 126"/>
                  <a:gd name="T21" fmla="*/ 72 h 203"/>
                  <a:gd name="T22" fmla="*/ 104 w 126"/>
                  <a:gd name="T23" fmla="*/ 127 h 203"/>
                  <a:gd name="T24" fmla="*/ 65 w 126"/>
                  <a:gd name="T25" fmla="*/ 182 h 203"/>
                  <a:gd name="T26" fmla="*/ 23 w 126"/>
                  <a:gd name="T27" fmla="*/ 127 h 203"/>
                  <a:gd name="T28" fmla="*/ 64 w 126"/>
                  <a:gd name="T29" fmla="*/ 7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6" h="203">
                    <a:moveTo>
                      <a:pt x="126" y="0"/>
                    </a:moveTo>
                    <a:lnTo>
                      <a:pt x="104" y="0"/>
                    </a:lnTo>
                    <a:lnTo>
                      <a:pt x="104" y="73"/>
                    </a:lnTo>
                    <a:cubicBezTo>
                      <a:pt x="95" y="58"/>
                      <a:pt x="79" y="51"/>
                      <a:pt x="61" y="51"/>
                    </a:cubicBezTo>
                    <a:cubicBezTo>
                      <a:pt x="24" y="51"/>
                      <a:pt x="0" y="80"/>
                      <a:pt x="0" y="125"/>
                    </a:cubicBezTo>
                    <a:cubicBezTo>
                      <a:pt x="0" y="173"/>
                      <a:pt x="23" y="203"/>
                      <a:pt x="61" y="203"/>
                    </a:cubicBezTo>
                    <a:cubicBezTo>
                      <a:pt x="81" y="203"/>
                      <a:pt x="94" y="195"/>
                      <a:pt x="106" y="178"/>
                    </a:cubicBezTo>
                    <a:lnTo>
                      <a:pt x="106" y="196"/>
                    </a:lnTo>
                    <a:lnTo>
                      <a:pt x="126" y="196"/>
                    </a:lnTo>
                    <a:lnTo>
                      <a:pt x="126" y="0"/>
                    </a:lnTo>
                    <a:close/>
                    <a:moveTo>
                      <a:pt x="64" y="72"/>
                    </a:moveTo>
                    <a:cubicBezTo>
                      <a:pt x="89" y="72"/>
                      <a:pt x="104" y="93"/>
                      <a:pt x="104" y="127"/>
                    </a:cubicBezTo>
                    <a:cubicBezTo>
                      <a:pt x="104" y="160"/>
                      <a:pt x="88" y="182"/>
                      <a:pt x="65" y="182"/>
                    </a:cubicBezTo>
                    <a:cubicBezTo>
                      <a:pt x="40" y="182"/>
                      <a:pt x="23" y="160"/>
                      <a:pt x="23" y="127"/>
                    </a:cubicBezTo>
                    <a:cubicBezTo>
                      <a:pt x="23" y="94"/>
                      <a:pt x="40" y="72"/>
                      <a:pt x="64" y="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0" name="Freeform 392">
                <a:extLst>
                  <a:ext uri="{FF2B5EF4-FFF2-40B4-BE49-F238E27FC236}">
                    <a16:creationId xmlns:a16="http://schemas.microsoft.com/office/drawing/2014/main" id="{7FC4EE7F-1647-4C06-982E-38A6354530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1722"/>
                <a:ext cx="22" cy="62"/>
              </a:xfrm>
              <a:custGeom>
                <a:avLst/>
                <a:gdLst>
                  <a:gd name="T0" fmla="*/ 43 w 67"/>
                  <a:gd name="T1" fmla="*/ 55 h 191"/>
                  <a:gd name="T2" fmla="*/ 43 w 67"/>
                  <a:gd name="T3" fmla="*/ 191 h 191"/>
                  <a:gd name="T4" fmla="*/ 67 w 67"/>
                  <a:gd name="T5" fmla="*/ 191 h 191"/>
                  <a:gd name="T6" fmla="*/ 67 w 67"/>
                  <a:gd name="T7" fmla="*/ 0 h 191"/>
                  <a:gd name="T8" fmla="*/ 51 w 67"/>
                  <a:gd name="T9" fmla="*/ 0 h 191"/>
                  <a:gd name="T10" fmla="*/ 0 w 67"/>
                  <a:gd name="T11" fmla="*/ 38 h 191"/>
                  <a:gd name="T12" fmla="*/ 0 w 67"/>
                  <a:gd name="T13" fmla="*/ 55 h 191"/>
                  <a:gd name="T14" fmla="*/ 43 w 67"/>
                  <a:gd name="T15" fmla="*/ 55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91">
                    <a:moveTo>
                      <a:pt x="43" y="55"/>
                    </a:moveTo>
                    <a:lnTo>
                      <a:pt x="43" y="191"/>
                    </a:lnTo>
                    <a:lnTo>
                      <a:pt x="67" y="191"/>
                    </a:lnTo>
                    <a:lnTo>
                      <a:pt x="67" y="0"/>
                    </a:lnTo>
                    <a:lnTo>
                      <a:pt x="51" y="0"/>
                    </a:lnTo>
                    <a:cubicBezTo>
                      <a:pt x="43" y="29"/>
                      <a:pt x="37" y="33"/>
                      <a:pt x="0" y="38"/>
                    </a:cubicBezTo>
                    <a:lnTo>
                      <a:pt x="0" y="55"/>
                    </a:lnTo>
                    <a:lnTo>
                      <a:pt x="43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1" name="Freeform 393">
                <a:extLst>
                  <a:ext uri="{FF2B5EF4-FFF2-40B4-BE49-F238E27FC236}">
                    <a16:creationId xmlns:a16="http://schemas.microsoft.com/office/drawing/2014/main" id="{E7CEAD0C-2A40-4CE0-8501-ECB6BECED7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9" y="1775"/>
                <a:ext cx="9" cy="22"/>
              </a:xfrm>
              <a:custGeom>
                <a:avLst/>
                <a:gdLst>
                  <a:gd name="T0" fmla="*/ 0 w 28"/>
                  <a:gd name="T1" fmla="*/ 0 h 68"/>
                  <a:gd name="T2" fmla="*/ 0 w 28"/>
                  <a:gd name="T3" fmla="*/ 28 h 68"/>
                  <a:gd name="T4" fmla="*/ 16 w 28"/>
                  <a:gd name="T5" fmla="*/ 28 h 68"/>
                  <a:gd name="T6" fmla="*/ 16 w 28"/>
                  <a:gd name="T7" fmla="*/ 33 h 68"/>
                  <a:gd name="T8" fmla="*/ 0 w 28"/>
                  <a:gd name="T9" fmla="*/ 58 h 68"/>
                  <a:gd name="T10" fmla="*/ 0 w 28"/>
                  <a:gd name="T11" fmla="*/ 68 h 68"/>
                  <a:gd name="T12" fmla="*/ 28 w 28"/>
                  <a:gd name="T13" fmla="*/ 33 h 68"/>
                  <a:gd name="T14" fmla="*/ 28 w 28"/>
                  <a:gd name="T15" fmla="*/ 0 h 68"/>
                  <a:gd name="T16" fmla="*/ 0 w 28"/>
                  <a:gd name="T1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68">
                    <a:moveTo>
                      <a:pt x="0" y="0"/>
                    </a:moveTo>
                    <a:lnTo>
                      <a:pt x="0" y="28"/>
                    </a:lnTo>
                    <a:lnTo>
                      <a:pt x="16" y="28"/>
                    </a:lnTo>
                    <a:lnTo>
                      <a:pt x="16" y="33"/>
                    </a:lnTo>
                    <a:cubicBezTo>
                      <a:pt x="16" y="52"/>
                      <a:pt x="12" y="57"/>
                      <a:pt x="0" y="58"/>
                    </a:cubicBezTo>
                    <a:lnTo>
                      <a:pt x="0" y="68"/>
                    </a:lnTo>
                    <a:cubicBezTo>
                      <a:pt x="18" y="68"/>
                      <a:pt x="28" y="56"/>
                      <a:pt x="28" y="33"/>
                    </a:cubicBezTo>
                    <a:lnTo>
                      <a:pt x="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2" name="Freeform 394">
                <a:extLst>
                  <a:ext uri="{FF2B5EF4-FFF2-40B4-BE49-F238E27FC236}">
                    <a16:creationId xmlns:a16="http://schemas.microsoft.com/office/drawing/2014/main" id="{D8EABC6C-271B-411A-BB9D-45E0B63E3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9" y="1722"/>
                <a:ext cx="42" cy="64"/>
              </a:xfrm>
              <a:custGeom>
                <a:avLst/>
                <a:gdLst>
                  <a:gd name="T0" fmla="*/ 119 w 129"/>
                  <a:gd name="T1" fmla="*/ 0 h 198"/>
                  <a:gd name="T2" fmla="*/ 20 w 129"/>
                  <a:gd name="T3" fmla="*/ 0 h 198"/>
                  <a:gd name="T4" fmla="*/ 5 w 129"/>
                  <a:gd name="T5" fmla="*/ 104 h 198"/>
                  <a:gd name="T6" fmla="*/ 27 w 129"/>
                  <a:gd name="T7" fmla="*/ 104 h 198"/>
                  <a:gd name="T8" fmla="*/ 62 w 129"/>
                  <a:gd name="T9" fmla="*/ 86 h 198"/>
                  <a:gd name="T10" fmla="*/ 104 w 129"/>
                  <a:gd name="T11" fmla="*/ 132 h 198"/>
                  <a:gd name="T12" fmla="*/ 62 w 129"/>
                  <a:gd name="T13" fmla="*/ 177 h 198"/>
                  <a:gd name="T14" fmla="*/ 23 w 129"/>
                  <a:gd name="T15" fmla="*/ 144 h 198"/>
                  <a:gd name="T16" fmla="*/ 0 w 129"/>
                  <a:gd name="T17" fmla="*/ 144 h 198"/>
                  <a:gd name="T18" fmla="*/ 11 w 129"/>
                  <a:gd name="T19" fmla="*/ 175 h 198"/>
                  <a:gd name="T20" fmla="*/ 63 w 129"/>
                  <a:gd name="T21" fmla="*/ 198 h 198"/>
                  <a:gd name="T22" fmla="*/ 129 w 129"/>
                  <a:gd name="T23" fmla="*/ 129 h 198"/>
                  <a:gd name="T24" fmla="*/ 67 w 129"/>
                  <a:gd name="T25" fmla="*/ 65 h 198"/>
                  <a:gd name="T26" fmla="*/ 31 w 129"/>
                  <a:gd name="T27" fmla="*/ 77 h 198"/>
                  <a:gd name="T28" fmla="*/ 39 w 129"/>
                  <a:gd name="T29" fmla="*/ 23 h 198"/>
                  <a:gd name="T30" fmla="*/ 119 w 129"/>
                  <a:gd name="T31" fmla="*/ 23 h 198"/>
                  <a:gd name="T32" fmla="*/ 119 w 129"/>
                  <a:gd name="T33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9" h="198">
                    <a:moveTo>
                      <a:pt x="119" y="0"/>
                    </a:moveTo>
                    <a:lnTo>
                      <a:pt x="20" y="0"/>
                    </a:lnTo>
                    <a:lnTo>
                      <a:pt x="5" y="104"/>
                    </a:lnTo>
                    <a:lnTo>
                      <a:pt x="27" y="104"/>
                    </a:lnTo>
                    <a:cubicBezTo>
                      <a:pt x="38" y="91"/>
                      <a:pt x="48" y="86"/>
                      <a:pt x="62" y="86"/>
                    </a:cubicBezTo>
                    <a:cubicBezTo>
                      <a:pt x="88" y="86"/>
                      <a:pt x="104" y="104"/>
                      <a:pt x="104" y="132"/>
                    </a:cubicBezTo>
                    <a:cubicBezTo>
                      <a:pt x="104" y="160"/>
                      <a:pt x="88" y="177"/>
                      <a:pt x="62" y="177"/>
                    </a:cubicBezTo>
                    <a:cubicBezTo>
                      <a:pt x="42" y="177"/>
                      <a:pt x="29" y="166"/>
                      <a:pt x="23" y="144"/>
                    </a:cubicBezTo>
                    <a:lnTo>
                      <a:pt x="0" y="144"/>
                    </a:lnTo>
                    <a:cubicBezTo>
                      <a:pt x="3" y="160"/>
                      <a:pt x="5" y="168"/>
                      <a:pt x="11" y="175"/>
                    </a:cubicBezTo>
                    <a:cubicBezTo>
                      <a:pt x="22" y="189"/>
                      <a:pt x="41" y="198"/>
                      <a:pt x="63" y="198"/>
                    </a:cubicBezTo>
                    <a:cubicBezTo>
                      <a:pt x="102" y="198"/>
                      <a:pt x="129" y="169"/>
                      <a:pt x="129" y="129"/>
                    </a:cubicBezTo>
                    <a:cubicBezTo>
                      <a:pt x="129" y="91"/>
                      <a:pt x="103" y="65"/>
                      <a:pt x="67" y="65"/>
                    </a:cubicBezTo>
                    <a:cubicBezTo>
                      <a:pt x="53" y="65"/>
                      <a:pt x="42" y="69"/>
                      <a:pt x="31" y="77"/>
                    </a:cubicBezTo>
                    <a:lnTo>
                      <a:pt x="39" y="23"/>
                    </a:lnTo>
                    <a:lnTo>
                      <a:pt x="119" y="23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3" name="Freeform 395">
                <a:extLst>
                  <a:ext uri="{FF2B5EF4-FFF2-40B4-BE49-F238E27FC236}">
                    <a16:creationId xmlns:a16="http://schemas.microsoft.com/office/drawing/2014/main" id="{37AEB593-4D8F-49F3-A9D2-AE5DAC5AD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3" y="1719"/>
                <a:ext cx="50" cy="67"/>
              </a:xfrm>
              <a:custGeom>
                <a:avLst/>
                <a:gdLst>
                  <a:gd name="T0" fmla="*/ 148 w 155"/>
                  <a:gd name="T1" fmla="*/ 61 h 207"/>
                  <a:gd name="T2" fmla="*/ 76 w 155"/>
                  <a:gd name="T3" fmla="*/ 0 h 207"/>
                  <a:gd name="T4" fmla="*/ 6 w 155"/>
                  <a:gd name="T5" fmla="*/ 58 h 207"/>
                  <a:gd name="T6" fmla="*/ 45 w 155"/>
                  <a:gd name="T7" fmla="*/ 104 h 207"/>
                  <a:gd name="T8" fmla="*/ 94 w 155"/>
                  <a:gd name="T9" fmla="*/ 117 h 207"/>
                  <a:gd name="T10" fmla="*/ 130 w 155"/>
                  <a:gd name="T11" fmla="*/ 149 h 207"/>
                  <a:gd name="T12" fmla="*/ 116 w 155"/>
                  <a:gd name="T13" fmla="*/ 176 h 207"/>
                  <a:gd name="T14" fmla="*/ 80 w 155"/>
                  <a:gd name="T15" fmla="*/ 184 h 207"/>
                  <a:gd name="T16" fmla="*/ 34 w 155"/>
                  <a:gd name="T17" fmla="*/ 168 h 207"/>
                  <a:gd name="T18" fmla="*/ 24 w 155"/>
                  <a:gd name="T19" fmla="*/ 138 h 207"/>
                  <a:gd name="T20" fmla="*/ 0 w 155"/>
                  <a:gd name="T21" fmla="*/ 138 h 207"/>
                  <a:gd name="T22" fmla="*/ 12 w 155"/>
                  <a:gd name="T23" fmla="*/ 178 h 207"/>
                  <a:gd name="T24" fmla="*/ 78 w 155"/>
                  <a:gd name="T25" fmla="*/ 207 h 207"/>
                  <a:gd name="T26" fmla="*/ 133 w 155"/>
                  <a:gd name="T27" fmla="*/ 191 h 207"/>
                  <a:gd name="T28" fmla="*/ 155 w 155"/>
                  <a:gd name="T29" fmla="*/ 146 h 207"/>
                  <a:gd name="T30" fmla="*/ 113 w 155"/>
                  <a:gd name="T31" fmla="*/ 97 h 207"/>
                  <a:gd name="T32" fmla="*/ 64 w 155"/>
                  <a:gd name="T33" fmla="*/ 84 h 207"/>
                  <a:gd name="T34" fmla="*/ 31 w 155"/>
                  <a:gd name="T35" fmla="*/ 55 h 207"/>
                  <a:gd name="T36" fmla="*/ 75 w 155"/>
                  <a:gd name="T37" fmla="*/ 21 h 207"/>
                  <a:gd name="T38" fmla="*/ 124 w 155"/>
                  <a:gd name="T39" fmla="*/ 61 h 207"/>
                  <a:gd name="T40" fmla="*/ 148 w 155"/>
                  <a:gd name="T41" fmla="*/ 61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5" h="207">
                    <a:moveTo>
                      <a:pt x="148" y="61"/>
                    </a:moveTo>
                    <a:cubicBezTo>
                      <a:pt x="148" y="23"/>
                      <a:pt x="121" y="0"/>
                      <a:pt x="76" y="0"/>
                    </a:cubicBezTo>
                    <a:cubicBezTo>
                      <a:pt x="33" y="0"/>
                      <a:pt x="6" y="22"/>
                      <a:pt x="6" y="58"/>
                    </a:cubicBezTo>
                    <a:cubicBezTo>
                      <a:pt x="6" y="82"/>
                      <a:pt x="19" y="97"/>
                      <a:pt x="45" y="104"/>
                    </a:cubicBezTo>
                    <a:lnTo>
                      <a:pt x="94" y="117"/>
                    </a:lnTo>
                    <a:cubicBezTo>
                      <a:pt x="118" y="123"/>
                      <a:pt x="130" y="133"/>
                      <a:pt x="130" y="149"/>
                    </a:cubicBezTo>
                    <a:cubicBezTo>
                      <a:pt x="130" y="159"/>
                      <a:pt x="124" y="170"/>
                      <a:pt x="116" y="176"/>
                    </a:cubicBezTo>
                    <a:cubicBezTo>
                      <a:pt x="108" y="181"/>
                      <a:pt x="96" y="184"/>
                      <a:pt x="80" y="184"/>
                    </a:cubicBezTo>
                    <a:cubicBezTo>
                      <a:pt x="58" y="184"/>
                      <a:pt x="44" y="179"/>
                      <a:pt x="34" y="168"/>
                    </a:cubicBezTo>
                    <a:cubicBezTo>
                      <a:pt x="27" y="159"/>
                      <a:pt x="24" y="150"/>
                      <a:pt x="24" y="138"/>
                    </a:cubicBezTo>
                    <a:lnTo>
                      <a:pt x="0" y="138"/>
                    </a:lnTo>
                    <a:cubicBezTo>
                      <a:pt x="1" y="156"/>
                      <a:pt x="4" y="168"/>
                      <a:pt x="12" y="178"/>
                    </a:cubicBezTo>
                    <a:cubicBezTo>
                      <a:pt x="25" y="197"/>
                      <a:pt x="48" y="207"/>
                      <a:pt x="78" y="207"/>
                    </a:cubicBezTo>
                    <a:cubicBezTo>
                      <a:pt x="101" y="207"/>
                      <a:pt x="121" y="201"/>
                      <a:pt x="133" y="191"/>
                    </a:cubicBezTo>
                    <a:cubicBezTo>
                      <a:pt x="147" y="181"/>
                      <a:pt x="155" y="163"/>
                      <a:pt x="155" y="146"/>
                    </a:cubicBezTo>
                    <a:cubicBezTo>
                      <a:pt x="155" y="122"/>
                      <a:pt x="140" y="104"/>
                      <a:pt x="113" y="97"/>
                    </a:cubicBezTo>
                    <a:lnTo>
                      <a:pt x="64" y="84"/>
                    </a:lnTo>
                    <a:cubicBezTo>
                      <a:pt x="40" y="77"/>
                      <a:pt x="31" y="70"/>
                      <a:pt x="31" y="55"/>
                    </a:cubicBezTo>
                    <a:cubicBezTo>
                      <a:pt x="31" y="35"/>
                      <a:pt x="49" y="21"/>
                      <a:pt x="75" y="21"/>
                    </a:cubicBezTo>
                    <a:cubicBezTo>
                      <a:pt x="107" y="21"/>
                      <a:pt x="124" y="36"/>
                      <a:pt x="124" y="61"/>
                    </a:cubicBezTo>
                    <a:lnTo>
                      <a:pt x="148" y="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4" name="Freeform 396">
                <a:extLst>
                  <a:ext uri="{FF2B5EF4-FFF2-40B4-BE49-F238E27FC236}">
                    <a16:creationId xmlns:a16="http://schemas.microsoft.com/office/drawing/2014/main" id="{01F3D799-4A06-4D49-9907-F532FBF66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9" y="1725"/>
                <a:ext cx="21" cy="61"/>
              </a:xfrm>
              <a:custGeom>
                <a:avLst/>
                <a:gdLst>
                  <a:gd name="T0" fmla="*/ 65 w 65"/>
                  <a:gd name="T1" fmla="*/ 39 h 187"/>
                  <a:gd name="T2" fmla="*/ 42 w 65"/>
                  <a:gd name="T3" fmla="*/ 39 h 187"/>
                  <a:gd name="T4" fmla="*/ 42 w 65"/>
                  <a:gd name="T5" fmla="*/ 0 h 187"/>
                  <a:gd name="T6" fmla="*/ 19 w 65"/>
                  <a:gd name="T7" fmla="*/ 0 h 187"/>
                  <a:gd name="T8" fmla="*/ 19 w 65"/>
                  <a:gd name="T9" fmla="*/ 39 h 187"/>
                  <a:gd name="T10" fmla="*/ 0 w 65"/>
                  <a:gd name="T11" fmla="*/ 39 h 187"/>
                  <a:gd name="T12" fmla="*/ 0 w 65"/>
                  <a:gd name="T13" fmla="*/ 57 h 187"/>
                  <a:gd name="T14" fmla="*/ 19 w 65"/>
                  <a:gd name="T15" fmla="*/ 57 h 187"/>
                  <a:gd name="T16" fmla="*/ 19 w 65"/>
                  <a:gd name="T17" fmla="*/ 164 h 187"/>
                  <a:gd name="T18" fmla="*/ 47 w 65"/>
                  <a:gd name="T19" fmla="*/ 187 h 187"/>
                  <a:gd name="T20" fmla="*/ 65 w 65"/>
                  <a:gd name="T21" fmla="*/ 185 h 187"/>
                  <a:gd name="T22" fmla="*/ 65 w 65"/>
                  <a:gd name="T23" fmla="*/ 166 h 187"/>
                  <a:gd name="T24" fmla="*/ 54 w 65"/>
                  <a:gd name="T25" fmla="*/ 167 h 187"/>
                  <a:gd name="T26" fmla="*/ 42 w 65"/>
                  <a:gd name="T27" fmla="*/ 154 h 187"/>
                  <a:gd name="T28" fmla="*/ 42 w 65"/>
                  <a:gd name="T29" fmla="*/ 57 h 187"/>
                  <a:gd name="T30" fmla="*/ 65 w 65"/>
                  <a:gd name="T31" fmla="*/ 57 h 187"/>
                  <a:gd name="T32" fmla="*/ 65 w 65"/>
                  <a:gd name="T33" fmla="*/ 39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" h="187">
                    <a:moveTo>
                      <a:pt x="65" y="39"/>
                    </a:moveTo>
                    <a:lnTo>
                      <a:pt x="42" y="39"/>
                    </a:lnTo>
                    <a:lnTo>
                      <a:pt x="42" y="0"/>
                    </a:lnTo>
                    <a:lnTo>
                      <a:pt x="19" y="0"/>
                    </a:lnTo>
                    <a:lnTo>
                      <a:pt x="19" y="39"/>
                    </a:lnTo>
                    <a:lnTo>
                      <a:pt x="0" y="39"/>
                    </a:lnTo>
                    <a:lnTo>
                      <a:pt x="0" y="57"/>
                    </a:lnTo>
                    <a:lnTo>
                      <a:pt x="19" y="57"/>
                    </a:lnTo>
                    <a:lnTo>
                      <a:pt x="19" y="164"/>
                    </a:lnTo>
                    <a:cubicBezTo>
                      <a:pt x="19" y="178"/>
                      <a:pt x="29" y="187"/>
                      <a:pt x="47" y="187"/>
                    </a:cubicBezTo>
                    <a:cubicBezTo>
                      <a:pt x="52" y="187"/>
                      <a:pt x="57" y="186"/>
                      <a:pt x="65" y="185"/>
                    </a:cubicBezTo>
                    <a:lnTo>
                      <a:pt x="65" y="166"/>
                    </a:lnTo>
                    <a:cubicBezTo>
                      <a:pt x="62" y="167"/>
                      <a:pt x="58" y="167"/>
                      <a:pt x="54" y="167"/>
                    </a:cubicBezTo>
                    <a:cubicBezTo>
                      <a:pt x="44" y="167"/>
                      <a:pt x="42" y="164"/>
                      <a:pt x="42" y="154"/>
                    </a:cubicBezTo>
                    <a:lnTo>
                      <a:pt x="42" y="57"/>
                    </a:lnTo>
                    <a:lnTo>
                      <a:pt x="65" y="57"/>
                    </a:lnTo>
                    <a:lnTo>
                      <a:pt x="65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5" name="Freeform 397">
                <a:extLst>
                  <a:ext uri="{FF2B5EF4-FFF2-40B4-BE49-F238E27FC236}">
                    <a16:creationId xmlns:a16="http://schemas.microsoft.com/office/drawing/2014/main" id="{48A98A5D-8D11-4D79-9682-9A32D47125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8" y="1738"/>
                <a:ext cx="36" cy="48"/>
              </a:xfrm>
              <a:custGeom>
                <a:avLst/>
                <a:gdLst>
                  <a:gd name="T0" fmla="*/ 113 w 113"/>
                  <a:gd name="T1" fmla="*/ 141 h 148"/>
                  <a:gd name="T2" fmla="*/ 113 w 113"/>
                  <a:gd name="T3" fmla="*/ 0 h 148"/>
                  <a:gd name="T4" fmla="*/ 90 w 113"/>
                  <a:gd name="T5" fmla="*/ 0 h 148"/>
                  <a:gd name="T6" fmla="*/ 90 w 113"/>
                  <a:gd name="T7" fmla="*/ 80 h 148"/>
                  <a:gd name="T8" fmla="*/ 52 w 113"/>
                  <a:gd name="T9" fmla="*/ 128 h 148"/>
                  <a:gd name="T10" fmla="*/ 22 w 113"/>
                  <a:gd name="T11" fmla="*/ 100 h 148"/>
                  <a:gd name="T12" fmla="*/ 22 w 113"/>
                  <a:gd name="T13" fmla="*/ 0 h 148"/>
                  <a:gd name="T14" fmla="*/ 0 w 113"/>
                  <a:gd name="T15" fmla="*/ 0 h 148"/>
                  <a:gd name="T16" fmla="*/ 0 w 113"/>
                  <a:gd name="T17" fmla="*/ 109 h 148"/>
                  <a:gd name="T18" fmla="*/ 45 w 113"/>
                  <a:gd name="T19" fmla="*/ 148 h 148"/>
                  <a:gd name="T20" fmla="*/ 92 w 113"/>
                  <a:gd name="T21" fmla="*/ 122 h 148"/>
                  <a:gd name="T22" fmla="*/ 92 w 113"/>
                  <a:gd name="T23" fmla="*/ 141 h 148"/>
                  <a:gd name="T24" fmla="*/ 113 w 113"/>
                  <a:gd name="T25" fmla="*/ 141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3" h="148">
                    <a:moveTo>
                      <a:pt x="113" y="141"/>
                    </a:moveTo>
                    <a:lnTo>
                      <a:pt x="113" y="0"/>
                    </a:lnTo>
                    <a:lnTo>
                      <a:pt x="90" y="0"/>
                    </a:lnTo>
                    <a:lnTo>
                      <a:pt x="90" y="80"/>
                    </a:lnTo>
                    <a:cubicBezTo>
                      <a:pt x="90" y="109"/>
                      <a:pt x="75" y="128"/>
                      <a:pt x="52" y="128"/>
                    </a:cubicBezTo>
                    <a:cubicBezTo>
                      <a:pt x="34" y="128"/>
                      <a:pt x="22" y="117"/>
                      <a:pt x="22" y="100"/>
                    </a:cubicBezTo>
                    <a:lnTo>
                      <a:pt x="22" y="0"/>
                    </a:lnTo>
                    <a:lnTo>
                      <a:pt x="0" y="0"/>
                    </a:lnTo>
                    <a:lnTo>
                      <a:pt x="0" y="109"/>
                    </a:lnTo>
                    <a:cubicBezTo>
                      <a:pt x="0" y="132"/>
                      <a:pt x="18" y="148"/>
                      <a:pt x="45" y="148"/>
                    </a:cubicBezTo>
                    <a:cubicBezTo>
                      <a:pt x="66" y="148"/>
                      <a:pt x="79" y="140"/>
                      <a:pt x="92" y="122"/>
                    </a:cubicBezTo>
                    <a:lnTo>
                      <a:pt x="92" y="141"/>
                    </a:lnTo>
                    <a:lnTo>
                      <a:pt x="113" y="14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6" name="Freeform 398">
                <a:extLst>
                  <a:ext uri="{FF2B5EF4-FFF2-40B4-BE49-F238E27FC236}">
                    <a16:creationId xmlns:a16="http://schemas.microsoft.com/office/drawing/2014/main" id="{31111F44-2D73-497B-87E1-B7B66D7630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2" y="1720"/>
                <a:ext cx="21" cy="64"/>
              </a:xfrm>
              <a:custGeom>
                <a:avLst/>
                <a:gdLst>
                  <a:gd name="T0" fmla="*/ 65 w 65"/>
                  <a:gd name="T1" fmla="*/ 56 h 197"/>
                  <a:gd name="T2" fmla="*/ 42 w 65"/>
                  <a:gd name="T3" fmla="*/ 56 h 197"/>
                  <a:gd name="T4" fmla="*/ 42 w 65"/>
                  <a:gd name="T5" fmla="*/ 34 h 197"/>
                  <a:gd name="T6" fmla="*/ 57 w 65"/>
                  <a:gd name="T7" fmla="*/ 19 h 197"/>
                  <a:gd name="T8" fmla="*/ 65 w 65"/>
                  <a:gd name="T9" fmla="*/ 20 h 197"/>
                  <a:gd name="T10" fmla="*/ 65 w 65"/>
                  <a:gd name="T11" fmla="*/ 1 h 197"/>
                  <a:gd name="T12" fmla="*/ 53 w 65"/>
                  <a:gd name="T13" fmla="*/ 0 h 197"/>
                  <a:gd name="T14" fmla="*/ 19 w 65"/>
                  <a:gd name="T15" fmla="*/ 32 h 197"/>
                  <a:gd name="T16" fmla="*/ 19 w 65"/>
                  <a:gd name="T17" fmla="*/ 56 h 197"/>
                  <a:gd name="T18" fmla="*/ 0 w 65"/>
                  <a:gd name="T19" fmla="*/ 56 h 197"/>
                  <a:gd name="T20" fmla="*/ 0 w 65"/>
                  <a:gd name="T21" fmla="*/ 74 h 197"/>
                  <a:gd name="T22" fmla="*/ 19 w 65"/>
                  <a:gd name="T23" fmla="*/ 74 h 197"/>
                  <a:gd name="T24" fmla="*/ 19 w 65"/>
                  <a:gd name="T25" fmla="*/ 197 h 197"/>
                  <a:gd name="T26" fmla="*/ 42 w 65"/>
                  <a:gd name="T27" fmla="*/ 197 h 197"/>
                  <a:gd name="T28" fmla="*/ 42 w 65"/>
                  <a:gd name="T29" fmla="*/ 74 h 197"/>
                  <a:gd name="T30" fmla="*/ 65 w 65"/>
                  <a:gd name="T31" fmla="*/ 74 h 197"/>
                  <a:gd name="T32" fmla="*/ 65 w 65"/>
                  <a:gd name="T33" fmla="*/ 56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" h="197">
                    <a:moveTo>
                      <a:pt x="65" y="56"/>
                    </a:moveTo>
                    <a:lnTo>
                      <a:pt x="42" y="56"/>
                    </a:lnTo>
                    <a:lnTo>
                      <a:pt x="42" y="34"/>
                    </a:lnTo>
                    <a:cubicBezTo>
                      <a:pt x="42" y="24"/>
                      <a:pt x="47" y="19"/>
                      <a:pt x="57" y="19"/>
                    </a:cubicBezTo>
                    <a:cubicBezTo>
                      <a:pt x="59" y="19"/>
                      <a:pt x="60" y="19"/>
                      <a:pt x="65" y="20"/>
                    </a:cubicBezTo>
                    <a:lnTo>
                      <a:pt x="65" y="1"/>
                    </a:lnTo>
                    <a:cubicBezTo>
                      <a:pt x="60" y="0"/>
                      <a:pt x="57" y="0"/>
                      <a:pt x="53" y="0"/>
                    </a:cubicBezTo>
                    <a:cubicBezTo>
                      <a:pt x="32" y="0"/>
                      <a:pt x="19" y="12"/>
                      <a:pt x="19" y="32"/>
                    </a:cubicBezTo>
                    <a:lnTo>
                      <a:pt x="19" y="56"/>
                    </a:lnTo>
                    <a:lnTo>
                      <a:pt x="0" y="56"/>
                    </a:lnTo>
                    <a:lnTo>
                      <a:pt x="0" y="74"/>
                    </a:lnTo>
                    <a:lnTo>
                      <a:pt x="19" y="74"/>
                    </a:lnTo>
                    <a:lnTo>
                      <a:pt x="19" y="197"/>
                    </a:lnTo>
                    <a:lnTo>
                      <a:pt x="42" y="197"/>
                    </a:lnTo>
                    <a:lnTo>
                      <a:pt x="42" y="74"/>
                    </a:lnTo>
                    <a:lnTo>
                      <a:pt x="65" y="74"/>
                    </a:lnTo>
                    <a:lnTo>
                      <a:pt x="65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7" name="Freeform 399">
                <a:extLst>
                  <a:ext uri="{FF2B5EF4-FFF2-40B4-BE49-F238E27FC236}">
                    <a16:creationId xmlns:a16="http://schemas.microsoft.com/office/drawing/2014/main" id="{C282A01B-4409-4896-9E54-842B09B21F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99" y="1737"/>
                <a:ext cx="41" cy="49"/>
              </a:xfrm>
              <a:custGeom>
                <a:avLst/>
                <a:gdLst>
                  <a:gd name="T0" fmla="*/ 128 w 128"/>
                  <a:gd name="T1" fmla="*/ 82 h 152"/>
                  <a:gd name="T2" fmla="*/ 122 w 128"/>
                  <a:gd name="T3" fmla="*/ 37 h 152"/>
                  <a:gd name="T4" fmla="*/ 65 w 128"/>
                  <a:gd name="T5" fmla="*/ 0 h 152"/>
                  <a:gd name="T6" fmla="*/ 0 w 128"/>
                  <a:gd name="T7" fmla="*/ 77 h 152"/>
                  <a:gd name="T8" fmla="*/ 65 w 128"/>
                  <a:gd name="T9" fmla="*/ 152 h 152"/>
                  <a:gd name="T10" fmla="*/ 125 w 128"/>
                  <a:gd name="T11" fmla="*/ 102 h 152"/>
                  <a:gd name="T12" fmla="*/ 102 w 128"/>
                  <a:gd name="T13" fmla="*/ 102 h 152"/>
                  <a:gd name="T14" fmla="*/ 65 w 128"/>
                  <a:gd name="T15" fmla="*/ 131 h 152"/>
                  <a:gd name="T16" fmla="*/ 31 w 128"/>
                  <a:gd name="T17" fmla="*/ 112 h 152"/>
                  <a:gd name="T18" fmla="*/ 24 w 128"/>
                  <a:gd name="T19" fmla="*/ 82 h 152"/>
                  <a:gd name="T20" fmla="*/ 128 w 128"/>
                  <a:gd name="T21" fmla="*/ 82 h 152"/>
                  <a:gd name="T22" fmla="*/ 24 w 128"/>
                  <a:gd name="T23" fmla="*/ 64 h 152"/>
                  <a:gd name="T24" fmla="*/ 65 w 128"/>
                  <a:gd name="T25" fmla="*/ 21 h 152"/>
                  <a:gd name="T26" fmla="*/ 104 w 128"/>
                  <a:gd name="T27" fmla="*/ 62 h 152"/>
                  <a:gd name="T28" fmla="*/ 104 w 128"/>
                  <a:gd name="T29" fmla="*/ 64 h 152"/>
                  <a:gd name="T30" fmla="*/ 24 w 128"/>
                  <a:gd name="T31" fmla="*/ 6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8" h="152">
                    <a:moveTo>
                      <a:pt x="128" y="82"/>
                    </a:moveTo>
                    <a:cubicBezTo>
                      <a:pt x="128" y="61"/>
                      <a:pt x="126" y="48"/>
                      <a:pt x="122" y="37"/>
                    </a:cubicBezTo>
                    <a:cubicBezTo>
                      <a:pt x="113" y="14"/>
                      <a:pt x="92" y="0"/>
                      <a:pt x="65" y="0"/>
                    </a:cubicBezTo>
                    <a:cubicBezTo>
                      <a:pt x="26" y="0"/>
                      <a:pt x="0" y="30"/>
                      <a:pt x="0" y="77"/>
                    </a:cubicBezTo>
                    <a:cubicBezTo>
                      <a:pt x="0" y="123"/>
                      <a:pt x="25" y="152"/>
                      <a:pt x="65" y="152"/>
                    </a:cubicBezTo>
                    <a:cubicBezTo>
                      <a:pt x="97" y="152"/>
                      <a:pt x="119" y="133"/>
                      <a:pt x="125" y="102"/>
                    </a:cubicBezTo>
                    <a:lnTo>
                      <a:pt x="102" y="102"/>
                    </a:lnTo>
                    <a:cubicBezTo>
                      <a:pt x="96" y="121"/>
                      <a:pt x="84" y="131"/>
                      <a:pt x="65" y="131"/>
                    </a:cubicBezTo>
                    <a:cubicBezTo>
                      <a:pt x="51" y="131"/>
                      <a:pt x="39" y="124"/>
                      <a:pt x="31" y="112"/>
                    </a:cubicBezTo>
                    <a:cubicBezTo>
                      <a:pt x="26" y="104"/>
                      <a:pt x="24" y="96"/>
                      <a:pt x="24" y="82"/>
                    </a:cubicBezTo>
                    <a:lnTo>
                      <a:pt x="128" y="82"/>
                    </a:lnTo>
                    <a:close/>
                    <a:moveTo>
                      <a:pt x="24" y="64"/>
                    </a:moveTo>
                    <a:cubicBezTo>
                      <a:pt x="26" y="38"/>
                      <a:pt x="42" y="21"/>
                      <a:pt x="65" y="21"/>
                    </a:cubicBezTo>
                    <a:cubicBezTo>
                      <a:pt x="87" y="21"/>
                      <a:pt x="104" y="39"/>
                      <a:pt x="104" y="62"/>
                    </a:cubicBezTo>
                    <a:cubicBezTo>
                      <a:pt x="104" y="63"/>
                      <a:pt x="104" y="63"/>
                      <a:pt x="104" y="64"/>
                    </a:cubicBezTo>
                    <a:lnTo>
                      <a:pt x="2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8" name="Freeform 400">
                <a:extLst>
                  <a:ext uri="{FF2B5EF4-FFF2-40B4-BE49-F238E27FC236}">
                    <a16:creationId xmlns:a16="http://schemas.microsoft.com/office/drawing/2014/main" id="{B4B0BD1F-53D2-48E0-A9F9-82D472B8FB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1" y="1737"/>
                <a:ext cx="36" cy="47"/>
              </a:xfrm>
              <a:custGeom>
                <a:avLst/>
                <a:gdLst>
                  <a:gd name="T0" fmla="*/ 0 w 112"/>
                  <a:gd name="T1" fmla="*/ 4 h 145"/>
                  <a:gd name="T2" fmla="*/ 0 w 112"/>
                  <a:gd name="T3" fmla="*/ 145 h 145"/>
                  <a:gd name="T4" fmla="*/ 22 w 112"/>
                  <a:gd name="T5" fmla="*/ 145 h 145"/>
                  <a:gd name="T6" fmla="*/ 22 w 112"/>
                  <a:gd name="T7" fmla="*/ 67 h 145"/>
                  <a:gd name="T8" fmla="*/ 61 w 112"/>
                  <a:gd name="T9" fmla="*/ 20 h 145"/>
                  <a:gd name="T10" fmla="*/ 90 w 112"/>
                  <a:gd name="T11" fmla="*/ 47 h 145"/>
                  <a:gd name="T12" fmla="*/ 90 w 112"/>
                  <a:gd name="T13" fmla="*/ 145 h 145"/>
                  <a:gd name="T14" fmla="*/ 112 w 112"/>
                  <a:gd name="T15" fmla="*/ 145 h 145"/>
                  <a:gd name="T16" fmla="*/ 112 w 112"/>
                  <a:gd name="T17" fmla="*/ 38 h 145"/>
                  <a:gd name="T18" fmla="*/ 67 w 112"/>
                  <a:gd name="T19" fmla="*/ 0 h 145"/>
                  <a:gd name="T20" fmla="*/ 20 w 112"/>
                  <a:gd name="T21" fmla="*/ 28 h 145"/>
                  <a:gd name="T22" fmla="*/ 20 w 112"/>
                  <a:gd name="T23" fmla="*/ 4 h 145"/>
                  <a:gd name="T24" fmla="*/ 0 w 112"/>
                  <a:gd name="T25" fmla="*/ 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2" h="145">
                    <a:moveTo>
                      <a:pt x="0" y="4"/>
                    </a:moveTo>
                    <a:lnTo>
                      <a:pt x="0" y="145"/>
                    </a:lnTo>
                    <a:lnTo>
                      <a:pt x="22" y="145"/>
                    </a:lnTo>
                    <a:lnTo>
                      <a:pt x="22" y="67"/>
                    </a:lnTo>
                    <a:cubicBezTo>
                      <a:pt x="22" y="38"/>
                      <a:pt x="37" y="20"/>
                      <a:pt x="61" y="20"/>
                    </a:cubicBezTo>
                    <a:cubicBezTo>
                      <a:pt x="78" y="20"/>
                      <a:pt x="90" y="30"/>
                      <a:pt x="90" y="47"/>
                    </a:cubicBezTo>
                    <a:lnTo>
                      <a:pt x="90" y="145"/>
                    </a:lnTo>
                    <a:lnTo>
                      <a:pt x="112" y="145"/>
                    </a:lnTo>
                    <a:lnTo>
                      <a:pt x="112" y="38"/>
                    </a:lnTo>
                    <a:cubicBezTo>
                      <a:pt x="112" y="15"/>
                      <a:pt x="95" y="0"/>
                      <a:pt x="67" y="0"/>
                    </a:cubicBezTo>
                    <a:cubicBezTo>
                      <a:pt x="46" y="0"/>
                      <a:pt x="33" y="8"/>
                      <a:pt x="20" y="28"/>
                    </a:cubicBezTo>
                    <a:lnTo>
                      <a:pt x="2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9" name="Freeform 401">
                <a:extLst>
                  <a:ext uri="{FF2B5EF4-FFF2-40B4-BE49-F238E27FC236}">
                    <a16:creationId xmlns:a16="http://schemas.microsoft.com/office/drawing/2014/main" id="{F54698C9-C2B6-4CA8-AA90-A788E45FB1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4" y="1720"/>
                <a:ext cx="19" cy="83"/>
              </a:xfrm>
              <a:custGeom>
                <a:avLst/>
                <a:gdLst>
                  <a:gd name="T0" fmla="*/ 44 w 58"/>
                  <a:gd name="T1" fmla="*/ 0 h 254"/>
                  <a:gd name="T2" fmla="*/ 0 w 58"/>
                  <a:gd name="T3" fmla="*/ 126 h 254"/>
                  <a:gd name="T4" fmla="*/ 44 w 58"/>
                  <a:gd name="T5" fmla="*/ 254 h 254"/>
                  <a:gd name="T6" fmla="*/ 58 w 58"/>
                  <a:gd name="T7" fmla="*/ 254 h 254"/>
                  <a:gd name="T8" fmla="*/ 21 w 58"/>
                  <a:gd name="T9" fmla="*/ 126 h 254"/>
                  <a:gd name="T10" fmla="*/ 58 w 58"/>
                  <a:gd name="T11" fmla="*/ 0 h 254"/>
                  <a:gd name="T12" fmla="*/ 44 w 58"/>
                  <a:gd name="T13" fmla="*/ 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54">
                    <a:moveTo>
                      <a:pt x="44" y="0"/>
                    </a:moveTo>
                    <a:cubicBezTo>
                      <a:pt x="17" y="35"/>
                      <a:pt x="0" y="84"/>
                      <a:pt x="0" y="126"/>
                    </a:cubicBezTo>
                    <a:cubicBezTo>
                      <a:pt x="0" y="169"/>
                      <a:pt x="17" y="218"/>
                      <a:pt x="44" y="254"/>
                    </a:cubicBezTo>
                    <a:lnTo>
                      <a:pt x="58" y="254"/>
                    </a:lnTo>
                    <a:cubicBezTo>
                      <a:pt x="35" y="215"/>
                      <a:pt x="21" y="170"/>
                      <a:pt x="21" y="126"/>
                    </a:cubicBezTo>
                    <a:cubicBezTo>
                      <a:pt x="21" y="83"/>
                      <a:pt x="35" y="38"/>
                      <a:pt x="58" y="0"/>
                    </a:cubicBez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0" name="Freeform 402">
                <a:extLst>
                  <a:ext uri="{FF2B5EF4-FFF2-40B4-BE49-F238E27FC236}">
                    <a16:creationId xmlns:a16="http://schemas.microsoft.com/office/drawing/2014/main" id="{0BEF7EA9-50FC-44D1-BD62-B4BE6CBAD59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55" y="1720"/>
                <a:ext cx="51" cy="64"/>
              </a:xfrm>
              <a:custGeom>
                <a:avLst/>
                <a:gdLst>
                  <a:gd name="T0" fmla="*/ 0 w 156"/>
                  <a:gd name="T1" fmla="*/ 196 h 196"/>
                  <a:gd name="T2" fmla="*/ 76 w 156"/>
                  <a:gd name="T3" fmla="*/ 196 h 196"/>
                  <a:gd name="T4" fmla="*/ 156 w 156"/>
                  <a:gd name="T5" fmla="*/ 98 h 196"/>
                  <a:gd name="T6" fmla="*/ 76 w 156"/>
                  <a:gd name="T7" fmla="*/ 0 h 196"/>
                  <a:gd name="T8" fmla="*/ 0 w 156"/>
                  <a:gd name="T9" fmla="*/ 0 h 196"/>
                  <a:gd name="T10" fmla="*/ 0 w 156"/>
                  <a:gd name="T11" fmla="*/ 196 h 196"/>
                  <a:gd name="T12" fmla="*/ 25 w 156"/>
                  <a:gd name="T13" fmla="*/ 174 h 196"/>
                  <a:gd name="T14" fmla="*/ 25 w 156"/>
                  <a:gd name="T15" fmla="*/ 22 h 196"/>
                  <a:gd name="T16" fmla="*/ 71 w 156"/>
                  <a:gd name="T17" fmla="*/ 22 h 196"/>
                  <a:gd name="T18" fmla="*/ 131 w 156"/>
                  <a:gd name="T19" fmla="*/ 98 h 196"/>
                  <a:gd name="T20" fmla="*/ 71 w 156"/>
                  <a:gd name="T21" fmla="*/ 174 h 196"/>
                  <a:gd name="T22" fmla="*/ 25 w 156"/>
                  <a:gd name="T23" fmla="*/ 174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6" h="196">
                    <a:moveTo>
                      <a:pt x="0" y="196"/>
                    </a:moveTo>
                    <a:lnTo>
                      <a:pt x="76" y="196"/>
                    </a:lnTo>
                    <a:cubicBezTo>
                      <a:pt x="125" y="196"/>
                      <a:pt x="156" y="159"/>
                      <a:pt x="156" y="98"/>
                    </a:cubicBezTo>
                    <a:cubicBezTo>
                      <a:pt x="156" y="37"/>
                      <a:pt x="126" y="0"/>
                      <a:pt x="76" y="0"/>
                    </a:cubicBezTo>
                    <a:lnTo>
                      <a:pt x="0" y="0"/>
                    </a:lnTo>
                    <a:lnTo>
                      <a:pt x="0" y="196"/>
                    </a:lnTo>
                    <a:close/>
                    <a:moveTo>
                      <a:pt x="25" y="174"/>
                    </a:moveTo>
                    <a:lnTo>
                      <a:pt x="25" y="22"/>
                    </a:lnTo>
                    <a:lnTo>
                      <a:pt x="71" y="22"/>
                    </a:lnTo>
                    <a:cubicBezTo>
                      <a:pt x="110" y="22"/>
                      <a:pt x="131" y="48"/>
                      <a:pt x="131" y="98"/>
                    </a:cubicBezTo>
                    <a:cubicBezTo>
                      <a:pt x="131" y="148"/>
                      <a:pt x="110" y="174"/>
                      <a:pt x="71" y="174"/>
                    </a:cubicBezTo>
                    <a:lnTo>
                      <a:pt x="25" y="17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1" name="Freeform 403">
                <a:extLst>
                  <a:ext uri="{FF2B5EF4-FFF2-40B4-BE49-F238E27FC236}">
                    <a16:creationId xmlns:a16="http://schemas.microsoft.com/office/drawing/2014/main" id="{F9218EE2-862F-4917-B419-5FC42D7A8A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6" y="1737"/>
                <a:ext cx="23" cy="47"/>
              </a:xfrm>
              <a:custGeom>
                <a:avLst/>
                <a:gdLst>
                  <a:gd name="T0" fmla="*/ 0 w 68"/>
                  <a:gd name="T1" fmla="*/ 4 h 145"/>
                  <a:gd name="T2" fmla="*/ 0 w 68"/>
                  <a:gd name="T3" fmla="*/ 145 h 145"/>
                  <a:gd name="T4" fmla="*/ 23 w 68"/>
                  <a:gd name="T5" fmla="*/ 145 h 145"/>
                  <a:gd name="T6" fmla="*/ 23 w 68"/>
                  <a:gd name="T7" fmla="*/ 72 h 145"/>
                  <a:gd name="T8" fmla="*/ 39 w 68"/>
                  <a:gd name="T9" fmla="*/ 31 h 145"/>
                  <a:gd name="T10" fmla="*/ 68 w 68"/>
                  <a:gd name="T11" fmla="*/ 24 h 145"/>
                  <a:gd name="T12" fmla="*/ 68 w 68"/>
                  <a:gd name="T13" fmla="*/ 1 h 145"/>
                  <a:gd name="T14" fmla="*/ 60 w 68"/>
                  <a:gd name="T15" fmla="*/ 0 h 145"/>
                  <a:gd name="T16" fmla="*/ 21 w 68"/>
                  <a:gd name="T17" fmla="*/ 30 h 145"/>
                  <a:gd name="T18" fmla="*/ 21 w 68"/>
                  <a:gd name="T19" fmla="*/ 4 h 145"/>
                  <a:gd name="T20" fmla="*/ 0 w 68"/>
                  <a:gd name="T21" fmla="*/ 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145">
                    <a:moveTo>
                      <a:pt x="0" y="4"/>
                    </a:moveTo>
                    <a:lnTo>
                      <a:pt x="0" y="145"/>
                    </a:lnTo>
                    <a:lnTo>
                      <a:pt x="23" y="145"/>
                    </a:lnTo>
                    <a:lnTo>
                      <a:pt x="23" y="72"/>
                    </a:lnTo>
                    <a:cubicBezTo>
                      <a:pt x="23" y="52"/>
                      <a:pt x="28" y="38"/>
                      <a:pt x="39" y="31"/>
                    </a:cubicBezTo>
                    <a:cubicBezTo>
                      <a:pt x="46" y="25"/>
                      <a:pt x="53" y="24"/>
                      <a:pt x="68" y="24"/>
                    </a:cubicBezTo>
                    <a:lnTo>
                      <a:pt x="68" y="1"/>
                    </a:lnTo>
                    <a:cubicBezTo>
                      <a:pt x="65" y="0"/>
                      <a:pt x="63" y="0"/>
                      <a:pt x="60" y="0"/>
                    </a:cubicBezTo>
                    <a:cubicBezTo>
                      <a:pt x="45" y="0"/>
                      <a:pt x="34" y="8"/>
                      <a:pt x="21" y="30"/>
                    </a:cubicBezTo>
                    <a:lnTo>
                      <a:pt x="21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2" name="Freeform 404">
                <a:extLst>
                  <a:ext uri="{FF2B5EF4-FFF2-40B4-BE49-F238E27FC236}">
                    <a16:creationId xmlns:a16="http://schemas.microsoft.com/office/drawing/2014/main" id="{1E7AFEEB-B7AA-4416-AACA-23C0131AEA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43" y="1737"/>
                <a:ext cx="42" cy="49"/>
              </a:xfrm>
              <a:custGeom>
                <a:avLst/>
                <a:gdLst>
                  <a:gd name="T0" fmla="*/ 128 w 128"/>
                  <a:gd name="T1" fmla="*/ 82 h 152"/>
                  <a:gd name="T2" fmla="*/ 123 w 128"/>
                  <a:gd name="T3" fmla="*/ 37 h 152"/>
                  <a:gd name="T4" fmla="*/ 65 w 128"/>
                  <a:gd name="T5" fmla="*/ 0 h 152"/>
                  <a:gd name="T6" fmla="*/ 0 w 128"/>
                  <a:gd name="T7" fmla="*/ 77 h 152"/>
                  <a:gd name="T8" fmla="*/ 65 w 128"/>
                  <a:gd name="T9" fmla="*/ 152 h 152"/>
                  <a:gd name="T10" fmla="*/ 125 w 128"/>
                  <a:gd name="T11" fmla="*/ 102 h 152"/>
                  <a:gd name="T12" fmla="*/ 103 w 128"/>
                  <a:gd name="T13" fmla="*/ 102 h 152"/>
                  <a:gd name="T14" fmla="*/ 66 w 128"/>
                  <a:gd name="T15" fmla="*/ 131 h 152"/>
                  <a:gd name="T16" fmla="*/ 32 w 128"/>
                  <a:gd name="T17" fmla="*/ 112 h 152"/>
                  <a:gd name="T18" fmla="*/ 24 w 128"/>
                  <a:gd name="T19" fmla="*/ 82 h 152"/>
                  <a:gd name="T20" fmla="*/ 128 w 128"/>
                  <a:gd name="T21" fmla="*/ 82 h 152"/>
                  <a:gd name="T22" fmla="*/ 24 w 128"/>
                  <a:gd name="T23" fmla="*/ 64 h 152"/>
                  <a:gd name="T24" fmla="*/ 65 w 128"/>
                  <a:gd name="T25" fmla="*/ 21 h 152"/>
                  <a:gd name="T26" fmla="*/ 104 w 128"/>
                  <a:gd name="T27" fmla="*/ 62 h 152"/>
                  <a:gd name="T28" fmla="*/ 104 w 128"/>
                  <a:gd name="T29" fmla="*/ 64 h 152"/>
                  <a:gd name="T30" fmla="*/ 24 w 128"/>
                  <a:gd name="T31" fmla="*/ 6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8" h="152">
                    <a:moveTo>
                      <a:pt x="128" y="82"/>
                    </a:moveTo>
                    <a:cubicBezTo>
                      <a:pt x="128" y="61"/>
                      <a:pt x="127" y="48"/>
                      <a:pt x="123" y="37"/>
                    </a:cubicBezTo>
                    <a:cubicBezTo>
                      <a:pt x="113" y="14"/>
                      <a:pt x="92" y="0"/>
                      <a:pt x="65" y="0"/>
                    </a:cubicBezTo>
                    <a:cubicBezTo>
                      <a:pt x="26" y="0"/>
                      <a:pt x="0" y="30"/>
                      <a:pt x="0" y="77"/>
                    </a:cubicBezTo>
                    <a:cubicBezTo>
                      <a:pt x="0" y="123"/>
                      <a:pt x="25" y="152"/>
                      <a:pt x="65" y="152"/>
                    </a:cubicBezTo>
                    <a:cubicBezTo>
                      <a:pt x="97" y="152"/>
                      <a:pt x="120" y="133"/>
                      <a:pt x="125" y="102"/>
                    </a:cubicBezTo>
                    <a:lnTo>
                      <a:pt x="103" y="102"/>
                    </a:lnTo>
                    <a:cubicBezTo>
                      <a:pt x="96" y="121"/>
                      <a:pt x="84" y="131"/>
                      <a:pt x="66" y="131"/>
                    </a:cubicBezTo>
                    <a:cubicBezTo>
                      <a:pt x="51" y="131"/>
                      <a:pt x="39" y="124"/>
                      <a:pt x="32" y="112"/>
                    </a:cubicBezTo>
                    <a:cubicBezTo>
                      <a:pt x="26" y="104"/>
                      <a:pt x="24" y="96"/>
                      <a:pt x="24" y="82"/>
                    </a:cubicBezTo>
                    <a:lnTo>
                      <a:pt x="128" y="82"/>
                    </a:lnTo>
                    <a:close/>
                    <a:moveTo>
                      <a:pt x="24" y="64"/>
                    </a:moveTo>
                    <a:cubicBezTo>
                      <a:pt x="26" y="38"/>
                      <a:pt x="42" y="21"/>
                      <a:pt x="65" y="21"/>
                    </a:cubicBezTo>
                    <a:cubicBezTo>
                      <a:pt x="87" y="21"/>
                      <a:pt x="104" y="39"/>
                      <a:pt x="104" y="62"/>
                    </a:cubicBezTo>
                    <a:cubicBezTo>
                      <a:pt x="104" y="63"/>
                      <a:pt x="104" y="63"/>
                      <a:pt x="104" y="64"/>
                    </a:cubicBezTo>
                    <a:lnTo>
                      <a:pt x="2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3" name="Freeform 405">
                <a:extLst>
                  <a:ext uri="{FF2B5EF4-FFF2-40B4-BE49-F238E27FC236}">
                    <a16:creationId xmlns:a16="http://schemas.microsoft.com/office/drawing/2014/main" id="{BF696560-99ED-46F5-9F19-B113A54EA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5" y="1720"/>
                <a:ext cx="37" cy="64"/>
              </a:xfrm>
              <a:custGeom>
                <a:avLst/>
                <a:gdLst>
                  <a:gd name="T0" fmla="*/ 0 w 112"/>
                  <a:gd name="T1" fmla="*/ 0 h 196"/>
                  <a:gd name="T2" fmla="*/ 0 w 112"/>
                  <a:gd name="T3" fmla="*/ 196 h 196"/>
                  <a:gd name="T4" fmla="*/ 22 w 112"/>
                  <a:gd name="T5" fmla="*/ 196 h 196"/>
                  <a:gd name="T6" fmla="*/ 22 w 112"/>
                  <a:gd name="T7" fmla="*/ 118 h 196"/>
                  <a:gd name="T8" fmla="*/ 60 w 112"/>
                  <a:gd name="T9" fmla="*/ 71 h 196"/>
                  <a:gd name="T10" fmla="*/ 80 w 112"/>
                  <a:gd name="T11" fmla="*/ 77 h 196"/>
                  <a:gd name="T12" fmla="*/ 90 w 112"/>
                  <a:gd name="T13" fmla="*/ 98 h 196"/>
                  <a:gd name="T14" fmla="*/ 90 w 112"/>
                  <a:gd name="T15" fmla="*/ 196 h 196"/>
                  <a:gd name="T16" fmla="*/ 112 w 112"/>
                  <a:gd name="T17" fmla="*/ 196 h 196"/>
                  <a:gd name="T18" fmla="*/ 112 w 112"/>
                  <a:gd name="T19" fmla="*/ 89 h 196"/>
                  <a:gd name="T20" fmla="*/ 67 w 112"/>
                  <a:gd name="T21" fmla="*/ 51 h 196"/>
                  <a:gd name="T22" fmla="*/ 22 w 112"/>
                  <a:gd name="T23" fmla="*/ 74 h 196"/>
                  <a:gd name="T24" fmla="*/ 22 w 112"/>
                  <a:gd name="T25" fmla="*/ 0 h 196"/>
                  <a:gd name="T26" fmla="*/ 0 w 112"/>
                  <a:gd name="T27" fmla="*/ 0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2" h="196">
                    <a:moveTo>
                      <a:pt x="0" y="0"/>
                    </a:moveTo>
                    <a:lnTo>
                      <a:pt x="0" y="196"/>
                    </a:lnTo>
                    <a:lnTo>
                      <a:pt x="22" y="196"/>
                    </a:lnTo>
                    <a:lnTo>
                      <a:pt x="22" y="118"/>
                    </a:lnTo>
                    <a:cubicBezTo>
                      <a:pt x="22" y="89"/>
                      <a:pt x="37" y="71"/>
                      <a:pt x="60" y="71"/>
                    </a:cubicBezTo>
                    <a:cubicBezTo>
                      <a:pt x="68" y="71"/>
                      <a:pt x="75" y="73"/>
                      <a:pt x="80" y="77"/>
                    </a:cubicBezTo>
                    <a:cubicBezTo>
                      <a:pt x="87" y="82"/>
                      <a:pt x="90" y="88"/>
                      <a:pt x="90" y="98"/>
                    </a:cubicBezTo>
                    <a:lnTo>
                      <a:pt x="90" y="196"/>
                    </a:lnTo>
                    <a:lnTo>
                      <a:pt x="112" y="196"/>
                    </a:lnTo>
                    <a:lnTo>
                      <a:pt x="112" y="89"/>
                    </a:lnTo>
                    <a:cubicBezTo>
                      <a:pt x="112" y="66"/>
                      <a:pt x="95" y="51"/>
                      <a:pt x="67" y="51"/>
                    </a:cubicBezTo>
                    <a:cubicBezTo>
                      <a:pt x="47" y="51"/>
                      <a:pt x="35" y="57"/>
                      <a:pt x="22" y="74"/>
                    </a:cubicBezTo>
                    <a:lnTo>
                      <a:pt x="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4" name="Freeform 406">
                <a:extLst>
                  <a:ext uri="{FF2B5EF4-FFF2-40B4-BE49-F238E27FC236}">
                    <a16:creationId xmlns:a16="http://schemas.microsoft.com/office/drawing/2014/main" id="{03DAE4B3-FCC4-4125-B3AE-C75472AA6F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4" y="1737"/>
                <a:ext cx="61" cy="47"/>
              </a:xfrm>
              <a:custGeom>
                <a:avLst/>
                <a:gdLst>
                  <a:gd name="T0" fmla="*/ 0 w 187"/>
                  <a:gd name="T1" fmla="*/ 4 h 145"/>
                  <a:gd name="T2" fmla="*/ 0 w 187"/>
                  <a:gd name="T3" fmla="*/ 145 h 145"/>
                  <a:gd name="T4" fmla="*/ 22 w 187"/>
                  <a:gd name="T5" fmla="*/ 145 h 145"/>
                  <a:gd name="T6" fmla="*/ 22 w 187"/>
                  <a:gd name="T7" fmla="*/ 57 h 145"/>
                  <a:gd name="T8" fmla="*/ 56 w 187"/>
                  <a:gd name="T9" fmla="*/ 20 h 145"/>
                  <a:gd name="T10" fmla="*/ 82 w 187"/>
                  <a:gd name="T11" fmla="*/ 48 h 145"/>
                  <a:gd name="T12" fmla="*/ 82 w 187"/>
                  <a:gd name="T13" fmla="*/ 145 h 145"/>
                  <a:gd name="T14" fmla="*/ 105 w 187"/>
                  <a:gd name="T15" fmla="*/ 145 h 145"/>
                  <a:gd name="T16" fmla="*/ 105 w 187"/>
                  <a:gd name="T17" fmla="*/ 57 h 145"/>
                  <a:gd name="T18" fmla="*/ 138 w 187"/>
                  <a:gd name="T19" fmla="*/ 20 h 145"/>
                  <a:gd name="T20" fmla="*/ 164 w 187"/>
                  <a:gd name="T21" fmla="*/ 48 h 145"/>
                  <a:gd name="T22" fmla="*/ 164 w 187"/>
                  <a:gd name="T23" fmla="*/ 145 h 145"/>
                  <a:gd name="T24" fmla="*/ 187 w 187"/>
                  <a:gd name="T25" fmla="*/ 145 h 145"/>
                  <a:gd name="T26" fmla="*/ 187 w 187"/>
                  <a:gd name="T27" fmla="*/ 39 h 145"/>
                  <a:gd name="T28" fmla="*/ 146 w 187"/>
                  <a:gd name="T29" fmla="*/ 0 h 145"/>
                  <a:gd name="T30" fmla="*/ 102 w 187"/>
                  <a:gd name="T31" fmla="*/ 21 h 145"/>
                  <a:gd name="T32" fmla="*/ 64 w 187"/>
                  <a:gd name="T33" fmla="*/ 0 h 145"/>
                  <a:gd name="T34" fmla="*/ 21 w 187"/>
                  <a:gd name="T35" fmla="*/ 24 h 145"/>
                  <a:gd name="T36" fmla="*/ 21 w 187"/>
                  <a:gd name="T37" fmla="*/ 4 h 145"/>
                  <a:gd name="T38" fmla="*/ 0 w 187"/>
                  <a:gd name="T39" fmla="*/ 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7" h="145">
                    <a:moveTo>
                      <a:pt x="0" y="4"/>
                    </a:moveTo>
                    <a:lnTo>
                      <a:pt x="0" y="145"/>
                    </a:lnTo>
                    <a:lnTo>
                      <a:pt x="22" y="145"/>
                    </a:lnTo>
                    <a:lnTo>
                      <a:pt x="22" y="57"/>
                    </a:lnTo>
                    <a:cubicBezTo>
                      <a:pt x="22" y="36"/>
                      <a:pt x="37" y="20"/>
                      <a:pt x="56" y="20"/>
                    </a:cubicBezTo>
                    <a:cubicBezTo>
                      <a:pt x="72" y="20"/>
                      <a:pt x="82" y="30"/>
                      <a:pt x="82" y="48"/>
                    </a:cubicBezTo>
                    <a:lnTo>
                      <a:pt x="82" y="145"/>
                    </a:lnTo>
                    <a:lnTo>
                      <a:pt x="105" y="145"/>
                    </a:lnTo>
                    <a:lnTo>
                      <a:pt x="105" y="57"/>
                    </a:lnTo>
                    <a:cubicBezTo>
                      <a:pt x="105" y="36"/>
                      <a:pt x="119" y="20"/>
                      <a:pt x="138" y="20"/>
                    </a:cubicBezTo>
                    <a:cubicBezTo>
                      <a:pt x="154" y="20"/>
                      <a:pt x="164" y="30"/>
                      <a:pt x="164" y="48"/>
                    </a:cubicBezTo>
                    <a:lnTo>
                      <a:pt x="164" y="145"/>
                    </a:lnTo>
                    <a:lnTo>
                      <a:pt x="187" y="145"/>
                    </a:lnTo>
                    <a:lnTo>
                      <a:pt x="187" y="39"/>
                    </a:lnTo>
                    <a:cubicBezTo>
                      <a:pt x="187" y="14"/>
                      <a:pt x="172" y="0"/>
                      <a:pt x="146" y="0"/>
                    </a:cubicBezTo>
                    <a:cubicBezTo>
                      <a:pt x="127" y="0"/>
                      <a:pt x="115" y="5"/>
                      <a:pt x="102" y="21"/>
                    </a:cubicBezTo>
                    <a:cubicBezTo>
                      <a:pt x="94" y="6"/>
                      <a:pt x="82" y="0"/>
                      <a:pt x="64" y="0"/>
                    </a:cubicBezTo>
                    <a:cubicBezTo>
                      <a:pt x="45" y="0"/>
                      <a:pt x="33" y="7"/>
                      <a:pt x="21" y="24"/>
                    </a:cubicBezTo>
                    <a:lnTo>
                      <a:pt x="21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5" name="Freeform 407">
                <a:extLst>
                  <a:ext uri="{FF2B5EF4-FFF2-40B4-BE49-F238E27FC236}">
                    <a16:creationId xmlns:a16="http://schemas.microsoft.com/office/drawing/2014/main" id="{0EC0816C-04D9-4191-BC0F-CE310F95D2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14" y="1737"/>
                <a:ext cx="42" cy="49"/>
              </a:xfrm>
              <a:custGeom>
                <a:avLst/>
                <a:gdLst>
                  <a:gd name="T0" fmla="*/ 63 w 128"/>
                  <a:gd name="T1" fmla="*/ 0 h 152"/>
                  <a:gd name="T2" fmla="*/ 0 w 128"/>
                  <a:gd name="T3" fmla="*/ 76 h 152"/>
                  <a:gd name="T4" fmla="*/ 64 w 128"/>
                  <a:gd name="T5" fmla="*/ 152 h 152"/>
                  <a:gd name="T6" fmla="*/ 128 w 128"/>
                  <a:gd name="T7" fmla="*/ 77 h 152"/>
                  <a:gd name="T8" fmla="*/ 63 w 128"/>
                  <a:gd name="T9" fmla="*/ 0 h 152"/>
                  <a:gd name="T10" fmla="*/ 64 w 128"/>
                  <a:gd name="T11" fmla="*/ 21 h 152"/>
                  <a:gd name="T12" fmla="*/ 104 w 128"/>
                  <a:gd name="T13" fmla="*/ 77 h 152"/>
                  <a:gd name="T14" fmla="*/ 64 w 128"/>
                  <a:gd name="T15" fmla="*/ 131 h 152"/>
                  <a:gd name="T16" fmla="*/ 23 w 128"/>
                  <a:gd name="T17" fmla="*/ 76 h 152"/>
                  <a:gd name="T18" fmla="*/ 64 w 128"/>
                  <a:gd name="T19" fmla="*/ 2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8" h="152">
                    <a:moveTo>
                      <a:pt x="63" y="0"/>
                    </a:moveTo>
                    <a:cubicBezTo>
                      <a:pt x="24" y="0"/>
                      <a:pt x="0" y="28"/>
                      <a:pt x="0" y="76"/>
                    </a:cubicBezTo>
                    <a:cubicBezTo>
                      <a:pt x="0" y="123"/>
                      <a:pt x="23" y="152"/>
                      <a:pt x="64" y="152"/>
                    </a:cubicBezTo>
                    <a:cubicBezTo>
                      <a:pt x="103" y="152"/>
                      <a:pt x="128" y="123"/>
                      <a:pt x="128" y="77"/>
                    </a:cubicBezTo>
                    <a:cubicBezTo>
                      <a:pt x="128" y="28"/>
                      <a:pt x="104" y="0"/>
                      <a:pt x="63" y="0"/>
                    </a:cubicBezTo>
                    <a:close/>
                    <a:moveTo>
                      <a:pt x="64" y="21"/>
                    </a:moveTo>
                    <a:cubicBezTo>
                      <a:pt x="89" y="21"/>
                      <a:pt x="104" y="41"/>
                      <a:pt x="104" y="77"/>
                    </a:cubicBezTo>
                    <a:cubicBezTo>
                      <a:pt x="104" y="110"/>
                      <a:pt x="88" y="131"/>
                      <a:pt x="64" y="131"/>
                    </a:cubicBezTo>
                    <a:cubicBezTo>
                      <a:pt x="38" y="131"/>
                      <a:pt x="23" y="110"/>
                      <a:pt x="23" y="76"/>
                    </a:cubicBezTo>
                    <a:cubicBezTo>
                      <a:pt x="23" y="42"/>
                      <a:pt x="38" y="21"/>
                      <a:pt x="64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6" name="Freeform 408">
                <a:extLst>
                  <a:ext uri="{FF2B5EF4-FFF2-40B4-BE49-F238E27FC236}">
                    <a16:creationId xmlns:a16="http://schemas.microsoft.com/office/drawing/2014/main" id="{7FE28545-C09D-4E40-958A-D65C188DC6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6" y="1737"/>
                <a:ext cx="61" cy="47"/>
              </a:xfrm>
              <a:custGeom>
                <a:avLst/>
                <a:gdLst>
                  <a:gd name="T0" fmla="*/ 0 w 187"/>
                  <a:gd name="T1" fmla="*/ 4 h 145"/>
                  <a:gd name="T2" fmla="*/ 0 w 187"/>
                  <a:gd name="T3" fmla="*/ 145 h 145"/>
                  <a:gd name="T4" fmla="*/ 23 w 187"/>
                  <a:gd name="T5" fmla="*/ 145 h 145"/>
                  <a:gd name="T6" fmla="*/ 23 w 187"/>
                  <a:gd name="T7" fmla="*/ 57 h 145"/>
                  <a:gd name="T8" fmla="*/ 56 w 187"/>
                  <a:gd name="T9" fmla="*/ 20 h 145"/>
                  <a:gd name="T10" fmla="*/ 82 w 187"/>
                  <a:gd name="T11" fmla="*/ 48 h 145"/>
                  <a:gd name="T12" fmla="*/ 82 w 187"/>
                  <a:gd name="T13" fmla="*/ 145 h 145"/>
                  <a:gd name="T14" fmla="*/ 105 w 187"/>
                  <a:gd name="T15" fmla="*/ 145 h 145"/>
                  <a:gd name="T16" fmla="*/ 105 w 187"/>
                  <a:gd name="T17" fmla="*/ 57 h 145"/>
                  <a:gd name="T18" fmla="*/ 138 w 187"/>
                  <a:gd name="T19" fmla="*/ 20 h 145"/>
                  <a:gd name="T20" fmla="*/ 164 w 187"/>
                  <a:gd name="T21" fmla="*/ 48 h 145"/>
                  <a:gd name="T22" fmla="*/ 164 w 187"/>
                  <a:gd name="T23" fmla="*/ 145 h 145"/>
                  <a:gd name="T24" fmla="*/ 187 w 187"/>
                  <a:gd name="T25" fmla="*/ 145 h 145"/>
                  <a:gd name="T26" fmla="*/ 187 w 187"/>
                  <a:gd name="T27" fmla="*/ 39 h 145"/>
                  <a:gd name="T28" fmla="*/ 146 w 187"/>
                  <a:gd name="T29" fmla="*/ 0 h 145"/>
                  <a:gd name="T30" fmla="*/ 102 w 187"/>
                  <a:gd name="T31" fmla="*/ 21 h 145"/>
                  <a:gd name="T32" fmla="*/ 64 w 187"/>
                  <a:gd name="T33" fmla="*/ 0 h 145"/>
                  <a:gd name="T34" fmla="*/ 21 w 187"/>
                  <a:gd name="T35" fmla="*/ 24 h 145"/>
                  <a:gd name="T36" fmla="*/ 21 w 187"/>
                  <a:gd name="T37" fmla="*/ 4 h 145"/>
                  <a:gd name="T38" fmla="*/ 0 w 187"/>
                  <a:gd name="T39" fmla="*/ 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7" h="145">
                    <a:moveTo>
                      <a:pt x="0" y="4"/>
                    </a:moveTo>
                    <a:lnTo>
                      <a:pt x="0" y="145"/>
                    </a:lnTo>
                    <a:lnTo>
                      <a:pt x="23" y="145"/>
                    </a:lnTo>
                    <a:lnTo>
                      <a:pt x="23" y="57"/>
                    </a:lnTo>
                    <a:cubicBezTo>
                      <a:pt x="23" y="36"/>
                      <a:pt x="37" y="20"/>
                      <a:pt x="56" y="20"/>
                    </a:cubicBezTo>
                    <a:cubicBezTo>
                      <a:pt x="72" y="20"/>
                      <a:pt x="82" y="30"/>
                      <a:pt x="82" y="48"/>
                    </a:cubicBezTo>
                    <a:lnTo>
                      <a:pt x="82" y="145"/>
                    </a:lnTo>
                    <a:lnTo>
                      <a:pt x="105" y="145"/>
                    </a:lnTo>
                    <a:lnTo>
                      <a:pt x="105" y="57"/>
                    </a:lnTo>
                    <a:cubicBezTo>
                      <a:pt x="105" y="36"/>
                      <a:pt x="119" y="20"/>
                      <a:pt x="138" y="20"/>
                    </a:cubicBezTo>
                    <a:cubicBezTo>
                      <a:pt x="154" y="20"/>
                      <a:pt x="164" y="30"/>
                      <a:pt x="164" y="48"/>
                    </a:cubicBezTo>
                    <a:lnTo>
                      <a:pt x="164" y="145"/>
                    </a:lnTo>
                    <a:lnTo>
                      <a:pt x="187" y="145"/>
                    </a:lnTo>
                    <a:lnTo>
                      <a:pt x="187" y="39"/>
                    </a:lnTo>
                    <a:cubicBezTo>
                      <a:pt x="187" y="14"/>
                      <a:pt x="172" y="0"/>
                      <a:pt x="146" y="0"/>
                    </a:cubicBezTo>
                    <a:cubicBezTo>
                      <a:pt x="127" y="0"/>
                      <a:pt x="115" y="5"/>
                      <a:pt x="102" y="21"/>
                    </a:cubicBezTo>
                    <a:cubicBezTo>
                      <a:pt x="94" y="6"/>
                      <a:pt x="82" y="0"/>
                      <a:pt x="64" y="0"/>
                    </a:cubicBezTo>
                    <a:cubicBezTo>
                      <a:pt x="45" y="0"/>
                      <a:pt x="33" y="7"/>
                      <a:pt x="21" y="24"/>
                    </a:cubicBezTo>
                    <a:lnTo>
                      <a:pt x="21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7" name="Freeform 409">
                <a:extLst>
                  <a:ext uri="{FF2B5EF4-FFF2-40B4-BE49-F238E27FC236}">
                    <a16:creationId xmlns:a16="http://schemas.microsoft.com/office/drawing/2014/main" id="{CF51E855-9E2C-40C1-A3B1-85CC85BA03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37" y="1737"/>
                <a:ext cx="41" cy="49"/>
              </a:xfrm>
              <a:custGeom>
                <a:avLst/>
                <a:gdLst>
                  <a:gd name="T0" fmla="*/ 127 w 127"/>
                  <a:gd name="T1" fmla="*/ 82 h 152"/>
                  <a:gd name="T2" fmla="*/ 122 w 127"/>
                  <a:gd name="T3" fmla="*/ 37 h 152"/>
                  <a:gd name="T4" fmla="*/ 64 w 127"/>
                  <a:gd name="T5" fmla="*/ 0 h 152"/>
                  <a:gd name="T6" fmla="*/ 0 w 127"/>
                  <a:gd name="T7" fmla="*/ 77 h 152"/>
                  <a:gd name="T8" fmla="*/ 64 w 127"/>
                  <a:gd name="T9" fmla="*/ 152 h 152"/>
                  <a:gd name="T10" fmla="*/ 124 w 127"/>
                  <a:gd name="T11" fmla="*/ 102 h 152"/>
                  <a:gd name="T12" fmla="*/ 102 w 127"/>
                  <a:gd name="T13" fmla="*/ 102 h 152"/>
                  <a:gd name="T14" fmla="*/ 65 w 127"/>
                  <a:gd name="T15" fmla="*/ 131 h 152"/>
                  <a:gd name="T16" fmla="*/ 31 w 127"/>
                  <a:gd name="T17" fmla="*/ 112 h 152"/>
                  <a:gd name="T18" fmla="*/ 23 w 127"/>
                  <a:gd name="T19" fmla="*/ 82 h 152"/>
                  <a:gd name="T20" fmla="*/ 127 w 127"/>
                  <a:gd name="T21" fmla="*/ 82 h 152"/>
                  <a:gd name="T22" fmla="*/ 24 w 127"/>
                  <a:gd name="T23" fmla="*/ 64 h 152"/>
                  <a:gd name="T24" fmla="*/ 64 w 127"/>
                  <a:gd name="T25" fmla="*/ 21 h 152"/>
                  <a:gd name="T26" fmla="*/ 103 w 127"/>
                  <a:gd name="T27" fmla="*/ 62 h 152"/>
                  <a:gd name="T28" fmla="*/ 103 w 127"/>
                  <a:gd name="T29" fmla="*/ 64 h 152"/>
                  <a:gd name="T30" fmla="*/ 24 w 127"/>
                  <a:gd name="T31" fmla="*/ 6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7" h="152">
                    <a:moveTo>
                      <a:pt x="127" y="82"/>
                    </a:moveTo>
                    <a:cubicBezTo>
                      <a:pt x="127" y="61"/>
                      <a:pt x="126" y="48"/>
                      <a:pt x="122" y="37"/>
                    </a:cubicBezTo>
                    <a:cubicBezTo>
                      <a:pt x="113" y="14"/>
                      <a:pt x="91" y="0"/>
                      <a:pt x="64" y="0"/>
                    </a:cubicBezTo>
                    <a:cubicBezTo>
                      <a:pt x="25" y="0"/>
                      <a:pt x="0" y="30"/>
                      <a:pt x="0" y="77"/>
                    </a:cubicBezTo>
                    <a:cubicBezTo>
                      <a:pt x="0" y="123"/>
                      <a:pt x="24" y="152"/>
                      <a:pt x="64" y="152"/>
                    </a:cubicBezTo>
                    <a:cubicBezTo>
                      <a:pt x="96" y="152"/>
                      <a:pt x="119" y="133"/>
                      <a:pt x="124" y="102"/>
                    </a:cubicBezTo>
                    <a:lnTo>
                      <a:pt x="102" y="102"/>
                    </a:lnTo>
                    <a:cubicBezTo>
                      <a:pt x="95" y="121"/>
                      <a:pt x="83" y="131"/>
                      <a:pt x="65" y="131"/>
                    </a:cubicBezTo>
                    <a:cubicBezTo>
                      <a:pt x="50" y="131"/>
                      <a:pt x="38" y="124"/>
                      <a:pt x="31" y="112"/>
                    </a:cubicBezTo>
                    <a:cubicBezTo>
                      <a:pt x="25" y="104"/>
                      <a:pt x="23" y="96"/>
                      <a:pt x="23" y="82"/>
                    </a:cubicBezTo>
                    <a:lnTo>
                      <a:pt x="127" y="82"/>
                    </a:lnTo>
                    <a:close/>
                    <a:moveTo>
                      <a:pt x="24" y="64"/>
                    </a:moveTo>
                    <a:cubicBezTo>
                      <a:pt x="26" y="38"/>
                      <a:pt x="41" y="21"/>
                      <a:pt x="64" y="21"/>
                    </a:cubicBezTo>
                    <a:cubicBezTo>
                      <a:pt x="86" y="21"/>
                      <a:pt x="103" y="39"/>
                      <a:pt x="103" y="62"/>
                    </a:cubicBezTo>
                    <a:cubicBezTo>
                      <a:pt x="103" y="63"/>
                      <a:pt x="103" y="63"/>
                      <a:pt x="103" y="64"/>
                    </a:cubicBezTo>
                    <a:lnTo>
                      <a:pt x="2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8" name="Freeform 410">
                <a:extLst>
                  <a:ext uri="{FF2B5EF4-FFF2-40B4-BE49-F238E27FC236}">
                    <a16:creationId xmlns:a16="http://schemas.microsoft.com/office/drawing/2014/main" id="{2631B5CA-0D1C-498E-A014-C97080738D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" y="1737"/>
                <a:ext cx="37" cy="47"/>
              </a:xfrm>
              <a:custGeom>
                <a:avLst/>
                <a:gdLst>
                  <a:gd name="T0" fmla="*/ 0 w 112"/>
                  <a:gd name="T1" fmla="*/ 4 h 145"/>
                  <a:gd name="T2" fmla="*/ 0 w 112"/>
                  <a:gd name="T3" fmla="*/ 145 h 145"/>
                  <a:gd name="T4" fmla="*/ 23 w 112"/>
                  <a:gd name="T5" fmla="*/ 145 h 145"/>
                  <a:gd name="T6" fmla="*/ 23 w 112"/>
                  <a:gd name="T7" fmla="*/ 67 h 145"/>
                  <a:gd name="T8" fmla="*/ 61 w 112"/>
                  <a:gd name="T9" fmla="*/ 20 h 145"/>
                  <a:gd name="T10" fmla="*/ 90 w 112"/>
                  <a:gd name="T11" fmla="*/ 47 h 145"/>
                  <a:gd name="T12" fmla="*/ 90 w 112"/>
                  <a:gd name="T13" fmla="*/ 145 h 145"/>
                  <a:gd name="T14" fmla="*/ 112 w 112"/>
                  <a:gd name="T15" fmla="*/ 145 h 145"/>
                  <a:gd name="T16" fmla="*/ 112 w 112"/>
                  <a:gd name="T17" fmla="*/ 38 h 145"/>
                  <a:gd name="T18" fmla="*/ 68 w 112"/>
                  <a:gd name="T19" fmla="*/ 0 h 145"/>
                  <a:gd name="T20" fmla="*/ 21 w 112"/>
                  <a:gd name="T21" fmla="*/ 28 h 145"/>
                  <a:gd name="T22" fmla="*/ 21 w 112"/>
                  <a:gd name="T23" fmla="*/ 4 h 145"/>
                  <a:gd name="T24" fmla="*/ 0 w 112"/>
                  <a:gd name="T25" fmla="*/ 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2" h="145">
                    <a:moveTo>
                      <a:pt x="0" y="4"/>
                    </a:moveTo>
                    <a:lnTo>
                      <a:pt x="0" y="145"/>
                    </a:lnTo>
                    <a:lnTo>
                      <a:pt x="23" y="145"/>
                    </a:lnTo>
                    <a:lnTo>
                      <a:pt x="23" y="67"/>
                    </a:lnTo>
                    <a:cubicBezTo>
                      <a:pt x="23" y="38"/>
                      <a:pt x="38" y="20"/>
                      <a:pt x="61" y="20"/>
                    </a:cubicBezTo>
                    <a:cubicBezTo>
                      <a:pt x="79" y="20"/>
                      <a:pt x="90" y="30"/>
                      <a:pt x="90" y="47"/>
                    </a:cubicBezTo>
                    <a:lnTo>
                      <a:pt x="90" y="145"/>
                    </a:lnTo>
                    <a:lnTo>
                      <a:pt x="112" y="145"/>
                    </a:lnTo>
                    <a:lnTo>
                      <a:pt x="112" y="38"/>
                    </a:lnTo>
                    <a:cubicBezTo>
                      <a:pt x="112" y="15"/>
                      <a:pt x="95" y="0"/>
                      <a:pt x="68" y="0"/>
                    </a:cubicBezTo>
                    <a:cubicBezTo>
                      <a:pt x="47" y="0"/>
                      <a:pt x="33" y="8"/>
                      <a:pt x="21" y="28"/>
                    </a:cubicBezTo>
                    <a:lnTo>
                      <a:pt x="21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9" name="Freeform 411">
                <a:extLst>
                  <a:ext uri="{FF2B5EF4-FFF2-40B4-BE49-F238E27FC236}">
                    <a16:creationId xmlns:a16="http://schemas.microsoft.com/office/drawing/2014/main" id="{6CAC5078-A991-40FD-A6BB-1ADA35B65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2" y="1725"/>
                <a:ext cx="22" cy="61"/>
              </a:xfrm>
              <a:custGeom>
                <a:avLst/>
                <a:gdLst>
                  <a:gd name="T0" fmla="*/ 65 w 65"/>
                  <a:gd name="T1" fmla="*/ 39 h 187"/>
                  <a:gd name="T2" fmla="*/ 41 w 65"/>
                  <a:gd name="T3" fmla="*/ 39 h 187"/>
                  <a:gd name="T4" fmla="*/ 41 w 65"/>
                  <a:gd name="T5" fmla="*/ 0 h 187"/>
                  <a:gd name="T6" fmla="*/ 19 w 65"/>
                  <a:gd name="T7" fmla="*/ 0 h 187"/>
                  <a:gd name="T8" fmla="*/ 19 w 65"/>
                  <a:gd name="T9" fmla="*/ 39 h 187"/>
                  <a:gd name="T10" fmla="*/ 0 w 65"/>
                  <a:gd name="T11" fmla="*/ 39 h 187"/>
                  <a:gd name="T12" fmla="*/ 0 w 65"/>
                  <a:gd name="T13" fmla="*/ 57 h 187"/>
                  <a:gd name="T14" fmla="*/ 19 w 65"/>
                  <a:gd name="T15" fmla="*/ 57 h 187"/>
                  <a:gd name="T16" fmla="*/ 19 w 65"/>
                  <a:gd name="T17" fmla="*/ 164 h 187"/>
                  <a:gd name="T18" fmla="*/ 46 w 65"/>
                  <a:gd name="T19" fmla="*/ 187 h 187"/>
                  <a:gd name="T20" fmla="*/ 65 w 65"/>
                  <a:gd name="T21" fmla="*/ 185 h 187"/>
                  <a:gd name="T22" fmla="*/ 65 w 65"/>
                  <a:gd name="T23" fmla="*/ 166 h 187"/>
                  <a:gd name="T24" fmla="*/ 54 w 65"/>
                  <a:gd name="T25" fmla="*/ 167 h 187"/>
                  <a:gd name="T26" fmla="*/ 41 w 65"/>
                  <a:gd name="T27" fmla="*/ 154 h 187"/>
                  <a:gd name="T28" fmla="*/ 41 w 65"/>
                  <a:gd name="T29" fmla="*/ 57 h 187"/>
                  <a:gd name="T30" fmla="*/ 65 w 65"/>
                  <a:gd name="T31" fmla="*/ 57 h 187"/>
                  <a:gd name="T32" fmla="*/ 65 w 65"/>
                  <a:gd name="T33" fmla="*/ 39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" h="187">
                    <a:moveTo>
                      <a:pt x="65" y="39"/>
                    </a:moveTo>
                    <a:lnTo>
                      <a:pt x="41" y="39"/>
                    </a:lnTo>
                    <a:lnTo>
                      <a:pt x="41" y="0"/>
                    </a:lnTo>
                    <a:lnTo>
                      <a:pt x="19" y="0"/>
                    </a:lnTo>
                    <a:lnTo>
                      <a:pt x="19" y="39"/>
                    </a:lnTo>
                    <a:lnTo>
                      <a:pt x="0" y="39"/>
                    </a:lnTo>
                    <a:lnTo>
                      <a:pt x="0" y="57"/>
                    </a:lnTo>
                    <a:lnTo>
                      <a:pt x="19" y="57"/>
                    </a:lnTo>
                    <a:lnTo>
                      <a:pt x="19" y="164"/>
                    </a:lnTo>
                    <a:cubicBezTo>
                      <a:pt x="19" y="178"/>
                      <a:pt x="29" y="187"/>
                      <a:pt x="46" y="187"/>
                    </a:cubicBezTo>
                    <a:cubicBezTo>
                      <a:pt x="52" y="187"/>
                      <a:pt x="57" y="186"/>
                      <a:pt x="65" y="185"/>
                    </a:cubicBezTo>
                    <a:lnTo>
                      <a:pt x="65" y="166"/>
                    </a:lnTo>
                    <a:cubicBezTo>
                      <a:pt x="62" y="167"/>
                      <a:pt x="58" y="167"/>
                      <a:pt x="54" y="167"/>
                    </a:cubicBezTo>
                    <a:cubicBezTo>
                      <a:pt x="44" y="167"/>
                      <a:pt x="41" y="164"/>
                      <a:pt x="41" y="154"/>
                    </a:cubicBezTo>
                    <a:lnTo>
                      <a:pt x="41" y="57"/>
                    </a:lnTo>
                    <a:lnTo>
                      <a:pt x="65" y="57"/>
                    </a:lnTo>
                    <a:lnTo>
                      <a:pt x="65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sp>
          <p:nvSpPr>
            <p:cNvPr id="216" name="Freeform 413">
              <a:extLst>
                <a:ext uri="{FF2B5EF4-FFF2-40B4-BE49-F238E27FC236}">
                  <a16:creationId xmlns:a16="http://schemas.microsoft.com/office/drawing/2014/main" id="{4A6D1399-0184-4195-9A7F-6C585B1CC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" y="1720"/>
              <a:ext cx="19" cy="83"/>
            </a:xfrm>
            <a:custGeom>
              <a:avLst/>
              <a:gdLst>
                <a:gd name="T0" fmla="*/ 15 w 59"/>
                <a:gd name="T1" fmla="*/ 254 h 254"/>
                <a:gd name="T2" fmla="*/ 59 w 59"/>
                <a:gd name="T3" fmla="*/ 127 h 254"/>
                <a:gd name="T4" fmla="*/ 15 w 59"/>
                <a:gd name="T5" fmla="*/ 0 h 254"/>
                <a:gd name="T6" fmla="*/ 0 w 59"/>
                <a:gd name="T7" fmla="*/ 0 h 254"/>
                <a:gd name="T8" fmla="*/ 37 w 59"/>
                <a:gd name="T9" fmla="*/ 127 h 254"/>
                <a:gd name="T10" fmla="*/ 0 w 59"/>
                <a:gd name="T11" fmla="*/ 254 h 254"/>
                <a:gd name="T12" fmla="*/ 15 w 59"/>
                <a:gd name="T13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54">
                  <a:moveTo>
                    <a:pt x="15" y="254"/>
                  </a:moveTo>
                  <a:cubicBezTo>
                    <a:pt x="42" y="218"/>
                    <a:pt x="59" y="169"/>
                    <a:pt x="59" y="127"/>
                  </a:cubicBezTo>
                  <a:cubicBezTo>
                    <a:pt x="59" y="84"/>
                    <a:pt x="42" y="35"/>
                    <a:pt x="15" y="0"/>
                  </a:cubicBezTo>
                  <a:lnTo>
                    <a:pt x="0" y="0"/>
                  </a:lnTo>
                  <a:cubicBezTo>
                    <a:pt x="24" y="38"/>
                    <a:pt x="37" y="83"/>
                    <a:pt x="37" y="127"/>
                  </a:cubicBezTo>
                  <a:cubicBezTo>
                    <a:pt x="37" y="170"/>
                    <a:pt x="24" y="215"/>
                    <a:pt x="0" y="254"/>
                  </a:cubicBezTo>
                  <a:lnTo>
                    <a:pt x="15" y="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7" name="Line 414">
              <a:extLst>
                <a:ext uri="{FF2B5EF4-FFF2-40B4-BE49-F238E27FC236}">
                  <a16:creationId xmlns:a16="http://schemas.microsoft.com/office/drawing/2014/main" id="{91EE0761-7B84-4292-AEB5-0E13CF4BB8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1747"/>
              <a:ext cx="122" cy="0"/>
            </a:xfrm>
            <a:prstGeom prst="line">
              <a:avLst/>
            </a:prstGeom>
            <a:noFill/>
            <a:ln w="17463" cap="flat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8" name="Freeform 415">
              <a:extLst>
                <a:ext uri="{FF2B5EF4-FFF2-40B4-BE49-F238E27FC236}">
                  <a16:creationId xmlns:a16="http://schemas.microsoft.com/office/drawing/2014/main" id="{0394AAC3-3C0F-4F08-99AC-811365A369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5" y="1731"/>
              <a:ext cx="32" cy="33"/>
            </a:xfrm>
            <a:custGeom>
              <a:avLst/>
              <a:gdLst>
                <a:gd name="T0" fmla="*/ 50 w 100"/>
                <a:gd name="T1" fmla="*/ 0 h 100"/>
                <a:gd name="T2" fmla="*/ 50 w 100"/>
                <a:gd name="T3" fmla="*/ 100 h 100"/>
                <a:gd name="T4" fmla="*/ 0 w 100"/>
                <a:gd name="T5" fmla="*/ 50 h 100"/>
                <a:gd name="T6" fmla="*/ 100 w 100"/>
                <a:gd name="T7" fmla="*/ 50 h 100"/>
                <a:gd name="T8" fmla="*/ 15 w 100"/>
                <a:gd name="T9" fmla="*/ 15 h 100"/>
                <a:gd name="T10" fmla="*/ 86 w 100"/>
                <a:gd name="T11" fmla="*/ 85 h 100"/>
                <a:gd name="T12" fmla="*/ 15 w 100"/>
                <a:gd name="T13" fmla="*/ 85 h 100"/>
                <a:gd name="T14" fmla="*/ 86 w 100"/>
                <a:gd name="T15" fmla="*/ 1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lnTo>
                    <a:pt x="50" y="100"/>
                  </a:lnTo>
                  <a:moveTo>
                    <a:pt x="0" y="50"/>
                  </a:moveTo>
                  <a:lnTo>
                    <a:pt x="100" y="50"/>
                  </a:lnTo>
                  <a:moveTo>
                    <a:pt x="15" y="15"/>
                  </a:moveTo>
                  <a:lnTo>
                    <a:pt x="86" y="85"/>
                  </a:lnTo>
                  <a:moveTo>
                    <a:pt x="15" y="85"/>
                  </a:moveTo>
                  <a:lnTo>
                    <a:pt x="86" y="15"/>
                  </a:lnTo>
                </a:path>
              </a:pathLst>
            </a:custGeom>
            <a:noFill/>
            <a:ln w="17463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9" name="Rectangle 416">
              <a:extLst>
                <a:ext uri="{FF2B5EF4-FFF2-40B4-BE49-F238E27FC236}">
                  <a16:creationId xmlns:a16="http://schemas.microsoft.com/office/drawing/2014/main" id="{7DAFF6E0-6405-4628-B298-CB048F860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1564"/>
              <a:ext cx="1760" cy="249"/>
            </a:xfrm>
            <a:prstGeom prst="rect">
              <a:avLst/>
            </a:prstGeom>
            <a:noFill/>
            <a:ln w="4763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849022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AB448-E08C-4FC1-AAC0-98431019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Wirkungsgrade -</a:t>
            </a:r>
            <a:r>
              <a:rPr lang="de-DE" dirty="0" err="1"/>
              <a:t>vllt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905004-B708-4F44-A14B-50934B89F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Tabelle strukturiert, unstrukturiert</a:t>
            </a:r>
          </a:p>
          <a:p>
            <a:r>
              <a:rPr lang="de-DE" dirty="0"/>
              <a:t>Hinweis auf Oberflächennetz</a:t>
            </a:r>
          </a:p>
          <a:p>
            <a:r>
              <a:rPr lang="de-DE" dirty="0"/>
              <a:t>Überleitung zu Kanal mit Sprung in der </a:t>
            </a:r>
            <a:r>
              <a:rPr lang="de-DE" dirty="0" err="1"/>
              <a:t>cfx</a:t>
            </a:r>
            <a:r>
              <a:rPr lang="de-DE" dirty="0"/>
              <a:t> </a:t>
            </a:r>
            <a:r>
              <a:rPr lang="de-DE" dirty="0" err="1"/>
              <a:t>cp</a:t>
            </a:r>
            <a:r>
              <a:rPr lang="de-DE" dirty="0"/>
              <a:t> </a:t>
            </a:r>
            <a:r>
              <a:rPr lang="de-DE" dirty="0" err="1"/>
              <a:t>tt</a:t>
            </a:r>
            <a:r>
              <a:rPr lang="de-DE" dirty="0"/>
              <a:t> </a:t>
            </a:r>
            <a:r>
              <a:rPr lang="de-DE" dirty="0" err="1"/>
              <a:t>wirkunsgrad</a:t>
            </a:r>
            <a:r>
              <a:rPr lang="de-DE" dirty="0"/>
              <a:t> -&gt; </a:t>
            </a:r>
            <a:r>
              <a:rPr lang="de-DE" dirty="0" err="1"/>
              <a:t>einfluss</a:t>
            </a:r>
            <a:r>
              <a:rPr lang="de-DE" dirty="0"/>
              <a:t> </a:t>
            </a:r>
            <a:r>
              <a:rPr lang="de-DE" dirty="0" err="1"/>
              <a:t>mixing</a:t>
            </a:r>
            <a:r>
              <a:rPr lang="de-DE" dirty="0"/>
              <a:t> plane</a:t>
            </a:r>
          </a:p>
        </p:txBody>
      </p:sp>
    </p:spTree>
    <p:extLst>
      <p:ext uri="{BB962C8B-B14F-4D97-AF65-F5344CB8AC3E}">
        <p14:creationId xmlns:p14="http://schemas.microsoft.com/office/powerpoint/2010/main" val="4152841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30EB0-62A0-4D55-AF97-782AB848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Geometrie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E73134-BC2B-467B-B2FE-58257A89B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8563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C8844-D44E-4A34-A3E9-BBC46793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Setups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6BDF4D-EA65-4EB5-9166-5B6F009BE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Verschiedenen RBs</a:t>
            </a:r>
          </a:p>
        </p:txBody>
      </p:sp>
    </p:spTree>
    <p:extLst>
      <p:ext uri="{BB962C8B-B14F-4D97-AF65-F5344CB8AC3E}">
        <p14:creationId xmlns:p14="http://schemas.microsoft.com/office/powerpoint/2010/main" val="1043118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1C1F3-433C-41E3-8587-65D5BDA4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Mixing Plane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5061C2-25E2-4A53-BCDE-093C837A0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Tabelle mit Differenzen über Mixing Plane</a:t>
            </a:r>
          </a:p>
        </p:txBody>
      </p:sp>
    </p:spTree>
    <p:extLst>
      <p:ext uri="{BB962C8B-B14F-4D97-AF65-F5344CB8AC3E}">
        <p14:creationId xmlns:p14="http://schemas.microsoft.com/office/powerpoint/2010/main" val="2318180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29A526-CE1D-48AD-8C37-10B31DD1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Auswertungstool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4C428F-6F17-477B-9503-2C9FE4D7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Durchgeführten </a:t>
            </a:r>
            <a:r>
              <a:rPr lang="de-DE" dirty="0" err="1"/>
              <a:t>Gittersstudien</a:t>
            </a:r>
            <a:r>
              <a:rPr lang="de-DE" dirty="0"/>
              <a:t>, Spalt, Verfeinerungen, ….</a:t>
            </a:r>
          </a:p>
          <a:p>
            <a:r>
              <a:rPr lang="de-DE" dirty="0"/>
              <a:t>Was es kann</a:t>
            </a:r>
          </a:p>
        </p:txBody>
      </p:sp>
    </p:spTree>
    <p:extLst>
      <p:ext uri="{BB962C8B-B14F-4D97-AF65-F5344CB8AC3E}">
        <p14:creationId xmlns:p14="http://schemas.microsoft.com/office/powerpoint/2010/main" val="589148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43BECD-9FC8-4139-AF9D-AAB9BD9A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Auswertungstool: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A3100-1EC4-4CA1-8073-DBF9AE2D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Video einfügen</a:t>
            </a:r>
          </a:p>
        </p:txBody>
      </p:sp>
    </p:spTree>
    <p:extLst>
      <p:ext uri="{BB962C8B-B14F-4D97-AF65-F5344CB8AC3E}">
        <p14:creationId xmlns:p14="http://schemas.microsoft.com/office/powerpoint/2010/main" val="1720096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03A1C-048A-4BD5-BB5C-6AD0F129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708A06-7247-4796-B127-BA1268EF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Zum Abrunden der Ergebnisse</a:t>
            </a:r>
          </a:p>
          <a:p>
            <a:r>
              <a:rPr lang="de-DE" dirty="0"/>
              <a:t>Unsere Hauptaussage</a:t>
            </a:r>
          </a:p>
        </p:txBody>
      </p:sp>
    </p:spTree>
    <p:extLst>
      <p:ext uri="{BB962C8B-B14F-4D97-AF65-F5344CB8AC3E}">
        <p14:creationId xmlns:p14="http://schemas.microsoft.com/office/powerpoint/2010/main" val="2275036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29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A44A1-7D5C-4ED1-B1CC-16A1827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11E94A-080C-4F4A-B9ED-FC1B878B8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/>
              <a:t>Grundlagen der Thermodynamik und von Wirkungsgraden</a:t>
            </a:r>
          </a:p>
          <a:p>
            <a:r>
              <a:rPr lang="de-DE" dirty="0"/>
              <a:t>Aachen-Turbine</a:t>
            </a:r>
          </a:p>
          <a:p>
            <a:r>
              <a:rPr lang="de-DE" dirty="0"/>
              <a:t>Kanalströmung</a:t>
            </a:r>
          </a:p>
          <a:p>
            <a:r>
              <a:rPr lang="de-DE" dirty="0"/>
              <a:t>Auswertungstool für Gitterstudien</a:t>
            </a:r>
          </a:p>
          <a:p>
            <a:r>
              <a:rPr lang="de-DE" dirty="0"/>
              <a:t>Fazit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5109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Außendurchmesser: 50mm</a:t>
            </a:r>
          </a:p>
          <a:p>
            <a:r>
              <a:rPr lang="de-DE" dirty="0"/>
              <a:t>Innendurchmesser: 25mm</a:t>
            </a:r>
          </a:p>
          <a:p>
            <a:endParaRPr lang="de-DE" dirty="0"/>
          </a:p>
          <a:p>
            <a:r>
              <a:rPr lang="de-DE" u="sng" dirty="0"/>
              <a:t>Neu:</a:t>
            </a:r>
          </a:p>
          <a:p>
            <a:r>
              <a:rPr lang="de-DE" dirty="0"/>
              <a:t>Außendurchmesser: 300mm</a:t>
            </a:r>
          </a:p>
          <a:p>
            <a:r>
              <a:rPr lang="de-DE" dirty="0"/>
              <a:t>Innendurchmesser: 240mm</a:t>
            </a:r>
          </a:p>
          <a:p>
            <a:r>
              <a:rPr lang="de-DE" dirty="0"/>
              <a:t>Länge: 160mm </a:t>
            </a:r>
            <a:r>
              <a:rPr lang="de-DE"/>
              <a:t>(80mm/Domain)</a:t>
            </a:r>
            <a:endParaRPr lang="de-DE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4211960" y="1620000"/>
            <a:ext cx="3816424" cy="4701789"/>
            <a:chOff x="4211960" y="1620000"/>
            <a:chExt cx="3816424" cy="4701789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1620000"/>
              <a:ext cx="3816424" cy="4701789"/>
            </a:xfrm>
            <a:prstGeom prst="rect">
              <a:avLst/>
            </a:prstGeom>
          </p:spPr>
        </p:pic>
        <p:sp>
          <p:nvSpPr>
            <p:cNvPr id="6" name="Bogen 5"/>
            <p:cNvSpPr/>
            <p:nvPr/>
          </p:nvSpPr>
          <p:spPr>
            <a:xfrm rot="776042">
              <a:off x="5277336" y="2301795"/>
              <a:ext cx="2348851" cy="1728192"/>
            </a:xfrm>
            <a:prstGeom prst="arc">
              <a:avLst>
                <a:gd name="adj1" fmla="val 11614626"/>
                <a:gd name="adj2" fmla="val 20976538"/>
              </a:avLst>
            </a:prstGeom>
            <a:ln w="34925">
              <a:solidFill>
                <a:srgbClr val="005088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48766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Beispieltabelle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249674"/>
              </p:ext>
            </p:extLst>
          </p:nvPr>
        </p:nvGraphicFramePr>
        <p:xfrm>
          <a:off x="638256" y="1772816"/>
          <a:ext cx="6823076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1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1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Total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Temperatur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Total Druck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305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150000 </a:t>
                      </a:r>
                      <a:r>
                        <a:rPr lang="de-DE" dirty="0" err="1"/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192093,73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750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235217,984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271607,7134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332648,4631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384111,312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429448,1925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553124"/>
            <a:ext cx="929030" cy="92903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3230494"/>
            <a:ext cx="929030" cy="92903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3624403"/>
            <a:ext cx="929030" cy="92903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880717"/>
            <a:ext cx="929030" cy="92903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165370"/>
            <a:ext cx="929030" cy="92903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1772816"/>
            <a:ext cx="929030" cy="92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7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E6A6D-464E-4766-AAF3-C4FECB9F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Thermodynamik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E9598F0-1E7C-41F5-AC85-FE84123CF1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20000"/>
                <a:ext cx="7092320" cy="4627880"/>
              </a:xfrm>
            </p:spPr>
            <p:txBody>
              <a:bodyPr/>
              <a:lstStyle/>
              <a:p>
                <a:r>
                  <a:rPr lang="de-DE" dirty="0"/>
                  <a:t>Idealer Vergleichsprozess: Joule-Prozess</a:t>
                </a:r>
              </a:p>
              <a:p>
                <a:r>
                  <a:rPr lang="de-DE" dirty="0"/>
                  <a:t>Adiabate ZÄ (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dirty="0" smtClean="0">
                            <a:latin typeface="Cambria Math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de-DE" dirty="0"/>
                  <a:t> = 0), KV Grenzen mit Gehäuse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de-DE" dirty="0"/>
                  <a:t>= 0): </a:t>
                </a:r>
              </a:p>
              <a:p>
                <a:r>
                  <a:rPr lang="de-DE" dirty="0"/>
                  <a:t>1.HS: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𝑇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 </m:t>
                    </m:r>
                    <m:acc>
                      <m:accPr>
                        <m:chr m:val="̇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charset="0"/>
                          </a:rPr>
                          <m:t>𝑚</m:t>
                        </m:r>
                      </m:e>
                    </m:acc>
                    <m:r>
                      <a:rPr lang="de-DE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) </m:t>
                    </m:r>
                  </m:oMath>
                </a14:m>
                <a:endParaRPr lang="de-DE" dirty="0"/>
              </a:p>
              <a:p>
                <a:r>
                  <a:rPr lang="de-DE" dirty="0"/>
                  <a:t>Mit isentroper ZÄ als Vergleichsprozess: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barPr>
                          <m:e>
                            <m: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𝜂</m:t>
                            </m:r>
                          </m:e>
                        </m:ba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𝑡𝑇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de-DE" b="0" i="1" smtClean="0">
                                    <a:latin typeface="Cambria Math" charset="0"/>
                                  </a:rPr>
                                  <m:t>𝑃</m:t>
                                </m:r>
                              </m:e>
                            </m:bar>
                          </m:e>
                          <m:sub>
                            <m:r>
                              <a:rPr lang="de-DE" b="0" i="1" smtClean="0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  <m:r>
                      <a:rPr lang="de-DE" b="0" i="0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  <m:r>
                          <a:rPr lang="de-DE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de-DE" b="0" i="1" smtClean="0">
                                    <a:latin typeface="Cambria Math" charset="0"/>
                                  </a:rPr>
                                  <m:t>h</m:t>
                                </m:r>
                              </m:e>
                            </m:ba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  <m:r>
                          <a:rPr lang="de-DE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charset="0"/>
                      </a:rPr>
                      <m:t> 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</m:t>
                    </m:r>
                  </m:oMath>
                </a14:m>
                <a:endParaRPr lang="de-DE" dirty="0"/>
              </a:p>
              <a:p>
                <a:r>
                  <a:rPr lang="de-DE" dirty="0"/>
                  <a:t>Mit der isentropen Totalenthalpiedifferenz:</a:t>
                </a:r>
              </a:p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barPr>
                          <m:e>
                            <m:r>
                              <a:rPr lang="de-DE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𝐻</m:t>
                            </m:r>
                          </m:e>
                        </m:bar>
                      </m:e>
                      <m:sub>
                        <m:r>
                          <a:rPr lang="de-D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h</m:t>
                            </m:r>
                          </m:e>
                        </m:ba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</m:t>
                        </m:r>
                        <m:r>
                          <a:rPr lang="de-DE" i="1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de-DE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</m:t>
                        </m:r>
                        <m:r>
                          <a:rPr lang="de-DE" i="1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i="1">
                            <a:latin typeface="Cambria Math" charset="0"/>
                          </a:rPr>
                          <m:t>𝑚</m:t>
                        </m:r>
                      </m:e>
                    </m:acc>
                    <m:r>
                      <a:rPr lang="de-DE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</m:t>
                        </m:r>
                        <m:r>
                          <a:rPr lang="de-DE" i="1">
                            <a:latin typeface="Cambria Math" charset="0"/>
                          </a:rPr>
                          <m:t>4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mr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mr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mr-I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mr-IN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𝛾</m:t>
                                </m:r>
                                <m:r>
                                  <a:rPr lang="de-DE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mr-IN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𝛾</m:t>
                                </m:r>
                              </m:den>
                            </m:f>
                          </m:sup>
                        </m:sSup>
                        <m:r>
                          <a:rPr lang="de-DE" b="0" i="1" smtClean="0">
                            <a:latin typeface="Cambria Math" charset="0"/>
                          </a:rPr>
                          <m:t>−1</m:t>
                        </m:r>
                      </m:e>
                    </m:d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𝜂</m:t>
                            </m:r>
                          </m:e>
                        </m:ba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𝑡𝑇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barPr>
                              <m:e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𝐻</m:t>
                                </m:r>
                              </m:e>
                            </m:bar>
                          </m:e>
                          <m:sub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E9598F0-1E7C-41F5-AC85-FE84123CF1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20000"/>
                <a:ext cx="7092320" cy="4627880"/>
              </a:xfrm>
              <a:blipFill rotWithShape="0">
                <a:blip r:embed="rId3"/>
                <a:stretch>
                  <a:fillRect l="-20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Bild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138721"/>
            <a:ext cx="3388348" cy="310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5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6B14E-2CAE-450A-835B-07642C67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Wirkungsgrade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E11E07-3335-434C-8B03-5B1BAEAEC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cp</a:t>
            </a:r>
            <a:r>
              <a:rPr lang="de-DE" dirty="0"/>
              <a:t> = </a:t>
            </a:r>
            <a:r>
              <a:rPr lang="de-DE" dirty="0" err="1"/>
              <a:t>const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710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B02CB-0053-457A-BB5F-5D642781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Wirkungsgrade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6355A6-13F9-40C1-8AD3-1534717E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cp</a:t>
            </a:r>
            <a:r>
              <a:rPr lang="de-DE" dirty="0"/>
              <a:t>(T)</a:t>
            </a:r>
          </a:p>
        </p:txBody>
      </p:sp>
    </p:spTree>
    <p:extLst>
      <p:ext uri="{BB962C8B-B14F-4D97-AF65-F5344CB8AC3E}">
        <p14:creationId xmlns:p14="http://schemas.microsoft.com/office/powerpoint/2010/main" val="101396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61EE4-0A2E-4DFD-BE73-F3D4D221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Geometrie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AA39F9-9931-48BD-9CE6-A9A427971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89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8A21C-5F1B-49A9-9615-E49303F1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D6F8BC-B1F4-4464-B16C-BE0C1ED3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Betriebspunkt, 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dirty="0" err="1"/>
              <a:t>co</a:t>
            </a:r>
            <a:r>
              <a:rPr lang="de-DE" dirty="0"/>
              <a:t> kg</a:t>
            </a:r>
          </a:p>
          <a:p>
            <a:r>
              <a:rPr lang="de-DE" dirty="0"/>
              <a:t>Strukturiert und unstrukturiert</a:t>
            </a:r>
          </a:p>
        </p:txBody>
      </p:sp>
    </p:spTree>
    <p:extLst>
      <p:ext uri="{BB962C8B-B14F-4D97-AF65-F5344CB8AC3E}">
        <p14:creationId xmlns:p14="http://schemas.microsoft.com/office/powerpoint/2010/main" val="1405588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Vorgehen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3E671A-136E-4360-89A9-AD9DB1ED1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1"/>
            <a:ext cx="6823569" cy="3107756"/>
          </a:xfrm>
        </p:spPr>
        <p:txBody>
          <a:bodyPr/>
          <a:lstStyle/>
          <a:p>
            <a:r>
              <a:rPr lang="de-DE" dirty="0"/>
              <a:t>Erstellung eines Referenzgitters mit AutoGrid5</a:t>
            </a:r>
          </a:p>
          <a:p>
            <a:r>
              <a:rPr lang="de-DE" dirty="0"/>
              <a:t>Manuelle Optimierung für ausreichend gute Netzqualität:</a:t>
            </a:r>
          </a:p>
          <a:p>
            <a:pPr lvl="2"/>
            <a:r>
              <a:rPr lang="de-DE" dirty="0"/>
              <a:t>Keine negativen Kontrollvolumen</a:t>
            </a:r>
          </a:p>
          <a:p>
            <a:pPr lvl="2"/>
            <a:r>
              <a:rPr lang="de-DE" dirty="0"/>
              <a:t>Kleinster Winkel einer Zelle &gt; 20°</a:t>
            </a:r>
          </a:p>
          <a:p>
            <a:pPr lvl="2"/>
            <a:r>
              <a:rPr lang="de-DE" dirty="0"/>
              <a:t>Expansion </a:t>
            </a:r>
            <a:r>
              <a:rPr lang="de-DE" dirty="0" err="1"/>
              <a:t>ratio</a:t>
            </a:r>
            <a:r>
              <a:rPr lang="de-DE" dirty="0"/>
              <a:t> &lt; 3</a:t>
            </a:r>
          </a:p>
          <a:p>
            <a:pPr lvl="2"/>
            <a:r>
              <a:rPr lang="de-DE" dirty="0" err="1"/>
              <a:t>Aspect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 &lt; 1500</a:t>
            </a:r>
          </a:p>
          <a:p>
            <a:r>
              <a:rPr lang="de-DE" dirty="0"/>
              <a:t>Spaltverfeinerung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00A8661-918C-422A-9F12-1449593EB770}"/>
              </a:ext>
            </a:extLst>
          </p:cNvPr>
          <p:cNvSpPr/>
          <p:nvPr/>
        </p:nvSpPr>
        <p:spPr>
          <a:xfrm>
            <a:off x="2159732" y="4753477"/>
            <a:ext cx="2160240" cy="1228956"/>
          </a:xfrm>
          <a:prstGeom prst="rect">
            <a:avLst/>
          </a:prstGeom>
          <a:solidFill>
            <a:srgbClr val="064E8A"/>
          </a:solidFill>
          <a:ln>
            <a:solidFill>
              <a:srgbClr val="001C26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Expansion </a:t>
            </a:r>
            <a:r>
              <a:rPr lang="de-DE" dirty="0" err="1"/>
              <a:t>ratio</a:t>
            </a:r>
            <a:r>
              <a:rPr lang="de-DE" dirty="0"/>
              <a:t> &lt; 3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99319621-456B-4F9C-8AE3-990417BC162B}"/>
              </a:ext>
            </a:extLst>
          </p:cNvPr>
          <p:cNvCxnSpPr/>
          <p:nvPr/>
        </p:nvCxnSpPr>
        <p:spPr>
          <a:xfrm>
            <a:off x="2159732" y="5157192"/>
            <a:ext cx="21602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8524B71A-AA14-47C0-A247-D8BE9E17ACA5}"/>
              </a:ext>
            </a:extLst>
          </p:cNvPr>
          <p:cNvSpPr/>
          <p:nvPr/>
        </p:nvSpPr>
        <p:spPr>
          <a:xfrm>
            <a:off x="5220072" y="5373216"/>
            <a:ext cx="3600400" cy="659484"/>
          </a:xfrm>
          <a:prstGeom prst="rect">
            <a:avLst/>
          </a:prstGeom>
          <a:solidFill>
            <a:srgbClr val="064E8A"/>
          </a:solidFill>
          <a:ln>
            <a:solidFill>
              <a:srgbClr val="001C26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Aspect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 &lt; 1500</a:t>
            </a:r>
          </a:p>
        </p:txBody>
      </p:sp>
      <p:sp>
        <p:nvSpPr>
          <p:cNvPr id="10" name="Parallelogramm 9">
            <a:extLst>
              <a:ext uri="{FF2B5EF4-FFF2-40B4-BE49-F238E27FC236}">
                <a16:creationId xmlns:a16="http://schemas.microsoft.com/office/drawing/2014/main" id="{F6BBA9AE-BA91-4C42-9E5C-0256A3AD969E}"/>
              </a:ext>
            </a:extLst>
          </p:cNvPr>
          <p:cNvSpPr/>
          <p:nvPr/>
        </p:nvSpPr>
        <p:spPr>
          <a:xfrm>
            <a:off x="4788024" y="2924944"/>
            <a:ext cx="3729073" cy="1152128"/>
          </a:xfrm>
          <a:prstGeom prst="parallelogram">
            <a:avLst>
              <a:gd name="adj" fmla="val 214936"/>
            </a:avLst>
          </a:prstGeom>
          <a:solidFill>
            <a:srgbClr val="064E8A"/>
          </a:solidFill>
          <a:ln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Bogen 5"/>
          <p:cNvSpPr/>
          <p:nvPr/>
        </p:nvSpPr>
        <p:spPr>
          <a:xfrm>
            <a:off x="5364088" y="3715726"/>
            <a:ext cx="432048" cy="576064"/>
          </a:xfrm>
          <a:prstGeom prst="arc">
            <a:avLst>
              <a:gd name="adj1" fmla="val 16200000"/>
              <a:gd name="adj2" fmla="val 903131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/>
          <p:cNvCxnSpPr>
            <a:stCxn id="17" idx="1"/>
          </p:cNvCxnSpPr>
          <p:nvPr/>
        </p:nvCxnSpPr>
        <p:spPr>
          <a:xfrm flipH="1" flipV="1">
            <a:off x="5580112" y="3882029"/>
            <a:ext cx="317382" cy="6527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5897494" y="4350124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Winkel &gt; 20°</a:t>
            </a:r>
          </a:p>
        </p:txBody>
      </p:sp>
    </p:spTree>
    <p:extLst>
      <p:ext uri="{BB962C8B-B14F-4D97-AF65-F5344CB8AC3E}">
        <p14:creationId xmlns:p14="http://schemas.microsoft.com/office/powerpoint/2010/main" val="1847428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Vorgehen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C3E671A-136E-4360-89A9-AD9DB1ED16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20001"/>
                <a:ext cx="8244448" cy="4329280"/>
              </a:xfrm>
            </p:spPr>
            <p:txBody>
              <a:bodyPr/>
              <a:lstStyle/>
              <a:p>
                <a:r>
                  <a:rPr lang="de-DE" dirty="0"/>
                  <a:t>Einstellen der Grenzschichtdicke</a:t>
                </a:r>
              </a:p>
              <a:p>
                <a:pPr lvl="2"/>
                <a:r>
                  <a:rPr lang="de-DE" dirty="0"/>
                  <a:t>Bestimmung von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de-DE" b="0" i="1" smtClean="0">
                            <a:latin typeface="Cambria Math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de-DE" dirty="0"/>
                  <a:t>durch iteratives Ausprobieren</a:t>
                </a:r>
              </a:p>
              <a:p>
                <a:pPr lvl="2"/>
                <a:r>
                  <a:rPr lang="de-DE" dirty="0"/>
                  <a:t>Ergebnis: im kompletten Simulationsgebiet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0.3 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de-DE" i="1">
                            <a:latin typeface="Cambria Math" charset="0"/>
                          </a:rPr>
                          <m:t>+</m:t>
                        </m:r>
                      </m:sup>
                    </m:sSup>
                    <m:r>
                      <a:rPr lang="de-DE" b="0" i="1" smtClean="0">
                        <a:latin typeface="Cambria Math" charset="0"/>
                      </a:rPr>
                      <m:t> 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≤3.0</m:t>
                    </m:r>
                    <m:r>
                      <a:rPr lang="de-DE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de-DE" dirty="0"/>
                  <a:t>und in großen Teilen des Simulationsgebiets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charset="0"/>
                      </a:rPr>
                      <m:t>0.</m:t>
                    </m:r>
                    <m:r>
                      <a:rPr lang="de-DE" b="0" i="1" smtClean="0">
                        <a:latin typeface="Cambria Math" charset="0"/>
                      </a:rPr>
                      <m:t>7</m:t>
                    </m:r>
                    <m:r>
                      <a:rPr lang="de-DE" i="1">
                        <a:latin typeface="Cambria Math" charset="0"/>
                      </a:rPr>
                      <m:t> </m:t>
                    </m:r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de-DE" i="1">
                            <a:latin typeface="Cambria Math" charset="0"/>
                          </a:rPr>
                          <m:t>+</m:t>
                        </m:r>
                      </m:sup>
                    </m:sSup>
                    <m:r>
                      <a:rPr lang="de-DE" i="1">
                        <a:latin typeface="Cambria Math" charset="0"/>
                      </a:rPr>
                      <m:t> </m:t>
                    </m:r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1.2</m:t>
                    </m:r>
                  </m:oMath>
                </a14:m>
                <a:endParaRPr lang="de-DE" dirty="0"/>
              </a:p>
              <a:p>
                <a:r>
                  <a:rPr lang="de-DE" dirty="0">
                    <a:sym typeface="Wingdings"/>
                  </a:rPr>
                  <a:t> Referenzgitter mit guter Gitterqualität und korrekter Grenzschichtdicke vorhanden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="" xmlns:a16="http://schemas.microsoft.com/office/drawing/2014/main" id="{1C3E671A-136E-4360-89A9-AD9DB1ED16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20001"/>
                <a:ext cx="8244448" cy="4329280"/>
              </a:xfrm>
              <a:blipFill rotWithShape="0">
                <a:blip r:embed="rId3"/>
                <a:stretch>
                  <a:fillRect l="-17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776186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58e92fa2-ebce-4d8a-86e9-d1e0cd537b74" Revision="1" Stencil="System.MyShapes" StencilVersion="1.0"/>
</Control>
</file>

<file path=customXml/itemProps1.xml><?xml version="1.0" encoding="utf-8"?>
<ds:datastoreItem xmlns:ds="http://schemas.openxmlformats.org/officeDocument/2006/customXml" ds:itemID="{54FB2B7C-7ED4-42F4-9954-2C6818074D4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569</Words>
  <Application>Microsoft Office PowerPoint</Application>
  <PresentationFormat>Bildschirmpräsentation (4:3)</PresentationFormat>
  <Paragraphs>187</Paragraphs>
  <Slides>21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Arial</vt:lpstr>
      <vt:lpstr>Bitstream Charter</vt:lpstr>
      <vt:lpstr>Cambria Math</vt:lpstr>
      <vt:lpstr>Stafford</vt:lpstr>
      <vt:lpstr>Tahoma</vt:lpstr>
      <vt:lpstr>Wingdings</vt:lpstr>
      <vt:lpstr>Präsentationsvorlage_BWL9</vt:lpstr>
      <vt:lpstr>Sensitivität numerischer Vorhersagen des Wirkungsgrads von Hochdruckturbinen</vt:lpstr>
      <vt:lpstr>Gliederung</vt:lpstr>
      <vt:lpstr>Grundlagen: Thermodynamik</vt:lpstr>
      <vt:lpstr>Grundlagen: Wirkungsgrade (1)</vt:lpstr>
      <vt:lpstr>Grundlagen: Wirkungsgrade (2)</vt:lpstr>
      <vt:lpstr>Aachen-Turbine: Geometrie</vt:lpstr>
      <vt:lpstr>Aachen-Turbine: Setup</vt:lpstr>
      <vt:lpstr>Aachen-Turbine: Vorgehen (1)</vt:lpstr>
      <vt:lpstr>Aachen-Turbine: Vorgehen (2)</vt:lpstr>
      <vt:lpstr>Aachen-Turbine: Vorgehen (3)</vt:lpstr>
      <vt:lpstr>Aachen-Turbine: Vorgehen (4)</vt:lpstr>
      <vt:lpstr>Aachen-Turbine: Wirkungsgrade -vllt</vt:lpstr>
      <vt:lpstr>Kanalströmung: Geometrie </vt:lpstr>
      <vt:lpstr>Kanalströmung: Setups</vt:lpstr>
      <vt:lpstr>Kanalströmung: Mixing Plane</vt:lpstr>
      <vt:lpstr>Auswertungstool</vt:lpstr>
      <vt:lpstr>Auswertungstool: Demo</vt:lpstr>
      <vt:lpstr>Fazit</vt:lpstr>
      <vt:lpstr>PowerPoint-Präsentation</vt:lpstr>
      <vt:lpstr>Kanalströmung</vt:lpstr>
      <vt:lpstr>Beispieltabelle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Markus</cp:lastModifiedBy>
  <cp:revision>98</cp:revision>
  <dcterms:created xsi:type="dcterms:W3CDTF">2009-12-23T09:42:49Z</dcterms:created>
  <dcterms:modified xsi:type="dcterms:W3CDTF">2017-07-09T21:49:04Z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