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6858000" cx="12192000"/>
  <p:notesSz cx="6858000" cy="9144000"/>
  <p:embeddedFontLst>
    <p:embeddedFont>
      <p:font typeface="Libre Franklin Medium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ibreFranklinMedium-bold.fntdata"/><Relationship Id="rId25" Type="http://schemas.openxmlformats.org/officeDocument/2006/relationships/font" Target="fonts/LibreFranklinMedium-regular.fntdata"/><Relationship Id="rId28" Type="http://schemas.openxmlformats.org/officeDocument/2006/relationships/font" Target="fonts/LibreFranklinMedium-boldItalic.fntdata"/><Relationship Id="rId27" Type="http://schemas.openxmlformats.org/officeDocument/2006/relationships/font" Target="fonts/LibreFranklinMedium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3" name="Google Shape;13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4242851"/>
            <a:ext cx="8968084" cy="2759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4" name="Google Shape;1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11716" y="4243845"/>
            <a:ext cx="3077108" cy="27694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 txBox="1"/>
          <p:nvPr>
            <p:ph type="ctrTitle"/>
          </p:nvPr>
        </p:nvSpPr>
        <p:spPr>
          <a:xfrm>
            <a:off x="680322" y="2733709"/>
            <a:ext cx="8144134" cy="13730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rebuchet MS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680322" y="4394039"/>
            <a:ext cx="8144134" cy="1117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9255346" y="2750337"/>
            <a:ext cx="1171888" cy="13564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panorámica con descripción">
  <p:cSld name="Imagen panorámica con descripción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04" name="Google Shape;104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05" name="Google Shape;10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1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1"/>
          <p:cNvSpPr txBox="1"/>
          <p:nvPr>
            <p:ph type="title"/>
          </p:nvPr>
        </p:nvSpPr>
        <p:spPr>
          <a:xfrm>
            <a:off x="680322" y="4711616"/>
            <a:ext cx="9613859" cy="4530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rebuchet M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1"/>
          <p:cNvSpPr/>
          <p:nvPr>
            <p:ph idx="2" type="pic"/>
          </p:nvPr>
        </p:nvSpPr>
        <p:spPr>
          <a:xfrm>
            <a:off x="680322" y="609597"/>
            <a:ext cx="9613859" cy="3589575"/>
          </a:xfrm>
          <a:prstGeom prst="rect">
            <a:avLst/>
          </a:prstGeom>
          <a:noFill/>
          <a:ln>
            <a:noFill/>
          </a:ln>
          <a:effectLst>
            <a:outerShdw blurRad="76200" rotWithShape="0" algn="tl" dir="5040000" dist="63500">
              <a:srgbClr val="000000">
                <a:alpha val="40784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0" name="Google Shape;110;p11"/>
          <p:cNvSpPr txBox="1"/>
          <p:nvPr>
            <p:ph idx="1" type="body"/>
          </p:nvPr>
        </p:nvSpPr>
        <p:spPr>
          <a:xfrm>
            <a:off x="680319" y="5169583"/>
            <a:ext cx="9613862" cy="6229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11" name="Google Shape;111;p11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1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1"/>
          <p:cNvSpPr txBox="1"/>
          <p:nvPr>
            <p:ph idx="12" type="sldNum"/>
          </p:nvPr>
        </p:nvSpPr>
        <p:spPr>
          <a:xfrm>
            <a:off x="10729455" y="4711309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descripción">
  <p:cSld name="Título y descripción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15" name="Google Shape;115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16" name="Google Shape;11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2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2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2"/>
          <p:cNvSpPr txBox="1"/>
          <p:nvPr>
            <p:ph type="title"/>
          </p:nvPr>
        </p:nvSpPr>
        <p:spPr>
          <a:xfrm>
            <a:off x="680322" y="609597"/>
            <a:ext cx="9613858" cy="3592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2"/>
          <p:cNvSpPr txBox="1"/>
          <p:nvPr>
            <p:ph idx="1" type="body"/>
          </p:nvPr>
        </p:nvSpPr>
        <p:spPr>
          <a:xfrm>
            <a:off x="680322" y="4711615"/>
            <a:ext cx="9613859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21" name="Google Shape;121;p12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2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10729455" y="471161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ita con descripción">
  <p:cSld name="Cita con descripción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25" name="Google Shape;125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26" name="Google Shape;12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3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3"/>
          <p:cNvSpPr txBox="1"/>
          <p:nvPr>
            <p:ph type="title"/>
          </p:nvPr>
        </p:nvSpPr>
        <p:spPr>
          <a:xfrm>
            <a:off x="1127856" y="609598"/>
            <a:ext cx="8718877" cy="3036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3"/>
          <p:cNvSpPr txBox="1"/>
          <p:nvPr>
            <p:ph idx="1" type="body"/>
          </p:nvPr>
        </p:nvSpPr>
        <p:spPr>
          <a:xfrm>
            <a:off x="1402288" y="3653379"/>
            <a:ext cx="8156579" cy="548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31" name="Google Shape;131;p13"/>
          <p:cNvSpPr txBox="1"/>
          <p:nvPr>
            <p:ph idx="2" type="body"/>
          </p:nvPr>
        </p:nvSpPr>
        <p:spPr>
          <a:xfrm>
            <a:off x="680322" y="4711615"/>
            <a:ext cx="9613859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32" name="Google Shape;132;p13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3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3"/>
          <p:cNvSpPr txBox="1"/>
          <p:nvPr>
            <p:ph idx="12" type="sldNum"/>
          </p:nvPr>
        </p:nvSpPr>
        <p:spPr>
          <a:xfrm>
            <a:off x="10729455" y="470992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135" name="Google Shape;135;p13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Trebuchet MS"/>
              <a:buNone/>
            </a:pPr>
            <a:r>
              <a:rPr b="0" i="0" lang="es-AR" sz="7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“</a:t>
            </a:r>
            <a:endParaRPr/>
          </a:p>
        </p:txBody>
      </p:sp>
      <p:sp>
        <p:nvSpPr>
          <p:cNvPr id="136" name="Google Shape;136;p13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Trebuchet MS"/>
              <a:buNone/>
            </a:pPr>
            <a:r>
              <a:rPr b="0" i="0" lang="es-AR" sz="7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arjeta de nombre">
  <p:cSld name="Tarjeta de nombre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38" name="Google Shape;138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39" name="Google Shape;13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4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4"/>
          <p:cNvSpPr txBox="1"/>
          <p:nvPr>
            <p:ph type="title"/>
          </p:nvPr>
        </p:nvSpPr>
        <p:spPr>
          <a:xfrm>
            <a:off x="680319" y="4711615"/>
            <a:ext cx="9613862" cy="5885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14"/>
          <p:cNvSpPr txBox="1"/>
          <p:nvPr>
            <p:ph idx="1" type="body"/>
          </p:nvPr>
        </p:nvSpPr>
        <p:spPr>
          <a:xfrm>
            <a:off x="680320" y="5300149"/>
            <a:ext cx="9613862" cy="502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4" name="Google Shape;144;p14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14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14"/>
          <p:cNvSpPr txBox="1"/>
          <p:nvPr>
            <p:ph idx="12" type="sldNum"/>
          </p:nvPr>
        </p:nvSpPr>
        <p:spPr>
          <a:xfrm>
            <a:off x="10729455" y="470992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lumna 3">
  <p:cSld name="Columna 3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48" name="Google Shape;148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49" name="Google Shape;14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5"/>
          <p:cNvSpPr txBox="1"/>
          <p:nvPr>
            <p:ph type="title"/>
          </p:nvPr>
        </p:nvSpPr>
        <p:spPr>
          <a:xfrm>
            <a:off x="669222" y="753228"/>
            <a:ext cx="9624960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15"/>
          <p:cNvSpPr txBox="1"/>
          <p:nvPr>
            <p:ph idx="1" type="body"/>
          </p:nvPr>
        </p:nvSpPr>
        <p:spPr>
          <a:xfrm>
            <a:off x="660946" y="2336873"/>
            <a:ext cx="307003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54" name="Google Shape;154;p15"/>
          <p:cNvSpPr txBox="1"/>
          <p:nvPr>
            <p:ph idx="2" type="body"/>
          </p:nvPr>
        </p:nvSpPr>
        <p:spPr>
          <a:xfrm>
            <a:off x="680322" y="3022673"/>
            <a:ext cx="3049702" cy="2913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55" name="Google Shape;155;p15"/>
          <p:cNvSpPr txBox="1"/>
          <p:nvPr>
            <p:ph idx="3" type="body"/>
          </p:nvPr>
        </p:nvSpPr>
        <p:spPr>
          <a:xfrm>
            <a:off x="3956025" y="2336873"/>
            <a:ext cx="306324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56" name="Google Shape;156;p15"/>
          <p:cNvSpPr txBox="1"/>
          <p:nvPr>
            <p:ph idx="4" type="body"/>
          </p:nvPr>
        </p:nvSpPr>
        <p:spPr>
          <a:xfrm>
            <a:off x="3945470" y="3022673"/>
            <a:ext cx="3063240" cy="2913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57" name="Google Shape;157;p15"/>
          <p:cNvSpPr txBox="1"/>
          <p:nvPr>
            <p:ph idx="5" type="body"/>
          </p:nvPr>
        </p:nvSpPr>
        <p:spPr>
          <a:xfrm>
            <a:off x="7224156" y="2336873"/>
            <a:ext cx="30700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58" name="Google Shape;158;p15"/>
          <p:cNvSpPr txBox="1"/>
          <p:nvPr>
            <p:ph idx="6" type="body"/>
          </p:nvPr>
        </p:nvSpPr>
        <p:spPr>
          <a:xfrm>
            <a:off x="7224156" y="3022673"/>
            <a:ext cx="3070025" cy="2913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59" name="Google Shape;159;p15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15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15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lumna de imagen 3">
  <p:cSld name="Columna de imagen 3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63" name="Google Shape;163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64" name="Google Shape;16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6"/>
          <p:cNvSpPr txBox="1"/>
          <p:nvPr>
            <p:ph type="title"/>
          </p:nvPr>
        </p:nvSpPr>
        <p:spPr>
          <a:xfrm>
            <a:off x="680322" y="753228"/>
            <a:ext cx="9613860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16"/>
          <p:cNvSpPr txBox="1"/>
          <p:nvPr>
            <p:ph idx="1" type="body"/>
          </p:nvPr>
        </p:nvSpPr>
        <p:spPr>
          <a:xfrm>
            <a:off x="680318" y="4297503"/>
            <a:ext cx="304970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69" name="Google Shape;169;p16"/>
          <p:cNvSpPr/>
          <p:nvPr>
            <p:ph idx="2" type="pic"/>
          </p:nvPr>
        </p:nvSpPr>
        <p:spPr>
          <a:xfrm>
            <a:off x="680318" y="2336873"/>
            <a:ext cx="3049705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0" name="Google Shape;170;p16"/>
          <p:cNvSpPr txBox="1"/>
          <p:nvPr>
            <p:ph idx="3" type="body"/>
          </p:nvPr>
        </p:nvSpPr>
        <p:spPr>
          <a:xfrm>
            <a:off x="680318" y="4873765"/>
            <a:ext cx="3049705" cy="1062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71" name="Google Shape;171;p16"/>
          <p:cNvSpPr txBox="1"/>
          <p:nvPr>
            <p:ph idx="4" type="body"/>
          </p:nvPr>
        </p:nvSpPr>
        <p:spPr>
          <a:xfrm>
            <a:off x="3945471" y="4297503"/>
            <a:ext cx="306324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72" name="Google Shape;172;p16"/>
          <p:cNvSpPr/>
          <p:nvPr>
            <p:ph idx="5" type="pic"/>
          </p:nvPr>
        </p:nvSpPr>
        <p:spPr>
          <a:xfrm>
            <a:off x="3945470" y="2336873"/>
            <a:ext cx="3063240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3" name="Google Shape;173;p16"/>
          <p:cNvSpPr txBox="1"/>
          <p:nvPr>
            <p:ph idx="6" type="body"/>
          </p:nvPr>
        </p:nvSpPr>
        <p:spPr>
          <a:xfrm>
            <a:off x="3944117" y="4873764"/>
            <a:ext cx="3067297" cy="1062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74" name="Google Shape;174;p16"/>
          <p:cNvSpPr txBox="1"/>
          <p:nvPr>
            <p:ph idx="7" type="body"/>
          </p:nvPr>
        </p:nvSpPr>
        <p:spPr>
          <a:xfrm>
            <a:off x="7230678" y="4297503"/>
            <a:ext cx="306350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75" name="Google Shape;175;p16"/>
          <p:cNvSpPr/>
          <p:nvPr>
            <p:ph idx="8" type="pic"/>
          </p:nvPr>
        </p:nvSpPr>
        <p:spPr>
          <a:xfrm>
            <a:off x="7230677" y="2336873"/>
            <a:ext cx="3063505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6" name="Google Shape;176;p16"/>
          <p:cNvSpPr txBox="1"/>
          <p:nvPr>
            <p:ph idx="9" type="body"/>
          </p:nvPr>
        </p:nvSpPr>
        <p:spPr>
          <a:xfrm>
            <a:off x="7230553" y="4873762"/>
            <a:ext cx="3067563" cy="1062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77" name="Google Shape;177;p16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16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16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 type="vertTx">
  <p:cSld name="VERTICAL_TEXT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81" name="Google Shape;181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82" name="Google Shape;18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7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17"/>
          <p:cNvSpPr txBox="1"/>
          <p:nvPr>
            <p:ph idx="1" type="body"/>
          </p:nvPr>
        </p:nvSpPr>
        <p:spPr>
          <a:xfrm rot="5400000">
            <a:off x="3687593" y="-670399"/>
            <a:ext cx="3599316" cy="96138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7" name="Google Shape;187;p17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17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17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y texto" type="vertTitleAndTx">
  <p:cSld name="VERTICAL_TITLE_AND_VERTICAL_TEXT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8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8"/>
          <p:cNvSpPr txBox="1"/>
          <p:nvPr>
            <p:ph type="title"/>
          </p:nvPr>
        </p:nvSpPr>
        <p:spPr>
          <a:xfrm rot="5400000">
            <a:off x="8489252" y="2249576"/>
            <a:ext cx="4353760" cy="10738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18"/>
          <p:cNvSpPr txBox="1"/>
          <p:nvPr>
            <p:ph idx="1" type="body"/>
          </p:nvPr>
        </p:nvSpPr>
        <p:spPr>
          <a:xfrm rot="5400000">
            <a:off x="2452029" y="-1162110"/>
            <a:ext cx="5326589" cy="88700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5" name="Google Shape;195;p18"/>
          <p:cNvSpPr txBox="1"/>
          <p:nvPr>
            <p:ph idx="10" type="dt"/>
          </p:nvPr>
        </p:nvSpPr>
        <p:spPr>
          <a:xfrm>
            <a:off x="6807126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18"/>
          <p:cNvSpPr txBox="1"/>
          <p:nvPr>
            <p:ph idx="11" type="ftr"/>
          </p:nvPr>
        </p:nvSpPr>
        <p:spPr>
          <a:xfrm>
            <a:off x="680321" y="5936188"/>
            <a:ext cx="61268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18"/>
          <p:cNvSpPr txBox="1"/>
          <p:nvPr>
            <p:ph idx="12" type="sldNum"/>
          </p:nvPr>
        </p:nvSpPr>
        <p:spPr>
          <a:xfrm>
            <a:off x="10097550" y="5398633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23" name="Google Shape;23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24" name="Google Shape;2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3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3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3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33" name="Google Shape;33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4086907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34" name="Google Shape;3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4" y="4087901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4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4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4"/>
          <p:cNvSpPr txBox="1"/>
          <p:nvPr>
            <p:ph type="title"/>
          </p:nvPr>
        </p:nvSpPr>
        <p:spPr>
          <a:xfrm>
            <a:off x="680322" y="2869895"/>
            <a:ext cx="9613860" cy="1090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" type="body"/>
          </p:nvPr>
        </p:nvSpPr>
        <p:spPr>
          <a:xfrm>
            <a:off x="680322" y="4232171"/>
            <a:ext cx="9613860" cy="17040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4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"/>
          <p:cNvSpPr txBox="1"/>
          <p:nvPr>
            <p:ph idx="12" type="sldNum"/>
          </p:nvPr>
        </p:nvSpPr>
        <p:spPr>
          <a:xfrm>
            <a:off x="10729455" y="286989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43" name="Google Shape;43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44" name="Google Shape;4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5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1" type="body"/>
          </p:nvPr>
        </p:nvSpPr>
        <p:spPr>
          <a:xfrm>
            <a:off x="680320" y="2336873"/>
            <a:ext cx="4698358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5"/>
          <p:cNvSpPr txBox="1"/>
          <p:nvPr>
            <p:ph idx="2" type="body"/>
          </p:nvPr>
        </p:nvSpPr>
        <p:spPr>
          <a:xfrm>
            <a:off x="5594123" y="2336873"/>
            <a:ext cx="4700058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5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5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5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 type="twoTxTwoObj">
  <p:cSld name="TWO_OBJECTS_WITH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54" name="Google Shape;54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55" name="Google Shape;5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6"/>
          <p:cNvSpPr txBox="1"/>
          <p:nvPr>
            <p:ph type="title"/>
          </p:nvPr>
        </p:nvSpPr>
        <p:spPr>
          <a:xfrm>
            <a:off x="680319" y="753229"/>
            <a:ext cx="9613863" cy="10809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6"/>
          <p:cNvSpPr txBox="1"/>
          <p:nvPr>
            <p:ph idx="1" type="body"/>
          </p:nvPr>
        </p:nvSpPr>
        <p:spPr>
          <a:xfrm>
            <a:off x="906350" y="2336873"/>
            <a:ext cx="4472327" cy="6931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0" name="Google Shape;60;p6"/>
          <p:cNvSpPr txBox="1"/>
          <p:nvPr>
            <p:ph idx="2" type="body"/>
          </p:nvPr>
        </p:nvSpPr>
        <p:spPr>
          <a:xfrm>
            <a:off x="680322" y="3030008"/>
            <a:ext cx="4698355" cy="29061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6"/>
          <p:cNvSpPr txBox="1"/>
          <p:nvPr>
            <p:ph idx="3" type="body"/>
          </p:nvPr>
        </p:nvSpPr>
        <p:spPr>
          <a:xfrm>
            <a:off x="5820154" y="2336873"/>
            <a:ext cx="4474028" cy="6920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2" name="Google Shape;62;p6"/>
          <p:cNvSpPr txBox="1"/>
          <p:nvPr>
            <p:ph idx="4" type="body"/>
          </p:nvPr>
        </p:nvSpPr>
        <p:spPr>
          <a:xfrm>
            <a:off x="5594123" y="3030008"/>
            <a:ext cx="4700059" cy="29061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6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6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6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lo el título" type="titleOnly">
  <p:cSld name="TITLE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67" name="Google Shape;67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68" name="Google Shape;6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7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7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7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7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 blanco" type="blank">
  <p:cSld name="BLANK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Short.png" id="76" name="Google Shape;76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8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8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8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título" type="objTx">
  <p:cSld name="OBJECT_WITH_CAPTIO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82" name="Google Shape;82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83" name="Google Shape;8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9"/>
          <p:cNvSpPr txBox="1"/>
          <p:nvPr>
            <p:ph type="title"/>
          </p:nvPr>
        </p:nvSpPr>
        <p:spPr>
          <a:xfrm>
            <a:off x="680321" y="753227"/>
            <a:ext cx="9613859" cy="10809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9"/>
          <p:cNvSpPr txBox="1"/>
          <p:nvPr>
            <p:ph idx="1" type="body"/>
          </p:nvPr>
        </p:nvSpPr>
        <p:spPr>
          <a:xfrm>
            <a:off x="4685846" y="2336873"/>
            <a:ext cx="5608336" cy="3599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9"/>
          <p:cNvSpPr txBox="1"/>
          <p:nvPr>
            <p:ph idx="2" type="body"/>
          </p:nvPr>
        </p:nvSpPr>
        <p:spPr>
          <a:xfrm>
            <a:off x="680322" y="2336872"/>
            <a:ext cx="3790078" cy="35993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9" name="Google Shape;89;p9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9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9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título" type="picTx">
  <p:cSld name="PICTURE_WITH_CAPTION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93" name="Google Shape;93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94" name="Google Shape;9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0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0"/>
          <p:cNvSpPr txBox="1"/>
          <p:nvPr>
            <p:ph type="title"/>
          </p:nvPr>
        </p:nvSpPr>
        <p:spPr>
          <a:xfrm>
            <a:off x="680323" y="753228"/>
            <a:ext cx="9613857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0"/>
          <p:cNvSpPr/>
          <p:nvPr>
            <p:ph idx="2" type="pic"/>
          </p:nvPr>
        </p:nvSpPr>
        <p:spPr>
          <a:xfrm>
            <a:off x="4868333" y="2336874"/>
            <a:ext cx="5425849" cy="3599312"/>
          </a:xfrm>
          <a:prstGeom prst="rect">
            <a:avLst/>
          </a:prstGeom>
          <a:noFill/>
          <a:ln>
            <a:noFill/>
          </a:ln>
          <a:effectLst>
            <a:outerShdw blurRad="76200" rotWithShape="0" algn="tl" dir="5040000" dist="63500">
              <a:srgbClr val="000000">
                <a:alpha val="40784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9" name="Google Shape;99;p10"/>
          <p:cNvSpPr txBox="1"/>
          <p:nvPr>
            <p:ph idx="1" type="body"/>
          </p:nvPr>
        </p:nvSpPr>
        <p:spPr>
          <a:xfrm>
            <a:off x="680323" y="2336873"/>
            <a:ext cx="3876256" cy="35993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00" name="Google Shape;100;p10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0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0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78121"/>
            </a:gs>
            <a:gs pos="50000">
              <a:srgbClr val="D54006"/>
            </a:gs>
            <a:gs pos="100000">
              <a:srgbClr val="8C0000"/>
            </a:gs>
          </a:gsLst>
          <a:lin ang="25200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ashOverlay-FullResolve.png" id="6" name="Google Shape;6;p1"/>
          <p:cNvPicPr preferRelativeResize="0"/>
          <p:nvPr/>
        </p:nvPicPr>
        <p:blipFill rotWithShape="1">
          <a:blip r:embed="rId1">
            <a:alphaModFix amt="10000"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9"/>
          <p:cNvSpPr txBox="1"/>
          <p:nvPr>
            <p:ph type="ctrTitle"/>
          </p:nvPr>
        </p:nvSpPr>
        <p:spPr>
          <a:xfrm>
            <a:off x="680322" y="2733709"/>
            <a:ext cx="8144134" cy="13730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rebuchet MS"/>
              <a:buNone/>
            </a:pPr>
            <a:r>
              <a:rPr lang="es-AR"/>
              <a:t>Excepciones</a:t>
            </a:r>
            <a:endParaRPr/>
          </a:p>
        </p:txBody>
      </p:sp>
      <p:sp>
        <p:nvSpPr>
          <p:cNvPr id="203" name="Google Shape;203;p19"/>
          <p:cNvSpPr txBox="1"/>
          <p:nvPr>
            <p:ph idx="1" type="subTitle"/>
          </p:nvPr>
        </p:nvSpPr>
        <p:spPr>
          <a:xfrm>
            <a:off x="680322" y="4394039"/>
            <a:ext cx="8144134" cy="1117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s-AR"/>
              <a:t>Programación II y </a:t>
            </a:r>
            <a:r>
              <a:rPr lang="es-AR">
                <a:solidFill>
                  <a:schemeClr val="lt1"/>
                </a:solidFill>
              </a:rPr>
              <a:t>Laboratorio de Computación II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s-AR"/>
              <a:t>Edición 2018</a:t>
            </a:r>
            <a:endParaRPr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204" name="Google Shape;204;p19"/>
          <p:cNvSpPr txBox="1"/>
          <p:nvPr/>
        </p:nvSpPr>
        <p:spPr>
          <a:xfrm>
            <a:off x="9375819" y="2733709"/>
            <a:ext cx="2627571" cy="13730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Trebuchet MS"/>
              <a:buNone/>
            </a:pPr>
            <a:r>
              <a:rPr b="0" i="0" lang="es-AR" sz="54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15</a:t>
            </a:r>
            <a:endParaRPr b="0" i="0" sz="5400" u="none" cap="none" strike="noStrik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8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s-AR"/>
              <a:t>Bloque Try - Catch</a:t>
            </a:r>
            <a:endParaRPr/>
          </a:p>
        </p:txBody>
      </p:sp>
      <p:sp>
        <p:nvSpPr>
          <p:cNvPr id="268" name="Google Shape;268;p28"/>
          <p:cNvSpPr txBox="1"/>
          <p:nvPr>
            <p:ph idx="1" type="body"/>
          </p:nvPr>
        </p:nvSpPr>
        <p:spPr>
          <a:xfrm>
            <a:off x="680321" y="2336872"/>
            <a:ext cx="9613861" cy="42290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s-AR">
                <a:latin typeface="Libre Franklin Medium"/>
                <a:ea typeface="Libre Franklin Medium"/>
                <a:cs typeface="Libre Franklin Medium"/>
                <a:sym typeface="Libre Franklin Medium"/>
              </a:rPr>
              <a:t>El bloque </a:t>
            </a:r>
            <a:r>
              <a:rPr b="1" lang="es-AR">
                <a:latin typeface="Libre Franklin Medium"/>
                <a:ea typeface="Libre Franklin Medium"/>
                <a:cs typeface="Libre Franklin Medium"/>
                <a:sym typeface="Libre Franklin Medium"/>
              </a:rPr>
              <a:t>try </a:t>
            </a:r>
            <a:r>
              <a:rPr lang="es-AR">
                <a:latin typeface="Libre Franklin Medium"/>
                <a:ea typeface="Libre Franklin Medium"/>
                <a:cs typeface="Libre Franklin Medium"/>
                <a:sym typeface="Libre Franklin Medium"/>
              </a:rPr>
              <a:t>contiene una expresión que puede generar la excepción.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s-AR">
                <a:latin typeface="Libre Franklin Medium"/>
                <a:ea typeface="Libre Franklin Medium"/>
                <a:cs typeface="Libre Franklin Medium"/>
                <a:sym typeface="Libre Franklin Medium"/>
              </a:rPr>
              <a:t>En caso de producirse la excepción, el runtime detiene la ejecución normal y empieza a buscar un bloque </a:t>
            </a:r>
            <a:r>
              <a:rPr b="1" lang="es-AR">
                <a:latin typeface="Libre Franklin Medium"/>
                <a:ea typeface="Libre Franklin Medium"/>
                <a:cs typeface="Libre Franklin Medium"/>
                <a:sym typeface="Libre Franklin Medium"/>
              </a:rPr>
              <a:t>catch </a:t>
            </a:r>
            <a:r>
              <a:rPr lang="es-AR">
                <a:latin typeface="Libre Franklin Medium"/>
                <a:ea typeface="Libre Franklin Medium"/>
                <a:cs typeface="Libre Franklin Medium"/>
                <a:sym typeface="Libre Franklin Medium"/>
              </a:rPr>
              <a:t>que pueda capturar la excepción pendiente (basándose en su tipo).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s-AR">
                <a:latin typeface="Libre Franklin Medium"/>
                <a:ea typeface="Libre Franklin Medium"/>
                <a:cs typeface="Libre Franklin Medium"/>
                <a:sym typeface="Libre Franklin Medium"/>
              </a:rPr>
              <a:t>Si en la función inmediata no se encuentra un bloque </a:t>
            </a:r>
            <a:r>
              <a:rPr b="1" lang="es-AR">
                <a:latin typeface="Libre Franklin Medium"/>
                <a:ea typeface="Libre Franklin Medium"/>
                <a:cs typeface="Libre Franklin Medium"/>
                <a:sym typeface="Libre Franklin Medium"/>
              </a:rPr>
              <a:t>catch </a:t>
            </a:r>
            <a:r>
              <a:rPr lang="es-AR">
                <a:latin typeface="Libre Franklin Medium"/>
                <a:ea typeface="Libre Franklin Medium"/>
                <a:cs typeface="Libre Franklin Medium"/>
                <a:sym typeface="Libre Franklin Medium"/>
              </a:rPr>
              <a:t>adecuado, el runtime desenreda la pila de llamadas en busca de la función de llamada.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s-AR">
                <a:latin typeface="Libre Franklin Medium"/>
                <a:ea typeface="Libre Franklin Medium"/>
                <a:cs typeface="Libre Franklin Medium"/>
                <a:sym typeface="Libre Franklin Medium"/>
              </a:rPr>
              <a:t>Si tampoco ahí encuentra un bloque </a:t>
            </a:r>
            <a:r>
              <a:rPr b="1" lang="es-AR">
                <a:latin typeface="Libre Franklin Medium"/>
                <a:ea typeface="Libre Franklin Medium"/>
                <a:cs typeface="Libre Franklin Medium"/>
                <a:sym typeface="Libre Franklin Medium"/>
              </a:rPr>
              <a:t>catch </a:t>
            </a:r>
            <a:r>
              <a:rPr lang="es-AR">
                <a:latin typeface="Libre Franklin Medium"/>
                <a:ea typeface="Libre Franklin Medium"/>
                <a:cs typeface="Libre Franklin Medium"/>
                <a:sym typeface="Libre Franklin Medium"/>
              </a:rPr>
              <a:t>apropiado, busca la función que llamó a la función de llamada y así sucesivamente hasta encontrar un bloque </a:t>
            </a:r>
            <a:r>
              <a:rPr b="1" lang="es-AR">
                <a:latin typeface="Libre Franklin Medium"/>
                <a:ea typeface="Libre Franklin Medium"/>
                <a:cs typeface="Libre Franklin Medium"/>
                <a:sym typeface="Libre Franklin Medium"/>
              </a:rPr>
              <a:t>catch </a:t>
            </a:r>
            <a:r>
              <a:rPr lang="es-AR">
                <a:latin typeface="Libre Franklin Medium"/>
                <a:ea typeface="Libre Franklin Medium"/>
                <a:cs typeface="Libre Franklin Medium"/>
                <a:sym typeface="Libre Franklin Medium"/>
              </a:rPr>
              <a:t>(o hasta llegar al final, en cuyo caso se cerrará el programa).</a:t>
            </a:r>
            <a:endParaRPr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9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s-AR"/>
              <a:t>Bloque Try - Catch</a:t>
            </a:r>
            <a:endParaRPr/>
          </a:p>
        </p:txBody>
      </p:sp>
      <p:sp>
        <p:nvSpPr>
          <p:cNvPr id="274" name="Google Shape;274;p29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s-AR">
                <a:latin typeface="Libre Franklin Medium"/>
                <a:ea typeface="Libre Franklin Medium"/>
                <a:cs typeface="Libre Franklin Medium"/>
                <a:sym typeface="Libre Franklin Medium"/>
              </a:rPr>
              <a:t>Si encuentra un bloque </a:t>
            </a:r>
            <a:r>
              <a:rPr b="1" lang="es-AR">
                <a:latin typeface="Libre Franklin Medium"/>
                <a:ea typeface="Libre Franklin Medium"/>
                <a:cs typeface="Libre Franklin Medium"/>
                <a:sym typeface="Libre Franklin Medium"/>
              </a:rPr>
              <a:t>catch</a:t>
            </a:r>
            <a:r>
              <a:rPr lang="es-AR">
                <a:latin typeface="Libre Franklin Medium"/>
                <a:ea typeface="Libre Franklin Medium"/>
                <a:cs typeface="Libre Franklin Medium"/>
                <a:sym typeface="Libre Franklin Medium"/>
              </a:rPr>
              <a:t>, se considera que la excepción ha sido capturada y se reanuda la ejecución normal desde el cuerpo del bloque </a:t>
            </a:r>
            <a:r>
              <a:rPr b="1" lang="es-AR">
                <a:latin typeface="Libre Franklin Medium"/>
                <a:ea typeface="Libre Franklin Medium"/>
                <a:cs typeface="Libre Franklin Medium"/>
                <a:sym typeface="Libre Franklin Medium"/>
              </a:rPr>
              <a:t>catch </a:t>
            </a:r>
            <a:r>
              <a:rPr lang="es-AR">
                <a:latin typeface="Libre Franklin Medium"/>
                <a:ea typeface="Libre Franklin Medium"/>
                <a:cs typeface="Libre Franklin Medium"/>
                <a:sym typeface="Libre Franklin Medium"/>
              </a:rPr>
              <a:t>(que, en el caso de la diapositiva, escribe el mensaje contenido en el objeto excepción </a:t>
            </a:r>
            <a:r>
              <a:rPr b="1" lang="es-AR">
                <a:latin typeface="Libre Franklin Medium"/>
                <a:ea typeface="Libre Franklin Medium"/>
                <a:cs typeface="Libre Franklin Medium"/>
                <a:sym typeface="Libre Franklin Medium"/>
              </a:rPr>
              <a:t>OverflowException</a:t>
            </a:r>
            <a:r>
              <a:rPr lang="es-AR">
                <a:latin typeface="Libre Franklin Medium"/>
                <a:ea typeface="Libre Franklin Medium"/>
                <a:cs typeface="Libre Franklin Medium"/>
                <a:sym typeface="Libre Franklin Medium"/>
              </a:rPr>
              <a:t>).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s-AR">
                <a:latin typeface="Libre Franklin Medium"/>
                <a:ea typeface="Libre Franklin Medium"/>
                <a:cs typeface="Libre Franklin Medium"/>
                <a:sym typeface="Libre Franklin Medium"/>
              </a:rPr>
              <a:t>Por lo tanto, el uso de bloques </a:t>
            </a:r>
            <a:r>
              <a:rPr b="1" lang="es-AR">
                <a:latin typeface="Libre Franklin Medium"/>
                <a:ea typeface="Libre Franklin Medium"/>
                <a:cs typeface="Libre Franklin Medium"/>
                <a:sym typeface="Libre Franklin Medium"/>
              </a:rPr>
              <a:t>try-catch </a:t>
            </a:r>
            <a:r>
              <a:rPr lang="es-AR">
                <a:latin typeface="Libre Franklin Medium"/>
                <a:ea typeface="Libre Franklin Medium"/>
                <a:cs typeface="Libre Franklin Medium"/>
                <a:sym typeface="Libre Franklin Medium"/>
              </a:rPr>
              <a:t>hace que las instrucciones para tratamiento de errores no se mezclen con las instrucciones lógicas básicas, por lo que el programa es más fácil de interpretar.</a:t>
            </a:r>
            <a:endParaRPr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0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s-AR"/>
              <a:t>Múltiples Catch</a:t>
            </a:r>
            <a:endParaRPr/>
          </a:p>
        </p:txBody>
      </p:sp>
      <p:sp>
        <p:nvSpPr>
          <p:cNvPr id="280" name="Google Shape;280;p30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s-AR">
                <a:latin typeface="Libre Franklin Medium"/>
                <a:ea typeface="Libre Franklin Medium"/>
                <a:cs typeface="Libre Franklin Medium"/>
                <a:sym typeface="Libre Franklin Medium"/>
              </a:rPr>
              <a:t>Un bloque de código en una instancia </a:t>
            </a:r>
            <a:r>
              <a:rPr b="1" lang="es-AR">
                <a:latin typeface="Libre Franklin Medium"/>
                <a:ea typeface="Libre Franklin Medium"/>
                <a:cs typeface="Libre Franklin Medium"/>
                <a:sym typeface="Libre Franklin Medium"/>
              </a:rPr>
              <a:t>try </a:t>
            </a:r>
            <a:r>
              <a:rPr lang="es-AR">
                <a:latin typeface="Libre Franklin Medium"/>
                <a:ea typeface="Libre Franklin Medium"/>
                <a:cs typeface="Libre Franklin Medium"/>
                <a:sym typeface="Libre Franklin Medium"/>
              </a:rPr>
              <a:t>puede contener muchas instrucciones, cada una de las cuales puede producir una o más clases diferentes de excepción.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s-AR">
                <a:latin typeface="Libre Franklin Medium"/>
                <a:ea typeface="Libre Franklin Medium"/>
                <a:cs typeface="Libre Franklin Medium"/>
                <a:sym typeface="Libre Franklin Medium"/>
              </a:rPr>
              <a:t>Al haber muchas clases de excepciones distintas, es posible que haya muchos bloques </a:t>
            </a:r>
            <a:r>
              <a:rPr b="1" lang="es-AR">
                <a:latin typeface="Libre Franklin Medium"/>
                <a:ea typeface="Libre Franklin Medium"/>
                <a:cs typeface="Libre Franklin Medium"/>
                <a:sym typeface="Libre Franklin Medium"/>
              </a:rPr>
              <a:t>catch </a:t>
            </a:r>
            <a:r>
              <a:rPr lang="es-AR">
                <a:latin typeface="Libre Franklin Medium"/>
                <a:ea typeface="Libre Franklin Medium"/>
                <a:cs typeface="Libre Franklin Medium"/>
                <a:sym typeface="Libre Franklin Medium"/>
              </a:rPr>
              <a:t>y que cada uno de ellos capture un tipo específico de excepción.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s-AR">
                <a:latin typeface="Libre Franklin Medium"/>
                <a:ea typeface="Libre Franklin Medium"/>
                <a:cs typeface="Libre Franklin Medium"/>
                <a:sym typeface="Libre Franklin Medium"/>
              </a:rPr>
              <a:t>La captura de una excepción se basa únicamente en su tipo.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s-AR">
                <a:latin typeface="Libre Franklin Medium"/>
                <a:ea typeface="Libre Franklin Medium"/>
                <a:cs typeface="Libre Franklin Medium"/>
                <a:sym typeface="Libre Franklin Medium"/>
              </a:rPr>
              <a:t>El runtime captura automáticamente objetos excepción de un tipo concreto en un bloque </a:t>
            </a:r>
            <a:r>
              <a:rPr b="1" lang="es-AR">
                <a:latin typeface="Libre Franklin Medium"/>
                <a:ea typeface="Libre Franklin Medium"/>
                <a:cs typeface="Libre Franklin Medium"/>
                <a:sym typeface="Libre Franklin Medium"/>
              </a:rPr>
              <a:t>catch </a:t>
            </a:r>
            <a:r>
              <a:rPr lang="es-AR">
                <a:latin typeface="Libre Franklin Medium"/>
                <a:ea typeface="Libre Franklin Medium"/>
                <a:cs typeface="Libre Franklin Medium"/>
                <a:sym typeface="Libre Franklin Medium"/>
              </a:rPr>
              <a:t>para ese tipo.</a:t>
            </a:r>
            <a:endParaRPr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1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s-AR"/>
              <a:t>Ejemplo</a:t>
            </a:r>
            <a:endParaRPr/>
          </a:p>
        </p:txBody>
      </p:sp>
      <p:sp>
        <p:nvSpPr>
          <p:cNvPr id="286" name="Google Shape;286;p31"/>
          <p:cNvSpPr txBox="1"/>
          <p:nvPr/>
        </p:nvSpPr>
        <p:spPr>
          <a:xfrm>
            <a:off x="680321" y="2184932"/>
            <a:ext cx="9613861" cy="45587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76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i="0" lang="es-AR" sz="20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try</a:t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6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i="0" lang="es-AR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76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i="0" lang="es-AR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Console.WriteLine(</a:t>
            </a:r>
            <a:r>
              <a:rPr b="0" i="0" lang="es-AR" sz="2000" u="none" cap="none" strike="noStrik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"Escriba el primer número"</a:t>
            </a:r>
            <a:r>
              <a:rPr b="0" i="0" lang="es-AR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76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i="0" lang="es-AR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s-AR" sz="20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s-AR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 = </a:t>
            </a:r>
            <a:r>
              <a:rPr b="0" i="0" lang="es-AR" sz="20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s-AR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.Parse(Console.ReadLine());</a:t>
            </a:r>
            <a:endParaRPr/>
          </a:p>
          <a:p>
            <a:pPr indent="0" lvl="0" marL="76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i="0" lang="es-AR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Console.WriteLine(</a:t>
            </a:r>
            <a:r>
              <a:rPr b="0" i="0" lang="es-AR" sz="2000" u="none" cap="none" strike="noStrik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"Escriba el segundo número"</a:t>
            </a:r>
            <a:r>
              <a:rPr b="0" i="0" lang="es-AR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76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i="0" lang="es-AR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s-AR" sz="20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s-AR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j = </a:t>
            </a:r>
            <a:r>
              <a:rPr b="0" i="0" lang="es-AR" sz="20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s-AR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.Parse(Console.ReadLine());</a:t>
            </a:r>
            <a:endParaRPr/>
          </a:p>
          <a:p>
            <a:pPr indent="0" lvl="0" marL="76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i="0" lang="es-AR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s-AR" sz="20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s-AR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k = i / j;</a:t>
            </a:r>
            <a:endParaRPr/>
          </a:p>
          <a:p>
            <a:pPr indent="0" lvl="0" marL="76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i="0" lang="es-AR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76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i="0" lang="es-AR" sz="20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catch</a:t>
            </a:r>
            <a:r>
              <a:rPr b="0" i="0" lang="es-AR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(OverflowException e)</a:t>
            </a:r>
            <a:endParaRPr/>
          </a:p>
          <a:p>
            <a:pPr indent="0" lvl="0" marL="76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i="0" lang="es-AR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76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i="0" lang="es-AR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Console.WriteLine(e.Message);</a:t>
            </a:r>
            <a:endParaRPr/>
          </a:p>
          <a:p>
            <a:pPr indent="0" lvl="0" marL="76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i="0" lang="es-AR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76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i="0" lang="es-AR" sz="20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catch</a:t>
            </a:r>
            <a:r>
              <a:rPr b="0" i="0" lang="es-AR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(DivideByZeroException e)</a:t>
            </a:r>
            <a:endParaRPr/>
          </a:p>
          <a:p>
            <a:pPr indent="0" lvl="0" marL="76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i="0" lang="es-AR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76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i="0" lang="es-AR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Console.WriteLine(e.Message);</a:t>
            </a:r>
            <a:endParaRPr/>
          </a:p>
          <a:p>
            <a:pPr indent="0" lvl="0" marL="76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i="0" lang="es-AR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2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s-AR"/>
              <a:t>Catch genérico</a:t>
            </a:r>
            <a:endParaRPr/>
          </a:p>
        </p:txBody>
      </p:sp>
      <p:sp>
        <p:nvSpPr>
          <p:cNvPr id="292" name="Google Shape;292;p32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s-AR">
                <a:latin typeface="Libre Franklin Medium"/>
                <a:ea typeface="Libre Franklin Medium"/>
                <a:cs typeface="Libre Franklin Medium"/>
                <a:sym typeface="Libre Franklin Medium"/>
              </a:rPr>
              <a:t>Un bloque </a:t>
            </a:r>
            <a:r>
              <a:rPr b="1" lang="es-AR">
                <a:latin typeface="Libre Franklin Medium"/>
                <a:ea typeface="Libre Franklin Medium"/>
                <a:cs typeface="Libre Franklin Medium"/>
                <a:sym typeface="Libre Franklin Medium"/>
              </a:rPr>
              <a:t>catch </a:t>
            </a:r>
            <a:r>
              <a:rPr lang="es-AR">
                <a:latin typeface="Libre Franklin Medium"/>
                <a:ea typeface="Libre Franklin Medium"/>
                <a:cs typeface="Libre Franklin Medium"/>
                <a:sym typeface="Libre Franklin Medium"/>
              </a:rPr>
              <a:t>general (Exception), puede capturar cualquier excepción independientemente de su clase y se utiliza con frecuencia para capturar cualquier posible excepción que se pudiera producir por la falta de un controlador adecuado.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s-AR">
                <a:latin typeface="Libre Franklin Medium"/>
                <a:ea typeface="Libre Franklin Medium"/>
                <a:cs typeface="Libre Franklin Medium"/>
                <a:sym typeface="Libre Franklin Medium"/>
              </a:rPr>
              <a:t>Un bloque </a:t>
            </a:r>
            <a:r>
              <a:rPr b="1" lang="es-AR">
                <a:latin typeface="Libre Franklin Medium"/>
                <a:ea typeface="Libre Franklin Medium"/>
                <a:cs typeface="Libre Franklin Medium"/>
                <a:sym typeface="Libre Franklin Medium"/>
              </a:rPr>
              <a:t>try </a:t>
            </a:r>
            <a:r>
              <a:rPr lang="es-AR">
                <a:latin typeface="Libre Franklin Medium"/>
                <a:ea typeface="Libre Franklin Medium"/>
                <a:cs typeface="Libre Franklin Medium"/>
                <a:sym typeface="Libre Franklin Medium"/>
              </a:rPr>
              <a:t>no puede tener más que un bloque </a:t>
            </a:r>
            <a:r>
              <a:rPr b="1" lang="es-AR">
                <a:latin typeface="Libre Franklin Medium"/>
                <a:ea typeface="Libre Franklin Medium"/>
                <a:cs typeface="Libre Franklin Medium"/>
                <a:sym typeface="Libre Franklin Medium"/>
              </a:rPr>
              <a:t>catch </a:t>
            </a:r>
            <a:r>
              <a:rPr lang="es-AR">
                <a:latin typeface="Libre Franklin Medium"/>
                <a:ea typeface="Libre Franklin Medium"/>
                <a:cs typeface="Libre Franklin Medium"/>
                <a:sym typeface="Libre Franklin Medium"/>
              </a:rPr>
              <a:t>general.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s-AR">
                <a:latin typeface="Libre Franklin Medium"/>
                <a:ea typeface="Libre Franklin Medium"/>
                <a:cs typeface="Libre Franklin Medium"/>
                <a:sym typeface="Libre Franklin Medium"/>
              </a:rPr>
              <a:t>En caso de existir, un bloque </a:t>
            </a:r>
            <a:r>
              <a:rPr b="1" lang="es-AR">
                <a:latin typeface="Libre Franklin Medium"/>
                <a:ea typeface="Libre Franklin Medium"/>
                <a:cs typeface="Libre Franklin Medium"/>
                <a:sym typeface="Libre Franklin Medium"/>
              </a:rPr>
              <a:t>catch </a:t>
            </a:r>
            <a:r>
              <a:rPr lang="es-AR">
                <a:latin typeface="Libre Franklin Medium"/>
                <a:ea typeface="Libre Franklin Medium"/>
                <a:cs typeface="Libre Franklin Medium"/>
                <a:sym typeface="Libre Franklin Medium"/>
              </a:rPr>
              <a:t>general debe ser el último bloque </a:t>
            </a:r>
            <a:r>
              <a:rPr b="1" lang="es-AR">
                <a:latin typeface="Libre Franklin Medium"/>
                <a:ea typeface="Libre Franklin Medium"/>
                <a:cs typeface="Libre Franklin Medium"/>
                <a:sym typeface="Libre Franklin Medium"/>
              </a:rPr>
              <a:t>catch </a:t>
            </a:r>
            <a:r>
              <a:rPr lang="es-AR">
                <a:latin typeface="Libre Franklin Medium"/>
                <a:ea typeface="Libre Franklin Medium"/>
                <a:cs typeface="Libre Franklin Medium"/>
                <a:sym typeface="Libre Franklin Medium"/>
              </a:rPr>
              <a:t>en el programa.</a:t>
            </a:r>
            <a:endParaRPr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3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s-AR"/>
              <a:t>Throw</a:t>
            </a:r>
            <a:endParaRPr/>
          </a:p>
        </p:txBody>
      </p:sp>
      <p:sp>
        <p:nvSpPr>
          <p:cNvPr id="298" name="Google Shape;298;p33"/>
          <p:cNvSpPr txBox="1"/>
          <p:nvPr>
            <p:ph idx="1" type="body"/>
          </p:nvPr>
        </p:nvSpPr>
        <p:spPr>
          <a:xfrm>
            <a:off x="680321" y="2336872"/>
            <a:ext cx="9613861" cy="42417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s-AR">
                <a:latin typeface="Libre Franklin Medium"/>
                <a:ea typeface="Libre Franklin Medium"/>
                <a:cs typeface="Libre Franklin Medium"/>
                <a:sym typeface="Libre Franklin Medium"/>
              </a:rPr>
              <a:t>Cuando necesita lanzar una excepción, el runtime ejecuta una instrucción </a:t>
            </a:r>
            <a:r>
              <a:rPr b="1" lang="es-AR">
                <a:latin typeface="Libre Franklin Medium"/>
                <a:ea typeface="Libre Franklin Medium"/>
                <a:cs typeface="Libre Franklin Medium"/>
                <a:sym typeface="Libre Franklin Medium"/>
              </a:rPr>
              <a:t>throw </a:t>
            </a:r>
            <a:r>
              <a:rPr lang="es-AR">
                <a:latin typeface="Libre Franklin Medium"/>
                <a:ea typeface="Libre Franklin Medium"/>
                <a:cs typeface="Libre Franklin Medium"/>
                <a:sym typeface="Libre Franklin Medium"/>
              </a:rPr>
              <a:t>y lanza una excepción definida por el sistema.</a:t>
            </a:r>
            <a:endParaRPr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s-AR">
                <a:latin typeface="Libre Franklin Medium"/>
                <a:ea typeface="Libre Franklin Medium"/>
                <a:cs typeface="Libre Franklin Medium"/>
                <a:sym typeface="Libre Franklin Medium"/>
              </a:rPr>
              <a:t>Esto interrumpe inmediatamente la secuencia de ejecución normal del programa y transfiere el control al primer bloque </a:t>
            </a:r>
            <a:r>
              <a:rPr b="1" lang="es-AR">
                <a:latin typeface="Libre Franklin Medium"/>
                <a:ea typeface="Libre Franklin Medium"/>
                <a:cs typeface="Libre Franklin Medium"/>
                <a:sym typeface="Libre Franklin Medium"/>
              </a:rPr>
              <a:t>catch </a:t>
            </a:r>
            <a:r>
              <a:rPr lang="es-AR">
                <a:latin typeface="Libre Franklin Medium"/>
                <a:ea typeface="Libre Franklin Medium"/>
                <a:cs typeface="Libre Franklin Medium"/>
                <a:sym typeface="Libre Franklin Medium"/>
              </a:rPr>
              <a:t>que pueda hacerse cargo de la excepción en función de su clase.</a:t>
            </a:r>
            <a:endParaRPr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s-AR">
                <a:latin typeface="Libre Franklin Medium"/>
                <a:ea typeface="Libre Franklin Medium"/>
                <a:cs typeface="Libre Franklin Medium"/>
                <a:sym typeface="Libre Franklin Medium"/>
              </a:rPr>
              <a:t>Es posible utilizar la instrucción </a:t>
            </a:r>
            <a:r>
              <a:rPr b="1" lang="es-AR">
                <a:latin typeface="Libre Franklin Medium"/>
                <a:ea typeface="Libre Franklin Medium"/>
                <a:cs typeface="Libre Franklin Medium"/>
                <a:sym typeface="Libre Franklin Medium"/>
              </a:rPr>
              <a:t>throw </a:t>
            </a:r>
            <a:r>
              <a:rPr lang="es-AR">
                <a:latin typeface="Libre Franklin Medium"/>
                <a:ea typeface="Libre Franklin Medium"/>
                <a:cs typeface="Libre Franklin Medium"/>
                <a:sym typeface="Libre Franklin Medium"/>
              </a:rPr>
              <a:t>para lanzar excepciones propias.</a:t>
            </a:r>
            <a:endParaRPr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s-AR">
                <a:latin typeface="Libre Franklin Medium"/>
                <a:ea typeface="Libre Franklin Medium"/>
                <a:cs typeface="Libre Franklin Medium"/>
                <a:sym typeface="Libre Franklin Medium"/>
              </a:rPr>
              <a:t>Pueden generar excepciones Common Language Runtime (CLR), .NET Framework, las bibliotecas de otros fabricantes o el código de aplicación.</a:t>
            </a:r>
            <a:endParaRPr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4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s-AR"/>
              <a:t>Throw</a:t>
            </a:r>
            <a:endParaRPr/>
          </a:p>
        </p:txBody>
      </p:sp>
      <p:sp>
        <p:nvSpPr>
          <p:cNvPr id="304" name="Google Shape;304;p34"/>
          <p:cNvSpPr txBox="1"/>
          <p:nvPr>
            <p:ph idx="1" type="body"/>
          </p:nvPr>
        </p:nvSpPr>
        <p:spPr>
          <a:xfrm>
            <a:off x="680321" y="3848100"/>
            <a:ext cx="9613861" cy="2761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s-AR">
                <a:latin typeface="Libre Franklin Medium"/>
                <a:ea typeface="Libre Franklin Medium"/>
                <a:cs typeface="Libre Franklin Medium"/>
                <a:sym typeface="Libre Franklin Medium"/>
              </a:rPr>
              <a:t>En este ejemplo se emplea la instrucción </a:t>
            </a:r>
            <a:r>
              <a:rPr b="1" lang="es-AR">
                <a:latin typeface="Libre Franklin Medium"/>
                <a:ea typeface="Libre Franklin Medium"/>
                <a:cs typeface="Libre Franklin Medium"/>
                <a:sym typeface="Libre Franklin Medium"/>
              </a:rPr>
              <a:t>throw </a:t>
            </a:r>
            <a:r>
              <a:rPr lang="es-AR">
                <a:latin typeface="Libre Franklin Medium"/>
                <a:ea typeface="Libre Franklin Medium"/>
                <a:cs typeface="Libre Franklin Medium"/>
                <a:sym typeface="Libre Franklin Medium"/>
              </a:rPr>
              <a:t>para lanzar una excepción definida por el usuario, TiempoInvalidoException, si el tiempo analizado no es válido.</a:t>
            </a:r>
            <a:endParaRPr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s-AR">
                <a:latin typeface="Libre Franklin Medium"/>
                <a:ea typeface="Libre Franklin Medium"/>
                <a:cs typeface="Libre Franklin Medium"/>
                <a:sym typeface="Libre Franklin Medium"/>
              </a:rPr>
              <a:t>En general, las excepciones esperan como parámetro una cadena con un mensaje significativo que se puede mostrar o quedar registrado cuando se captura la excepción.</a:t>
            </a:r>
            <a:endParaRPr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s-AR">
                <a:latin typeface="Libre Franklin Medium"/>
                <a:ea typeface="Libre Franklin Medium"/>
                <a:cs typeface="Libre Franklin Medium"/>
                <a:sym typeface="Libre Franklin Medium"/>
              </a:rPr>
              <a:t>También es conveniente lanzar una clase adecuada de excepción.</a:t>
            </a:r>
            <a:endParaRPr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305" name="Google Shape;305;p34"/>
          <p:cNvSpPr txBox="1"/>
          <p:nvPr/>
        </p:nvSpPr>
        <p:spPr>
          <a:xfrm>
            <a:off x="680321" y="2184932"/>
            <a:ext cx="9613861" cy="15615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76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i="0" lang="es-AR" sz="20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es-AR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(minuto &lt; 1 || minuto &gt;= 60)</a:t>
            </a:r>
            <a:endParaRPr/>
          </a:p>
          <a:p>
            <a:pPr indent="0" lvl="0" marL="76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i="0" lang="es-AR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76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i="0" lang="es-AR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s-AR" sz="20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es-AR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fallo = minuto + </a:t>
            </a:r>
            <a:r>
              <a:rPr b="0" i="0" lang="es-AR" sz="2000" u="none" cap="none" strike="noStrik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 no es un minuto válido"</a:t>
            </a:r>
            <a:r>
              <a:rPr b="0" i="0" lang="es-AR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76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i="0" lang="es-AR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s-AR" sz="20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throw</a:t>
            </a:r>
            <a:r>
              <a:rPr b="0" i="0" lang="es-AR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-AR" sz="20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s-AR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TiempoInvalidoException(fallo);</a:t>
            </a:r>
            <a:endParaRPr/>
          </a:p>
          <a:p>
            <a:pPr indent="0" lvl="0" marL="76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i="0" lang="es-AR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5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s-AR"/>
              <a:t>Throw</a:t>
            </a:r>
            <a:endParaRPr/>
          </a:p>
        </p:txBody>
      </p:sp>
      <p:sp>
        <p:nvSpPr>
          <p:cNvPr id="311" name="Google Shape;311;p35"/>
          <p:cNvSpPr txBox="1"/>
          <p:nvPr>
            <p:ph idx="1" type="body"/>
          </p:nvPr>
        </p:nvSpPr>
        <p:spPr>
          <a:xfrm>
            <a:off x="680321" y="3721100"/>
            <a:ext cx="9613861" cy="2888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s-AR">
                <a:latin typeface="Libre Franklin Medium"/>
                <a:ea typeface="Libre Franklin Medium"/>
                <a:cs typeface="Libre Franklin Medium"/>
                <a:sym typeface="Libre Franklin Medium"/>
              </a:rPr>
              <a:t>Sólo es posible lanzar un objeto si el tipo de ese objeto deriva directa o indirectamente de </a:t>
            </a:r>
            <a:r>
              <a:rPr b="1" lang="es-AR">
                <a:latin typeface="Libre Franklin Medium"/>
                <a:ea typeface="Libre Franklin Medium"/>
                <a:cs typeface="Libre Franklin Medium"/>
                <a:sym typeface="Libre Franklin Medium"/>
              </a:rPr>
              <a:t>System.Exception</a:t>
            </a:r>
            <a:r>
              <a:rPr lang="es-AR">
                <a:latin typeface="Libre Franklin Medium"/>
                <a:ea typeface="Libre Franklin Medium"/>
                <a:cs typeface="Libre Franklin Medium"/>
                <a:sym typeface="Libre Franklin Medium"/>
              </a:rPr>
              <a:t>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s-AR">
                <a:latin typeface="Libre Franklin Medium"/>
                <a:ea typeface="Libre Franklin Medium"/>
                <a:cs typeface="Libre Franklin Medium"/>
                <a:sym typeface="Libre Franklin Medium"/>
              </a:rPr>
              <a:t>Se puede utilizar una instrucción </a:t>
            </a:r>
            <a:r>
              <a:rPr b="1" lang="es-AR">
                <a:latin typeface="Libre Franklin Medium"/>
                <a:ea typeface="Libre Franklin Medium"/>
                <a:cs typeface="Libre Franklin Medium"/>
                <a:sym typeface="Libre Franklin Medium"/>
              </a:rPr>
              <a:t>throw </a:t>
            </a:r>
            <a:r>
              <a:rPr lang="es-AR">
                <a:latin typeface="Libre Franklin Medium"/>
                <a:ea typeface="Libre Franklin Medium"/>
                <a:cs typeface="Libre Franklin Medium"/>
                <a:sym typeface="Libre Franklin Medium"/>
              </a:rPr>
              <a:t>en un bloque </a:t>
            </a:r>
            <a:r>
              <a:rPr b="1" lang="es-AR">
                <a:latin typeface="Libre Franklin Medium"/>
                <a:ea typeface="Libre Franklin Medium"/>
                <a:cs typeface="Libre Franklin Medium"/>
                <a:sym typeface="Libre Franklin Medium"/>
              </a:rPr>
              <a:t>catch </a:t>
            </a:r>
            <a:r>
              <a:rPr lang="es-AR">
                <a:latin typeface="Libre Franklin Medium"/>
                <a:ea typeface="Libre Franklin Medium"/>
                <a:cs typeface="Libre Franklin Medium"/>
                <a:sym typeface="Libre Franklin Medium"/>
              </a:rPr>
              <a:t>para volver a lanzar el mismo objeto excepción u otro nuevo.</a:t>
            </a:r>
            <a:endParaRPr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312" name="Google Shape;312;p35"/>
          <p:cNvSpPr txBox="1"/>
          <p:nvPr/>
        </p:nvSpPr>
        <p:spPr>
          <a:xfrm>
            <a:off x="680321" y="2184932"/>
            <a:ext cx="9613861" cy="13456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76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i="0" lang="es-AR" sz="20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catch </a:t>
            </a:r>
            <a:r>
              <a:rPr b="0" i="0" lang="es-AR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s-AR" sz="20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Exception</a:t>
            </a:r>
            <a:r>
              <a:rPr b="0" i="0" lang="es-AR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e)</a:t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6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i="0" lang="es-AR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76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i="0" lang="es-AR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s-AR" sz="20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throw</a:t>
            </a:r>
            <a:r>
              <a:rPr b="0" i="0" lang="es-AR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e;</a:t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6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i="0" lang="es-AR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6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s-AR"/>
              <a:t>Throw</a:t>
            </a:r>
            <a:endParaRPr/>
          </a:p>
        </p:txBody>
      </p:sp>
      <p:sp>
        <p:nvSpPr>
          <p:cNvPr id="318" name="Google Shape;318;p36"/>
          <p:cNvSpPr txBox="1"/>
          <p:nvPr>
            <p:ph idx="1" type="body"/>
          </p:nvPr>
        </p:nvSpPr>
        <p:spPr>
          <a:xfrm>
            <a:off x="680321" y="3504741"/>
            <a:ext cx="9962279" cy="20075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s-AR">
                <a:latin typeface="Libre Franklin Medium"/>
                <a:ea typeface="Libre Franklin Medium"/>
                <a:cs typeface="Libre Franklin Medium"/>
                <a:sym typeface="Libre Franklin Medium"/>
              </a:rPr>
              <a:t>En el ejemplo anterior, el objeto </a:t>
            </a:r>
            <a:r>
              <a:rPr b="1" lang="es-AR">
                <a:latin typeface="Libre Franklin Medium"/>
                <a:ea typeface="Libre Franklin Medium"/>
                <a:cs typeface="Libre Franklin Medium"/>
                <a:sym typeface="Libre Franklin Medium"/>
              </a:rPr>
              <a:t>IOException </a:t>
            </a:r>
            <a:r>
              <a:rPr lang="es-AR">
                <a:latin typeface="Libre Franklin Medium"/>
                <a:ea typeface="Libre Franklin Medium"/>
                <a:cs typeface="Libre Franklin Medium"/>
                <a:sym typeface="Libre Franklin Medium"/>
              </a:rPr>
              <a:t>y toda la información que contiene se pierde cuando la excepción se convierte en un objeto </a:t>
            </a:r>
            <a:r>
              <a:rPr b="1" lang="es-AR">
                <a:latin typeface="Libre Franklin Medium"/>
                <a:ea typeface="Libre Franklin Medium"/>
                <a:cs typeface="Libre Franklin Medium"/>
                <a:sym typeface="Libre Franklin Medium"/>
              </a:rPr>
              <a:t>FileNotFoundException</a:t>
            </a:r>
            <a:r>
              <a:rPr lang="es-AR">
                <a:latin typeface="Libre Franklin Medium"/>
                <a:ea typeface="Libre Franklin Medium"/>
                <a:cs typeface="Libre Franklin Medium"/>
                <a:sym typeface="Libre Franklin Medium"/>
              </a:rPr>
              <a:t>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s-AR">
                <a:latin typeface="Libre Franklin Medium"/>
                <a:ea typeface="Libre Franklin Medium"/>
                <a:cs typeface="Libre Franklin Medium"/>
                <a:sym typeface="Libre Franklin Medium"/>
              </a:rPr>
              <a:t>Es más conveniente ajustar la excepción, añadiendo nueva información pero conservando la que tiene en la propiedad InnerException.</a:t>
            </a:r>
            <a:endParaRPr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319" name="Google Shape;319;p36"/>
          <p:cNvSpPr txBox="1"/>
          <p:nvPr/>
        </p:nvSpPr>
        <p:spPr>
          <a:xfrm>
            <a:off x="680320" y="2146373"/>
            <a:ext cx="9613861" cy="13456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76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i="0" lang="es-AR" sz="20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catch </a:t>
            </a:r>
            <a:r>
              <a:rPr b="0" i="0" lang="es-AR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s-AR" sz="20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IOException</a:t>
            </a:r>
            <a:r>
              <a:rPr b="0" i="0" lang="es-AR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e)</a:t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6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i="0" lang="es-AR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76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i="0" lang="es-AR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s-AR" sz="20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throw</a:t>
            </a:r>
            <a:r>
              <a:rPr b="0" i="0" lang="es-AR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-AR" sz="20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s-AR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FileNotFoundException(fallo);</a:t>
            </a:r>
            <a:endParaRPr/>
          </a:p>
          <a:p>
            <a:pPr indent="0" lvl="0" marL="76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i="0" lang="es-AR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36"/>
          <p:cNvSpPr txBox="1"/>
          <p:nvPr/>
        </p:nvSpPr>
        <p:spPr>
          <a:xfrm>
            <a:off x="680320" y="5474232"/>
            <a:ext cx="9613861" cy="13456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76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i="0" lang="es-AR" sz="20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catch </a:t>
            </a:r>
            <a:r>
              <a:rPr b="0" i="0" lang="es-AR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s-AR" sz="20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IOException</a:t>
            </a:r>
            <a:r>
              <a:rPr b="0" i="0" lang="es-AR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e)</a:t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6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i="0" lang="es-AR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76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i="0" lang="es-AR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s-AR" sz="20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throw</a:t>
            </a:r>
            <a:r>
              <a:rPr b="0" i="0" lang="es-AR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-AR" sz="20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s-AR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FileNotFoundException(fallo, e);</a:t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6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i="0" lang="es-AR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7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s-AR"/>
              <a:t>Bloque Finally</a:t>
            </a:r>
            <a:endParaRPr/>
          </a:p>
        </p:txBody>
      </p:sp>
      <p:sp>
        <p:nvSpPr>
          <p:cNvPr id="326" name="Google Shape;326;p37"/>
          <p:cNvSpPr txBox="1"/>
          <p:nvPr>
            <p:ph idx="1" type="body"/>
          </p:nvPr>
        </p:nvSpPr>
        <p:spPr>
          <a:xfrm>
            <a:off x="680321" y="2336872"/>
            <a:ext cx="9613861" cy="43433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</a:pPr>
            <a:r>
              <a:rPr lang="es-AR">
                <a:latin typeface="Libre Franklin Medium"/>
                <a:ea typeface="Libre Franklin Medium"/>
                <a:cs typeface="Libre Franklin Medium"/>
                <a:sym typeface="Libre Franklin Medium"/>
              </a:rPr>
              <a:t>La cláusula </a:t>
            </a:r>
            <a:r>
              <a:rPr b="1" lang="es-AR">
                <a:latin typeface="Libre Franklin Medium"/>
                <a:ea typeface="Libre Franklin Medium"/>
                <a:cs typeface="Libre Franklin Medium"/>
                <a:sym typeface="Libre Franklin Medium"/>
              </a:rPr>
              <a:t>finally </a:t>
            </a:r>
            <a:r>
              <a:rPr lang="es-AR">
                <a:latin typeface="Libre Franklin Medium"/>
                <a:ea typeface="Libre Franklin Medium"/>
                <a:cs typeface="Libre Franklin Medium"/>
                <a:sym typeface="Libre Franklin Medium"/>
              </a:rPr>
              <a:t>de C# contiene un conjunto de instrucciones que es necesario ejecutar sea cual sea el flujo de control.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</a:pPr>
            <a:r>
              <a:rPr lang="es-AR">
                <a:latin typeface="Libre Franklin Medium"/>
                <a:ea typeface="Libre Franklin Medium"/>
                <a:cs typeface="Libre Franklin Medium"/>
                <a:sym typeface="Libre Franklin Medium"/>
              </a:rPr>
              <a:t>Las instrucciones del bloque </a:t>
            </a:r>
            <a:r>
              <a:rPr b="1" lang="es-AR">
                <a:latin typeface="Libre Franklin Medium"/>
                <a:ea typeface="Libre Franklin Medium"/>
                <a:cs typeface="Libre Franklin Medium"/>
                <a:sym typeface="Libre Franklin Medium"/>
              </a:rPr>
              <a:t>finally </a:t>
            </a:r>
            <a:r>
              <a:rPr lang="es-AR">
                <a:latin typeface="Libre Franklin Medium"/>
                <a:ea typeface="Libre Franklin Medium"/>
                <a:cs typeface="Libre Franklin Medium"/>
                <a:sym typeface="Libre Franklin Medium"/>
              </a:rPr>
              <a:t>se ejecutarán aunque el control abandone un bucle </a:t>
            </a:r>
            <a:r>
              <a:rPr b="1" lang="es-AR">
                <a:latin typeface="Libre Franklin Medium"/>
                <a:ea typeface="Libre Franklin Medium"/>
                <a:cs typeface="Libre Franklin Medium"/>
                <a:sym typeface="Libre Franklin Medium"/>
              </a:rPr>
              <a:t>try </a:t>
            </a:r>
            <a:r>
              <a:rPr lang="es-AR">
                <a:latin typeface="Libre Franklin Medium"/>
                <a:ea typeface="Libre Franklin Medium"/>
                <a:cs typeface="Libre Franklin Medium"/>
                <a:sym typeface="Libre Franklin Medium"/>
              </a:rPr>
              <a:t>como resultado de la ejecución normal porque el flujo de control llega al final del bloque </a:t>
            </a:r>
            <a:r>
              <a:rPr b="1" lang="es-AR">
                <a:latin typeface="Libre Franklin Medium"/>
                <a:ea typeface="Libre Franklin Medium"/>
                <a:cs typeface="Libre Franklin Medium"/>
                <a:sym typeface="Libre Franklin Medium"/>
              </a:rPr>
              <a:t>try</a:t>
            </a:r>
            <a:r>
              <a:rPr lang="es-AR">
                <a:latin typeface="Libre Franklin Medium"/>
                <a:ea typeface="Libre Franklin Medium"/>
                <a:cs typeface="Libre Franklin Medium"/>
                <a:sym typeface="Libre Franklin Medium"/>
              </a:rPr>
              <a:t>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</a:pPr>
            <a:r>
              <a:rPr lang="es-AR">
                <a:latin typeface="Libre Franklin Medium"/>
                <a:ea typeface="Libre Franklin Medium"/>
                <a:cs typeface="Libre Franklin Medium"/>
                <a:sym typeface="Libre Franklin Medium"/>
              </a:rPr>
              <a:t>Del mismo modo, también se ejecutarán las instrucciones del bloque </a:t>
            </a:r>
            <a:r>
              <a:rPr b="1" lang="es-AR">
                <a:latin typeface="Libre Franklin Medium"/>
                <a:ea typeface="Libre Franklin Medium"/>
                <a:cs typeface="Libre Franklin Medium"/>
                <a:sym typeface="Libre Franklin Medium"/>
              </a:rPr>
              <a:t>finally </a:t>
            </a:r>
            <a:r>
              <a:rPr lang="es-AR">
                <a:latin typeface="Libre Franklin Medium"/>
                <a:ea typeface="Libre Franklin Medium"/>
                <a:cs typeface="Libre Franklin Medium"/>
                <a:sym typeface="Libre Franklin Medium"/>
              </a:rPr>
              <a:t>si el control abandona un bucle </a:t>
            </a:r>
            <a:r>
              <a:rPr b="1" lang="es-AR">
                <a:latin typeface="Libre Franklin Medium"/>
                <a:ea typeface="Libre Franklin Medium"/>
                <a:cs typeface="Libre Franklin Medium"/>
                <a:sym typeface="Libre Franklin Medium"/>
              </a:rPr>
              <a:t>try </a:t>
            </a:r>
            <a:r>
              <a:rPr lang="es-AR">
                <a:latin typeface="Libre Franklin Medium"/>
                <a:ea typeface="Libre Franklin Medium"/>
                <a:cs typeface="Libre Franklin Medium"/>
                <a:sym typeface="Libre Franklin Medium"/>
              </a:rPr>
              <a:t>como resultado de una instrucción </a:t>
            </a:r>
            <a:r>
              <a:rPr b="1" lang="es-AR">
                <a:latin typeface="Libre Franklin Medium"/>
                <a:ea typeface="Libre Franklin Medium"/>
                <a:cs typeface="Libre Franklin Medium"/>
                <a:sym typeface="Libre Franklin Medium"/>
              </a:rPr>
              <a:t>throw </a:t>
            </a:r>
            <a:r>
              <a:rPr lang="es-AR">
                <a:latin typeface="Libre Franklin Medium"/>
                <a:ea typeface="Libre Franklin Medium"/>
                <a:cs typeface="Libre Franklin Medium"/>
                <a:sym typeface="Libre Franklin Medium"/>
              </a:rPr>
              <a:t>o una instrucción de salto como </a:t>
            </a:r>
            <a:r>
              <a:rPr b="1" lang="es-AR">
                <a:latin typeface="Libre Franklin Medium"/>
                <a:ea typeface="Libre Franklin Medium"/>
                <a:cs typeface="Libre Franklin Medium"/>
                <a:sym typeface="Libre Franklin Medium"/>
              </a:rPr>
              <a:t>break</a:t>
            </a:r>
            <a:r>
              <a:rPr lang="es-AR">
                <a:latin typeface="Libre Franklin Medium"/>
                <a:ea typeface="Libre Franklin Medium"/>
                <a:cs typeface="Libre Franklin Medium"/>
                <a:sym typeface="Libre Franklin Medium"/>
              </a:rPr>
              <a:t> o </a:t>
            </a:r>
            <a:r>
              <a:rPr b="1" lang="es-AR">
                <a:latin typeface="Libre Franklin Medium"/>
                <a:ea typeface="Libre Franklin Medium"/>
                <a:cs typeface="Libre Franklin Medium"/>
                <a:sym typeface="Libre Franklin Medium"/>
              </a:rPr>
              <a:t>continue</a:t>
            </a:r>
            <a:r>
              <a:rPr lang="es-AR">
                <a:latin typeface="Libre Franklin Medium"/>
                <a:ea typeface="Libre Franklin Medium"/>
                <a:cs typeface="Libre Franklin Medium"/>
                <a:sym typeface="Libre Franklin Medium"/>
              </a:rPr>
              <a:t>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</a:pPr>
            <a:r>
              <a:rPr lang="es-AR">
                <a:latin typeface="Libre Franklin Medium"/>
                <a:ea typeface="Libre Franklin Medium"/>
                <a:cs typeface="Libre Franklin Medium"/>
                <a:sym typeface="Libre Franklin Medium"/>
              </a:rPr>
              <a:t>El bloque </a:t>
            </a:r>
            <a:r>
              <a:rPr b="1" lang="es-AR">
                <a:latin typeface="Libre Franklin Medium"/>
                <a:ea typeface="Libre Franklin Medium"/>
                <a:cs typeface="Libre Franklin Medium"/>
                <a:sym typeface="Libre Franklin Medium"/>
              </a:rPr>
              <a:t>finally </a:t>
            </a:r>
            <a:r>
              <a:rPr lang="es-AR">
                <a:latin typeface="Libre Franklin Medium"/>
                <a:ea typeface="Libre Franklin Medium"/>
                <a:cs typeface="Libre Franklin Medium"/>
                <a:sym typeface="Libre Franklin Medium"/>
              </a:rPr>
              <a:t>es útil en dos casos: para evitar la repetición de instrucciones y para liberar recursos tras el lanzamiento de una excepción.</a:t>
            </a:r>
            <a:endParaRPr sz="2800"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0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s-AR"/>
              <a:t>Gestión de errores</a:t>
            </a:r>
            <a:endParaRPr/>
          </a:p>
        </p:txBody>
      </p:sp>
      <p:sp>
        <p:nvSpPr>
          <p:cNvPr id="210" name="Google Shape;210;p20"/>
          <p:cNvSpPr txBox="1"/>
          <p:nvPr>
            <p:ph idx="1" type="body"/>
          </p:nvPr>
        </p:nvSpPr>
        <p:spPr>
          <a:xfrm>
            <a:off x="680321" y="2336873"/>
            <a:ext cx="9613861" cy="4373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s-AR">
                <a:latin typeface="Libre Franklin Medium"/>
                <a:ea typeface="Libre Franklin Medium"/>
                <a:cs typeface="Libre Franklin Medium"/>
                <a:sym typeface="Libre Franklin Medium"/>
              </a:rPr>
              <a:t>La gestión de errores es la técnica que permite interceptar con éxito errores en tiempo de ejecución esperados y no esperados. </a:t>
            </a:r>
            <a:endParaRPr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s-AR">
                <a:latin typeface="Libre Franklin Medium"/>
                <a:ea typeface="Libre Franklin Medium"/>
                <a:cs typeface="Libre Franklin Medium"/>
                <a:sym typeface="Libre Franklin Medium"/>
              </a:rPr>
              <a:t>En C# la gestión de errores se controla por medio de excepciones. </a:t>
            </a:r>
            <a:endParaRPr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s-AR">
                <a:latin typeface="Libre Franklin Medium"/>
                <a:ea typeface="Libre Franklin Medium"/>
                <a:cs typeface="Libre Franklin Medium"/>
                <a:sym typeface="Libre Franklin Medium"/>
              </a:rPr>
              <a:t>Cuando se produce un error se </a:t>
            </a:r>
            <a:r>
              <a:rPr b="1" i="1" lang="es-AR">
                <a:latin typeface="Libre Franklin Medium"/>
                <a:ea typeface="Libre Franklin Medium"/>
                <a:cs typeface="Libre Franklin Medium"/>
                <a:sym typeface="Libre Franklin Medium"/>
              </a:rPr>
              <a:t>lanza </a:t>
            </a:r>
            <a:r>
              <a:rPr lang="es-AR">
                <a:latin typeface="Libre Franklin Medium"/>
                <a:ea typeface="Libre Franklin Medium"/>
                <a:cs typeface="Libre Franklin Medium"/>
                <a:sym typeface="Libre Franklin Medium"/>
              </a:rPr>
              <a:t>una excepción. </a:t>
            </a:r>
            <a:endParaRPr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s-AR">
                <a:latin typeface="Libre Franklin Medium"/>
                <a:ea typeface="Libre Franklin Medium"/>
                <a:cs typeface="Libre Franklin Medium"/>
                <a:sym typeface="Libre Franklin Medium"/>
              </a:rPr>
              <a:t>El programa debe construirse usando diferentes técnicas de gestión de errores para </a:t>
            </a:r>
            <a:r>
              <a:rPr b="1" i="1" lang="es-AR">
                <a:latin typeface="Libre Franklin Medium"/>
                <a:ea typeface="Libre Franklin Medium"/>
                <a:cs typeface="Libre Franklin Medium"/>
                <a:sym typeface="Libre Franklin Medium"/>
              </a:rPr>
              <a:t>atrapar </a:t>
            </a:r>
            <a:r>
              <a:rPr lang="es-AR">
                <a:latin typeface="Libre Franklin Medium"/>
                <a:ea typeface="Libre Franklin Medium"/>
                <a:cs typeface="Libre Franklin Medium"/>
                <a:sym typeface="Libre Franklin Medium"/>
              </a:rPr>
              <a:t>las excepciones y administrarlas de manera conveniente.</a:t>
            </a:r>
            <a:endParaRPr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8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s-AR"/>
              <a:t>Bloque Finally</a:t>
            </a:r>
            <a:endParaRPr/>
          </a:p>
        </p:txBody>
      </p:sp>
      <p:sp>
        <p:nvSpPr>
          <p:cNvPr id="332" name="Google Shape;332;p38"/>
          <p:cNvSpPr txBox="1"/>
          <p:nvPr/>
        </p:nvSpPr>
        <p:spPr>
          <a:xfrm>
            <a:off x="680321" y="2019832"/>
            <a:ext cx="9613861" cy="45587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76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i="0" lang="es-AR" sz="20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try</a:t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6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i="0" lang="es-AR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76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i="0" lang="es-AR" sz="2000" u="none" cap="none" strike="noStrike">
                <a:solidFill>
                  <a:srgbClr val="388356"/>
                </a:solidFill>
                <a:latin typeface="Consolas"/>
                <a:ea typeface="Consolas"/>
                <a:cs typeface="Consolas"/>
                <a:sym typeface="Consolas"/>
              </a:rPr>
              <a:t>    // Código</a:t>
            </a:r>
            <a:endParaRPr b="0" i="0" sz="2000" u="none" cap="none" strike="noStrike">
              <a:solidFill>
                <a:srgbClr val="38835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6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i="0" lang="es-AR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76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i="0" lang="es-AR" sz="20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catch</a:t>
            </a:r>
            <a:r>
              <a:rPr b="0" i="0" lang="es-AR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(OverflowException e)</a:t>
            </a:r>
            <a:endParaRPr/>
          </a:p>
          <a:p>
            <a:pPr indent="0" lvl="0" marL="76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i="0" lang="es-AR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76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i="0" lang="es-AR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Console.WriteLine(e.Message);</a:t>
            </a:r>
            <a:endParaRPr/>
          </a:p>
          <a:p>
            <a:pPr indent="0" lvl="0" marL="76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i="0" lang="es-AR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76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i="0" lang="es-AR" sz="20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catch</a:t>
            </a:r>
            <a:r>
              <a:rPr b="0" i="0" lang="es-AR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(DivideByZeroException e)</a:t>
            </a:r>
            <a:endParaRPr/>
          </a:p>
          <a:p>
            <a:pPr indent="0" lvl="0" marL="76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i="0" lang="es-AR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76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i="0" lang="es-AR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Console.WriteLine(e.Message);</a:t>
            </a:r>
            <a:endParaRPr/>
          </a:p>
          <a:p>
            <a:pPr indent="0" lvl="0" marL="76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i="0" lang="es-AR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76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i="0" lang="es-AR" sz="20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finally</a:t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6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i="0" lang="es-AR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76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i="0" lang="es-AR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Console.WriteLine(</a:t>
            </a:r>
            <a:r>
              <a:rPr b="0" i="0" lang="es-AR" sz="2000" u="none" cap="none" strike="noStrik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"Pulse una tecla para continuar..."</a:t>
            </a:r>
            <a:r>
              <a:rPr b="0" i="0" lang="es-AR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76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i="0" lang="es-AR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1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s-AR"/>
              <a:t>Excepciones</a:t>
            </a:r>
            <a:endParaRPr/>
          </a:p>
        </p:txBody>
      </p:sp>
      <p:sp>
        <p:nvSpPr>
          <p:cNvPr id="216" name="Google Shape;216;p21"/>
          <p:cNvSpPr txBox="1"/>
          <p:nvPr>
            <p:ph idx="1" type="body"/>
          </p:nvPr>
        </p:nvSpPr>
        <p:spPr>
          <a:xfrm>
            <a:off x="680321" y="2336873"/>
            <a:ext cx="9613861" cy="43086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s-AR">
                <a:latin typeface="Libre Franklin Medium"/>
                <a:ea typeface="Libre Franklin Medium"/>
                <a:cs typeface="Libre Franklin Medium"/>
                <a:sym typeface="Libre Franklin Medium"/>
              </a:rPr>
              <a:t>Cuando algo va mal mientras un programa de C# se está ejecutando, se inicia una excepción.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s-AR">
                <a:latin typeface="Libre Franklin Medium"/>
                <a:ea typeface="Libre Franklin Medium"/>
                <a:cs typeface="Libre Franklin Medium"/>
                <a:sym typeface="Libre Franklin Medium"/>
              </a:rPr>
              <a:t>Las excepciones detienen el flujo actual del programa, y si no se hace nada, el programa dejará de funcionar.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s-AR">
                <a:latin typeface="Libre Franklin Medium"/>
                <a:ea typeface="Libre Franklin Medium"/>
                <a:cs typeface="Libre Franklin Medium"/>
                <a:sym typeface="Libre Franklin Medium"/>
              </a:rPr>
              <a:t>Se producen por un error en el programa, por ejemplo, si se divide un número por cero, o pueden ser el resultado de alguna entrada inesperada, por ejemplo, cuando un usuario selecciona un archivo que no existe.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s-AR">
                <a:latin typeface="Libre Franklin Medium"/>
                <a:ea typeface="Libre Franklin Medium"/>
                <a:cs typeface="Libre Franklin Medium"/>
                <a:sym typeface="Libre Franklin Medium"/>
              </a:rPr>
              <a:t>El programador debe habilitar su programa para que resuelva estos problemas sin bloquearse.</a:t>
            </a:r>
            <a:endParaRPr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2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s-AR"/>
              <a:t>Objeto Exception</a:t>
            </a:r>
            <a:endParaRPr/>
          </a:p>
        </p:txBody>
      </p:sp>
      <p:sp>
        <p:nvSpPr>
          <p:cNvPr id="222" name="Google Shape;222;p22"/>
          <p:cNvSpPr txBox="1"/>
          <p:nvPr>
            <p:ph idx="1" type="body"/>
          </p:nvPr>
        </p:nvSpPr>
        <p:spPr>
          <a:xfrm>
            <a:off x="680321" y="2336872"/>
            <a:ext cx="9613861" cy="4179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s-AR" sz="2800">
                <a:latin typeface="Libre Franklin Medium"/>
                <a:ea typeface="Libre Franklin Medium"/>
                <a:cs typeface="Libre Franklin Medium"/>
                <a:sym typeface="Libre Franklin Medium"/>
              </a:rPr>
              <a:t>Todas las excepciones derivan de la clase </a:t>
            </a:r>
            <a:r>
              <a:rPr b="1" lang="es-AR" sz="2800">
                <a:latin typeface="Libre Franklin Medium"/>
                <a:ea typeface="Libre Franklin Medium"/>
                <a:cs typeface="Libre Franklin Medium"/>
                <a:sym typeface="Libre Franklin Medium"/>
              </a:rPr>
              <a:t>Exception</a:t>
            </a:r>
            <a:r>
              <a:rPr lang="es-AR" sz="2800">
                <a:latin typeface="Libre Franklin Medium"/>
                <a:ea typeface="Libre Franklin Medium"/>
                <a:cs typeface="Libre Franklin Medium"/>
                <a:sym typeface="Libre Franklin Medium"/>
              </a:rPr>
              <a:t>, que es parte del runtime de lenguaje común (CLR).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t/>
            </a:r>
            <a:endParaRPr sz="2800"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s-AR" sz="2800">
                <a:latin typeface="Libre Franklin Medium"/>
                <a:ea typeface="Libre Franklin Medium"/>
                <a:cs typeface="Libre Franklin Medium"/>
                <a:sym typeface="Libre Franklin Medium"/>
              </a:rPr>
              <a:t>Ventajas:</a:t>
            </a:r>
            <a:endParaRPr sz="2800"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s-AR">
                <a:latin typeface="Libre Franklin Medium"/>
                <a:ea typeface="Libre Franklin Medium"/>
                <a:cs typeface="Libre Franklin Medium"/>
                <a:sym typeface="Libre Franklin Medium"/>
              </a:rPr>
              <a:t>Los mensajes de error no están representados por valores enteros o enumeraciones. 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00"/>
              <a:buChar char="•"/>
            </a:pPr>
            <a:r>
              <a:rPr lang="es-AR" sz="2200">
                <a:latin typeface="Libre Franklin Medium"/>
                <a:ea typeface="Libre Franklin Medium"/>
                <a:cs typeface="Libre Franklin Medium"/>
                <a:sym typeface="Libre Franklin Medium"/>
              </a:rPr>
              <a:t>Los valores enteros de programación, como -3, desparecen y en su lugar se utilizan clases concretas, como </a:t>
            </a:r>
            <a:r>
              <a:rPr b="1" lang="es-AR" sz="2200">
                <a:latin typeface="Libre Franklin Medium"/>
                <a:ea typeface="Libre Franklin Medium"/>
                <a:cs typeface="Libre Franklin Medium"/>
                <a:sym typeface="Libre Franklin Medium"/>
              </a:rPr>
              <a:t>OutOfMemoryException</a:t>
            </a:r>
            <a:r>
              <a:rPr lang="es-AR" sz="2200">
                <a:latin typeface="Libre Franklin Medium"/>
                <a:ea typeface="Libre Franklin Medium"/>
                <a:cs typeface="Libre Franklin Medium"/>
                <a:sym typeface="Libre Franklin Medium"/>
              </a:rPr>
              <a:t>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s-AR">
                <a:latin typeface="Libre Franklin Medium"/>
                <a:ea typeface="Libre Franklin Medium"/>
                <a:cs typeface="Libre Franklin Medium"/>
                <a:sym typeface="Libre Franklin Medium"/>
              </a:rPr>
              <a:t>Cada clase de excepción puede residir dentro de su propio archivo de origen y no está vinculada con las demás clases de excepción.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3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s-AR"/>
              <a:t>Objeto Exception</a:t>
            </a:r>
            <a:endParaRPr/>
          </a:p>
        </p:txBody>
      </p:sp>
      <p:sp>
        <p:nvSpPr>
          <p:cNvPr id="228" name="Google Shape;228;p23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s-AR">
                <a:latin typeface="Libre Franklin Medium"/>
                <a:ea typeface="Libre Franklin Medium"/>
                <a:cs typeface="Libre Franklin Medium"/>
                <a:sym typeface="Libre Franklin Medium"/>
              </a:rPr>
              <a:t>Se generan mensajes de error significativos.</a:t>
            </a:r>
            <a:endParaRPr/>
          </a:p>
          <a:p>
            <a:pPr indent="-101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s-AR">
                <a:latin typeface="Libre Franklin Medium"/>
                <a:ea typeface="Libre Franklin Medium"/>
                <a:cs typeface="Libre Franklin Medium"/>
                <a:sym typeface="Libre Franklin Medium"/>
              </a:rPr>
              <a:t>Cada clase de excepción es descriptiva y representa un error concreto de forma clara y evidente. 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00"/>
              <a:buChar char="•"/>
            </a:pPr>
            <a:r>
              <a:rPr lang="es-AR" sz="2200">
                <a:latin typeface="Libre Franklin Medium"/>
                <a:ea typeface="Libre Franklin Medium"/>
                <a:cs typeface="Libre Franklin Medium"/>
                <a:sym typeface="Libre Franklin Medium"/>
              </a:rPr>
              <a:t>En lugar de un –3, se utiliza una clase llamada </a:t>
            </a:r>
            <a:r>
              <a:rPr b="1" lang="es-AR" sz="2200">
                <a:latin typeface="Libre Franklin Medium"/>
                <a:ea typeface="Libre Franklin Medium"/>
                <a:cs typeface="Libre Franklin Medium"/>
                <a:sym typeface="Libre Franklin Medium"/>
              </a:rPr>
              <a:t>OutOfMemoryException</a:t>
            </a:r>
            <a:r>
              <a:rPr lang="es-AR" sz="2200">
                <a:latin typeface="Libre Franklin Medium"/>
                <a:ea typeface="Libre Franklin Medium"/>
                <a:cs typeface="Libre Franklin Medium"/>
                <a:sym typeface="Libre Franklin Medium"/>
              </a:rPr>
              <a:t>.</a:t>
            </a:r>
            <a:endParaRPr/>
          </a:p>
          <a:p>
            <a:pPr indent="-889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r>
              <a:t/>
            </a:r>
            <a:endParaRPr sz="2200"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s-AR">
                <a:latin typeface="Libre Franklin Medium"/>
                <a:ea typeface="Libre Franklin Medium"/>
                <a:cs typeface="Libre Franklin Medium"/>
                <a:sym typeface="Libre Franklin Medium"/>
              </a:rPr>
              <a:t>Cada clase de excepción contiene también información específica. 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00"/>
              <a:buChar char="•"/>
            </a:pPr>
            <a:r>
              <a:rPr lang="es-AR" sz="2200">
                <a:latin typeface="Libre Franklin Medium"/>
                <a:ea typeface="Libre Franklin Medium"/>
                <a:cs typeface="Libre Franklin Medium"/>
                <a:sym typeface="Libre Franklin Medium"/>
              </a:rPr>
              <a:t>Por ejemplo, una clase </a:t>
            </a:r>
            <a:r>
              <a:rPr b="1" lang="es-AR" sz="2200">
                <a:latin typeface="Libre Franklin Medium"/>
                <a:ea typeface="Libre Franklin Medium"/>
                <a:cs typeface="Libre Franklin Medium"/>
                <a:sym typeface="Libre Franklin Medium"/>
              </a:rPr>
              <a:t>FileNotFoundException </a:t>
            </a:r>
            <a:r>
              <a:rPr lang="es-AR" sz="2200">
                <a:latin typeface="Libre Franklin Medium"/>
                <a:ea typeface="Libre Franklin Medium"/>
                <a:cs typeface="Libre Franklin Medium"/>
                <a:sym typeface="Libre Franklin Medium"/>
              </a:rPr>
              <a:t>podría contener el nombre del archivo no encontrado.</a:t>
            </a:r>
            <a:endParaRPr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4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s-AR"/>
              <a:t>Objeto Exception</a:t>
            </a:r>
            <a:endParaRPr/>
          </a:p>
        </p:txBody>
      </p:sp>
      <p:sp>
        <p:nvSpPr>
          <p:cNvPr id="234" name="Google Shape;234;p24"/>
          <p:cNvSpPr/>
          <p:nvPr/>
        </p:nvSpPr>
        <p:spPr>
          <a:xfrm>
            <a:off x="889491" y="2332618"/>
            <a:ext cx="1957589" cy="373488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AF6C0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Exception</a:t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5" name="Google Shape;235;p24"/>
          <p:cNvSpPr/>
          <p:nvPr/>
        </p:nvSpPr>
        <p:spPr>
          <a:xfrm>
            <a:off x="2434956" y="2831070"/>
            <a:ext cx="2484774" cy="373488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AF6C0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SystemException</a:t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6" name="Google Shape;236;p24"/>
          <p:cNvSpPr/>
          <p:nvPr/>
        </p:nvSpPr>
        <p:spPr>
          <a:xfrm>
            <a:off x="4109210" y="3329522"/>
            <a:ext cx="2819624" cy="373488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AF6C0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NullReferenceException</a:t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7" name="Google Shape;237;p24"/>
          <p:cNvSpPr/>
          <p:nvPr/>
        </p:nvSpPr>
        <p:spPr>
          <a:xfrm>
            <a:off x="4109210" y="3827974"/>
            <a:ext cx="2819624" cy="373488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AF6C0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NullReferenceException</a:t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8" name="Google Shape;238;p24"/>
          <p:cNvSpPr/>
          <p:nvPr/>
        </p:nvSpPr>
        <p:spPr>
          <a:xfrm>
            <a:off x="4109210" y="4333200"/>
            <a:ext cx="2819624" cy="373488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AF6C0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NullReferenceException</a:t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9" name="Google Shape;239;p24"/>
          <p:cNvSpPr/>
          <p:nvPr/>
        </p:nvSpPr>
        <p:spPr>
          <a:xfrm>
            <a:off x="2434956" y="4875678"/>
            <a:ext cx="2484774" cy="373488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AF6C0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ApplicationException</a:t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240" name="Google Shape;240;p24"/>
          <p:cNvCxnSpPr>
            <a:stCxn id="239" idx="1"/>
            <a:endCxn id="234" idx="2"/>
          </p:cNvCxnSpPr>
          <p:nvPr/>
        </p:nvCxnSpPr>
        <p:spPr>
          <a:xfrm rot="10800000">
            <a:off x="1868256" y="2706222"/>
            <a:ext cx="566700" cy="2356200"/>
          </a:xfrm>
          <a:prstGeom prst="bentConnector2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1" name="Google Shape;241;p24"/>
          <p:cNvCxnSpPr>
            <a:stCxn id="235" idx="1"/>
            <a:endCxn id="234" idx="2"/>
          </p:cNvCxnSpPr>
          <p:nvPr/>
        </p:nvCxnSpPr>
        <p:spPr>
          <a:xfrm rot="10800000">
            <a:off x="1868256" y="2706114"/>
            <a:ext cx="566700" cy="311700"/>
          </a:xfrm>
          <a:prstGeom prst="bentConnector2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2" name="Google Shape;242;p24"/>
          <p:cNvCxnSpPr>
            <a:stCxn id="236" idx="1"/>
            <a:endCxn id="235" idx="2"/>
          </p:cNvCxnSpPr>
          <p:nvPr/>
        </p:nvCxnSpPr>
        <p:spPr>
          <a:xfrm rot="10800000">
            <a:off x="3677210" y="3204566"/>
            <a:ext cx="432000" cy="311700"/>
          </a:xfrm>
          <a:prstGeom prst="bentConnector2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3" name="Google Shape;243;p24"/>
          <p:cNvCxnSpPr>
            <a:stCxn id="237" idx="1"/>
            <a:endCxn id="235" idx="2"/>
          </p:cNvCxnSpPr>
          <p:nvPr/>
        </p:nvCxnSpPr>
        <p:spPr>
          <a:xfrm rot="10800000">
            <a:off x="3677210" y="3204418"/>
            <a:ext cx="432000" cy="810300"/>
          </a:xfrm>
          <a:prstGeom prst="bentConnector2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4" name="Google Shape;244;p24"/>
          <p:cNvCxnSpPr>
            <a:stCxn id="238" idx="1"/>
            <a:endCxn id="235" idx="2"/>
          </p:cNvCxnSpPr>
          <p:nvPr/>
        </p:nvCxnSpPr>
        <p:spPr>
          <a:xfrm rot="10800000">
            <a:off x="3677210" y="3204444"/>
            <a:ext cx="432000" cy="1315500"/>
          </a:xfrm>
          <a:prstGeom prst="bentConnector2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5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s-AR"/>
              <a:t>Bloque Try - Catch</a:t>
            </a:r>
            <a:endParaRPr/>
          </a:p>
        </p:txBody>
      </p:sp>
      <p:sp>
        <p:nvSpPr>
          <p:cNvPr id="250" name="Google Shape;250;p25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s-AR">
                <a:latin typeface="Libre Franklin Medium"/>
                <a:ea typeface="Libre Franklin Medium"/>
                <a:cs typeface="Libre Franklin Medium"/>
                <a:sym typeface="Libre Franklin Medium"/>
              </a:rPr>
              <a:t>Los bloques </a:t>
            </a:r>
            <a:r>
              <a:rPr b="1" lang="es-AR">
                <a:latin typeface="Libre Franklin Medium"/>
                <a:ea typeface="Libre Franklin Medium"/>
                <a:cs typeface="Libre Franklin Medium"/>
                <a:sym typeface="Libre Franklin Medium"/>
              </a:rPr>
              <a:t>try-catch </a:t>
            </a:r>
            <a:r>
              <a:rPr lang="es-AR">
                <a:latin typeface="Libre Franklin Medium"/>
                <a:ea typeface="Libre Franklin Medium"/>
                <a:cs typeface="Libre Franklin Medium"/>
                <a:sym typeface="Libre Franklin Medium"/>
              </a:rPr>
              <a:t>son la solución que ofrece la orientación a objetos a los problemas de tratamiento de errores.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s-AR">
                <a:latin typeface="Libre Franklin Medium"/>
                <a:ea typeface="Libre Franklin Medium"/>
                <a:cs typeface="Libre Franklin Medium"/>
                <a:sym typeface="Libre Franklin Medium"/>
              </a:rPr>
              <a:t>La idea consiste en separar físicamente las instrucciones básicas del programa para el flujo de control normal de las instrucciones para tratamiento de errores.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s-AR">
                <a:latin typeface="Libre Franklin Medium"/>
                <a:ea typeface="Libre Franklin Medium"/>
                <a:cs typeface="Libre Franklin Medium"/>
                <a:sym typeface="Libre Franklin Medium"/>
              </a:rPr>
              <a:t>Así, las partes del código que podrían lanzar excepciones se colocan en un bloque </a:t>
            </a:r>
            <a:r>
              <a:rPr b="1" lang="es-AR">
                <a:latin typeface="Libre Franklin Medium"/>
                <a:ea typeface="Libre Franklin Medium"/>
                <a:cs typeface="Libre Franklin Medium"/>
                <a:sym typeface="Libre Franklin Medium"/>
              </a:rPr>
              <a:t>try</a:t>
            </a:r>
            <a:r>
              <a:rPr lang="es-AR">
                <a:latin typeface="Libre Franklin Medium"/>
                <a:ea typeface="Libre Franklin Medium"/>
                <a:cs typeface="Libre Franklin Medium"/>
                <a:sym typeface="Libre Franklin Medium"/>
              </a:rPr>
              <a:t>, mientras que el código para tratamiento de excepciones en el bloque </a:t>
            </a:r>
            <a:r>
              <a:rPr b="1" lang="es-AR">
                <a:latin typeface="Libre Franklin Medium"/>
                <a:ea typeface="Libre Franklin Medium"/>
                <a:cs typeface="Libre Franklin Medium"/>
                <a:sym typeface="Libre Franklin Medium"/>
              </a:rPr>
              <a:t>try </a:t>
            </a:r>
            <a:r>
              <a:rPr lang="es-AR">
                <a:latin typeface="Libre Franklin Medium"/>
                <a:ea typeface="Libre Franklin Medium"/>
                <a:cs typeface="Libre Franklin Medium"/>
                <a:sym typeface="Libre Franklin Medium"/>
              </a:rPr>
              <a:t>se pone en un bloque </a:t>
            </a:r>
            <a:r>
              <a:rPr b="1" lang="es-AR">
                <a:latin typeface="Libre Franklin Medium"/>
                <a:ea typeface="Libre Franklin Medium"/>
                <a:cs typeface="Libre Franklin Medium"/>
                <a:sym typeface="Libre Franklin Medium"/>
              </a:rPr>
              <a:t>catch </a:t>
            </a:r>
            <a:r>
              <a:rPr lang="es-AR">
                <a:latin typeface="Libre Franklin Medium"/>
                <a:ea typeface="Libre Franklin Medium"/>
                <a:cs typeface="Libre Franklin Medium"/>
                <a:sym typeface="Libre Franklin Medium"/>
              </a:rPr>
              <a:t>aparte.</a:t>
            </a:r>
            <a:endParaRPr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6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s-AR"/>
              <a:t>Bloque Try - Catch</a:t>
            </a:r>
            <a:endParaRPr/>
          </a:p>
        </p:txBody>
      </p:sp>
      <p:sp>
        <p:nvSpPr>
          <p:cNvPr id="256" name="Google Shape;256;p26"/>
          <p:cNvSpPr txBox="1"/>
          <p:nvPr/>
        </p:nvSpPr>
        <p:spPr>
          <a:xfrm>
            <a:off x="680321" y="2273832"/>
            <a:ext cx="9613861" cy="38856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76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i="0" lang="es-AR" sz="22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try</a:t>
            </a:r>
            <a:endParaRPr b="0" i="0" sz="2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6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i="0" lang="es-AR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76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i="0" lang="es-AR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s-AR" sz="2200" u="none" cap="none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Código a controlar</a:t>
            </a:r>
            <a:endParaRPr b="0" i="0" sz="2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6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i="0" lang="es-AR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76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i="0" lang="es-AR" sz="22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catch</a:t>
            </a:r>
            <a:r>
              <a:rPr b="0" i="0" lang="es-AR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(Exception identificador)</a:t>
            </a:r>
            <a:endParaRPr/>
          </a:p>
          <a:p>
            <a:pPr indent="0" lvl="0" marL="76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i="0" lang="es-AR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76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i="0" lang="es-AR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s-AR" sz="2200" u="none" cap="none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Control de la excepción, en caso de que se produzca.</a:t>
            </a:r>
            <a:endParaRPr b="0" i="0" sz="2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6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i="0" lang="es-AR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s-AR" sz="2200" u="none" cap="none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ClaseException tiene que ser de System.Exception</a:t>
            </a:r>
            <a:endParaRPr b="0" i="0" sz="2200" u="none" cap="none" strike="noStrike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6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i="0" lang="es-AR" sz="2200" u="none" cap="none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   //o una clase derivada.</a:t>
            </a:r>
            <a:endParaRPr b="0" i="0" sz="2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6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i="0" lang="es-AR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s-AR" sz="2200" u="none" cap="none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El identificador, que es opcional, es una variable</a:t>
            </a:r>
            <a:endParaRPr b="0" i="0" sz="2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6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i="0" lang="es-AR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s-AR" sz="2200" u="none" cap="none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//local de sólo lectura en el ámbito del bloque catch.</a:t>
            </a:r>
            <a:endParaRPr b="0" i="0" sz="2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6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i="0" lang="es-AR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7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s-AR"/>
              <a:t>Ejemplo</a:t>
            </a:r>
            <a:endParaRPr/>
          </a:p>
        </p:txBody>
      </p:sp>
      <p:sp>
        <p:nvSpPr>
          <p:cNvPr id="262" name="Google Shape;262;p27"/>
          <p:cNvSpPr txBox="1"/>
          <p:nvPr/>
        </p:nvSpPr>
        <p:spPr>
          <a:xfrm>
            <a:off x="680321" y="2629432"/>
            <a:ext cx="9613861" cy="35300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76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i="0" lang="es-AR" sz="20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i="0" lang="es-AR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MetodoExcepcion()</a:t>
            </a:r>
            <a:endParaRPr/>
          </a:p>
          <a:p>
            <a:pPr indent="0" lvl="0" marL="76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i="0" lang="es-AR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76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i="0" lang="es-AR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s-AR" sz="20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try</a:t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6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i="0" lang="es-AR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/>
          </a:p>
          <a:p>
            <a:pPr indent="0" lvl="0" marL="76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i="0" lang="es-AR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Console.WriteLine(</a:t>
            </a:r>
            <a:r>
              <a:rPr b="0" i="0" lang="es-AR" sz="2000" u="none" cap="none" strike="noStrik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"Escriba un número"</a:t>
            </a:r>
            <a:r>
              <a:rPr b="0" i="0" lang="es-AR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76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i="0" lang="es-AR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es-AR" sz="20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s-AR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 = </a:t>
            </a:r>
            <a:r>
              <a:rPr b="0" i="0" lang="es-AR" sz="20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s-AR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.Parse(Console.ReadLine());</a:t>
            </a:r>
            <a:endParaRPr/>
          </a:p>
          <a:p>
            <a:pPr indent="0" lvl="0" marL="76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i="0" lang="es-AR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indent="0" lvl="0" marL="76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i="0" lang="es-AR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s-AR" sz="20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catch</a:t>
            </a:r>
            <a:r>
              <a:rPr b="0" i="0" lang="es-AR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(OverflowException e)</a:t>
            </a:r>
            <a:endParaRPr/>
          </a:p>
          <a:p>
            <a:pPr indent="0" lvl="0" marL="76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i="0" lang="es-AR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/>
          </a:p>
          <a:p>
            <a:pPr indent="0" lvl="0" marL="76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i="0" lang="es-AR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Console.WriteLine(e.Message);</a:t>
            </a:r>
            <a:endParaRPr/>
          </a:p>
          <a:p>
            <a:pPr indent="0" lvl="0" marL="76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i="0" lang="es-AR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indent="0" lvl="0" marL="76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i="0" lang="es-AR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rlín">
  <a:themeElements>
    <a:clrScheme name="Berlin">
      <a:dk1>
        <a:srgbClr val="000000"/>
      </a:dk1>
      <a:lt1>
        <a:srgbClr val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