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Libre Franklin Medium"/>
      <p:regular r:id="rId16"/>
      <p:bold r:id="rId17"/>
      <p:italic r:id="rId18"/>
      <p:boldItalic r:id="rId19"/>
    </p:embeddedFont>
    <p:embeddedFont>
      <p:font typeface="Quattrocento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11" Type="http://schemas.openxmlformats.org/officeDocument/2006/relationships/slide" Target="slides/slide7.xml"/><Relationship Id="rId22" Type="http://schemas.openxmlformats.org/officeDocument/2006/relationships/font" Target="fonts/QuattrocentoSans-italic.fntdata"/><Relationship Id="rId10" Type="http://schemas.openxmlformats.org/officeDocument/2006/relationships/slide" Target="slides/slide6.xml"/><Relationship Id="rId21" Type="http://schemas.openxmlformats.org/officeDocument/2006/relationships/font" Target="fonts/Quattrocento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ibreFranklinMedium-bold.fntdata"/><Relationship Id="rId16" Type="http://schemas.openxmlformats.org/officeDocument/2006/relationships/font" Target="fonts/LibreFranklinMedium-regular.fntdata"/><Relationship Id="rId5" Type="http://schemas.openxmlformats.org/officeDocument/2006/relationships/slide" Target="slides/slide1.xml"/><Relationship Id="rId19" Type="http://schemas.openxmlformats.org/officeDocument/2006/relationships/font" Target="fonts/LibreFranklinMedium-boldItalic.fntdata"/><Relationship Id="rId6" Type="http://schemas.openxmlformats.org/officeDocument/2006/relationships/slide" Target="slides/slide2.xml"/><Relationship Id="rId18" Type="http://schemas.openxmlformats.org/officeDocument/2006/relationships/font" Target="fonts/LibreFranklin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00"/>
              <a:buFont typeface="Quattrocento Sans"/>
              <a:buNone/>
            </a:pPr>
            <a:r>
              <a:rPr lang="es-AR">
                <a:solidFill>
                  <a:srgbClr val="2A2A2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.NET Framework permite a los suscriptores registrarse para las notificaciones de eventos estática o dinámicamente.Los controladores de eventos estáticos son efectivos durante toda la vida de la clase cuyos eventos controlan. Los controladores de eventos dinámicos se activan y desactivan explícitamente durante la ejecución de un programa, normalmente en respuesta a alguna lógica condicional del programa.</a:t>
            </a:r>
            <a:endParaRPr/>
          </a:p>
        </p:txBody>
      </p:sp>
      <p:sp>
        <p:nvSpPr>
          <p:cNvPr id="274" name="Google Shape;27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00"/>
              <a:buFont typeface="Quattrocento Sans"/>
              <a:buNone/>
            </a:pPr>
            <a:r>
              <a:rPr lang="es-AR">
                <a:solidFill>
                  <a:srgbClr val="2A2A2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.NET Framework permite a los suscriptores registrarse para las notificaciones de eventos estática o dinámicamente.Los controladores de eventos estáticos son efectivos durante toda la vida de la clase cuyos eventos controlan. Los controladores de eventos dinámicos se activan y desactivan explícitamente durante la ejecución de un programa, normalmente en respuesta a alguna lógica condicional del programa.</a:t>
            </a:r>
            <a:endParaRPr/>
          </a:p>
        </p:txBody>
      </p:sp>
      <p:sp>
        <p:nvSpPr>
          <p:cNvPr id="260" name="Google Shape;26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8" name="Google Shape;10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9" name="Google Shape;1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5" name="Google Shape;115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9" name="Google Shape;11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0" name="Google Shape;12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2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5" name="Google Shape;125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2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9" name="Google Shape;12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0" name="Google Shape;1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5" name="Google Shape;135;p13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6" name="Google Shape;136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39" name="Google Shape;139;p13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s-AR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40" name="Google Shape;140;p13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s-AR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2" name="Google Shape;14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3" name="Google Shape;14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4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3">
  <p:cSld name="Columna 3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52" name="Google Shape;15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53" name="Google Shape;15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15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15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0" name="Google Shape;160;p15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1" name="Google Shape;161;p15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15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3" name="Google Shape;163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de imagen 3">
  <p:cSld name="Columna de imagen 3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7" name="Google Shape;16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8" name="Google Shape;1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3" name="Google Shape;173;p16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4" name="Google Shape;174;p16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5" name="Google Shape;175;p16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6" name="Google Shape;176;p16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Google Shape;177;p16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8" name="Google Shape;178;p16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9" name="Google Shape;179;p16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0" name="Google Shape;180;p16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1" name="Google Shape;181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5" name="Google Shape;18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6" name="Google Shape;1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7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18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8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8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8" name="Google Shape;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8" name="Google Shape;4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8" name="Google Shape;5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6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1" name="Google Shape;7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2" name="Google Shape;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80" name="Google Shape;8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6" name="Google Shape;8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7" name="Google Shape;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7" name="Google Shape;9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8" name="Google Shape;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1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10" name="Google Shape;10;p1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s-AR"/>
              <a:t>Eventos</a:t>
            </a:r>
            <a:endParaRPr/>
          </a:p>
        </p:txBody>
      </p:sp>
      <p:sp>
        <p:nvSpPr>
          <p:cNvPr id="207" name="Google Shape;207;p19"/>
          <p:cNvSpPr txBox="1"/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Trebuchet MS"/>
              <a:buNone/>
            </a:pPr>
            <a:r>
              <a:rPr b="0" i="0" lang="es-AR" sz="5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23</a:t>
            </a:r>
            <a:endParaRPr b="0" i="0" sz="54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19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/>
              <a:t>Programación II y </a:t>
            </a:r>
            <a:r>
              <a:rPr lang="es-AR">
                <a:solidFill>
                  <a:schemeClr val="lt1"/>
                </a:solidFill>
              </a:rPr>
              <a:t>Laboratorio de Computación II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/>
              <a:t>Edición 2018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Ejemplo</a:t>
            </a:r>
            <a:endParaRPr/>
          </a:p>
        </p:txBody>
      </p:sp>
      <p:sp>
        <p:nvSpPr>
          <p:cNvPr id="270" name="Google Shape;270;p28"/>
          <p:cNvSpPr txBox="1"/>
          <p:nvPr/>
        </p:nvSpPr>
        <p:spPr>
          <a:xfrm>
            <a:off x="680321" y="2273832"/>
            <a:ext cx="9613861" cy="25711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button1.Click += MetodoManejador;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b="0" i="0" sz="20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MetodoManejador(Object sender, EventArgs e)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MessageBox.Show(</a:t>
            </a:r>
            <a:r>
              <a:rPr b="0" i="0" lang="es-AR" sz="20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"Uso el manejador de eventos"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Manejadores</a:t>
            </a:r>
            <a:endParaRPr/>
          </a:p>
        </p:txBody>
      </p:sp>
      <p:sp>
        <p:nvSpPr>
          <p:cNvPr id="277" name="Google Shape;277;p29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AR" sz="2800">
                <a:latin typeface="Libre Franklin Medium"/>
                <a:ea typeface="Libre Franklin Medium"/>
                <a:cs typeface="Libre Franklin Medium"/>
                <a:sym typeface="Libre Franklin Medium"/>
              </a:rPr>
              <a:t>Para quitar un evento de un manejador de eventos en tiempo de ejecución, hay que utilizar la instrucción -=.</a:t>
            </a:r>
            <a:endParaRPr sz="28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8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8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AR" sz="2800">
                <a:latin typeface="Libre Franklin Medium"/>
                <a:ea typeface="Libre Franklin Medium"/>
                <a:cs typeface="Libre Franklin Medium"/>
                <a:sym typeface="Libre Franklin Medium"/>
              </a:rPr>
              <a:t>La instrucción -= quita de la lista de invocación del evento del 'emisor', el manejador.</a:t>
            </a:r>
            <a:endParaRPr/>
          </a:p>
        </p:txBody>
      </p:sp>
      <p:sp>
        <p:nvSpPr>
          <p:cNvPr id="278" name="Google Shape;278;p29"/>
          <p:cNvSpPr txBox="1"/>
          <p:nvPr/>
        </p:nvSpPr>
        <p:spPr>
          <a:xfrm>
            <a:off x="1130697" y="3503435"/>
            <a:ext cx="7549280" cy="4746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objEmisor.evento -= MetodoManejador;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Eventos</a:t>
            </a:r>
            <a:endParaRPr/>
          </a:p>
        </p:txBody>
      </p:sp>
      <p:sp>
        <p:nvSpPr>
          <p:cNvPr id="214" name="Google Shape;214;p20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Un evento es el modo que tiene una clase dada de proporcionar notificaciones a sus clientes cuando ocurre algo en particular dentro del objeto.</a:t>
            </a:r>
            <a:endParaRPr/>
          </a:p>
          <a:p>
            <a:pPr indent="-762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El uso más habitual para los eventos lo vemos en las interfaces gráficas (evento Click de un botón, evento Load de un Form, etc.).</a:t>
            </a:r>
            <a:endParaRPr/>
          </a:p>
          <a:p>
            <a:pPr indent="-762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Los eventos proporcionan un medio apropiado para que los objetos puedan señalizar cambios de estado que pueden resultar útiles para los clientes de ese objeto.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Eventos</a:t>
            </a:r>
            <a:endParaRPr/>
          </a:p>
        </p:txBody>
      </p:sp>
      <p:sp>
        <p:nvSpPr>
          <p:cNvPr id="220" name="Google Shape;220;p2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Un evento es un mensaje enviado por un objeto para indicar que se ha producido una acción invocada programáticamente o por un usuario.</a:t>
            </a:r>
            <a:endParaRPr/>
          </a:p>
          <a:p>
            <a:pPr indent="-101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Cada evento tiene un emisor que produce el evento y un receptor que lo captura.</a:t>
            </a:r>
            <a:endParaRPr/>
          </a:p>
          <a:p>
            <a:pPr indent="-101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Utilizando eventos, los componentes de la interfaz avisan a la lógica de negocios que el usuario ha ejecutado alguna acción sobre los componentes de la misma (por ejemplo: presionar el botón del Mouse o presionar una tecla).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762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Delegados y eventos</a:t>
            </a:r>
            <a:endParaRPr/>
          </a:p>
        </p:txBody>
      </p:sp>
      <p:sp>
        <p:nvSpPr>
          <p:cNvPr id="226" name="Google Shape;226;p22"/>
          <p:cNvSpPr txBox="1"/>
          <p:nvPr>
            <p:ph idx="1" type="body"/>
          </p:nvPr>
        </p:nvSpPr>
        <p:spPr>
          <a:xfrm>
            <a:off x="680321" y="2336872"/>
            <a:ext cx="9613861" cy="3909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El objeto que produce (desencadena) el evento se denomina </a:t>
            </a:r>
            <a:r>
              <a:rPr i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emisor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del evento</a:t>
            </a:r>
            <a:r>
              <a:rPr i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. </a:t>
            </a:r>
            <a:endParaRPr/>
          </a:p>
          <a:p>
            <a:pPr indent="-101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El procedimiento que captura el evento se denomina </a:t>
            </a:r>
            <a:r>
              <a:rPr i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receptor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 o </a:t>
            </a:r>
            <a:r>
              <a:rPr i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manejador </a:t>
            </a: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del evento</a:t>
            </a:r>
            <a:r>
              <a:rPr i="1"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.</a:t>
            </a:r>
            <a:endParaRPr i="1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101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En cualquier caso, el emisor no sabe qué objeto o método responderá a los eventos que produzca. </a:t>
            </a:r>
            <a:endParaRPr/>
          </a:p>
          <a:p>
            <a:pPr indent="-101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Por ello, es necesario tener un componente que enlace el emisor del evento con el receptor del evento.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Delegados y eventos</a:t>
            </a:r>
            <a:endParaRPr/>
          </a:p>
        </p:txBody>
      </p:sp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680321" y="2336872"/>
            <a:ext cx="9613861" cy="3909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El Framework .NET utiliza un tipo de delegado para trabajar como un puntero a función entre el emisor y el receptor del evento.</a:t>
            </a:r>
            <a:endParaRPr/>
          </a:p>
          <a:p>
            <a:pPr indent="-762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En la mayoría de casos, el Framework .NET crea el delegado y se ocupa de gestionar los detalles por nosotros. </a:t>
            </a:r>
            <a:endParaRPr/>
          </a:p>
          <a:p>
            <a:pPr indent="-762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Sin embargo, es posible crear delegados para los casos en que se desee que un evento utilice diferentes controladores de eventos en diferentes circunstancias.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Delegados</a:t>
            </a:r>
            <a:endParaRPr/>
          </a:p>
        </p:txBody>
      </p:sp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680321" y="2336872"/>
            <a:ext cx="9613861" cy="4205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Los eventos se declaran mediante delegados.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Un delegado es un tipo que representa referencias a métodos con una lista de parámetros determinada y un tipo de valor devuelto.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Un objeto delegado encapsula un método de modo que se pueda llamar de forma anónima.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Cuando ocurre el evento, se llama a los delegados que proporcionan los clientes para el evento.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Delegados</a:t>
            </a:r>
            <a:endParaRPr/>
          </a:p>
        </p:txBody>
      </p:sp>
      <p:sp>
        <p:nvSpPr>
          <p:cNvPr id="244" name="Google Shape;244;p25"/>
          <p:cNvSpPr txBox="1"/>
          <p:nvPr>
            <p:ph idx="1" type="body"/>
          </p:nvPr>
        </p:nvSpPr>
        <p:spPr>
          <a:xfrm>
            <a:off x="680321" y="2336873"/>
            <a:ext cx="9613861" cy="4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Los delegados son como los punteros de función de C++, pero tienen seguridad de tipos.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Los delegados permiten pasar los métodos como parámetros.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Los delegados pueden encadenarse entre sí; por ejemplo, se puede llamar a varios métodos en un solo evento.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Un Evento puede tener múltiples manejadores y viceversa.</a:t>
            </a:r>
            <a:endParaRPr/>
          </a:p>
        </p:txBody>
      </p:sp>
      <p:sp>
        <p:nvSpPr>
          <p:cNvPr id="245" name="Google Shape;245;p25"/>
          <p:cNvSpPr txBox="1"/>
          <p:nvPr/>
        </p:nvSpPr>
        <p:spPr>
          <a:xfrm>
            <a:off x="680320" y="5236701"/>
            <a:ext cx="9613861" cy="1241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20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MiDelegado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e);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MiDelegado ElEvento;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Esquema de Eventos</a:t>
            </a:r>
            <a:endParaRPr/>
          </a:p>
        </p:txBody>
      </p:sp>
      <p:sp>
        <p:nvSpPr>
          <p:cNvPr id="251" name="Google Shape;251;p26"/>
          <p:cNvSpPr/>
          <p:nvPr/>
        </p:nvSpPr>
        <p:spPr>
          <a:xfrm>
            <a:off x="680321" y="2472744"/>
            <a:ext cx="2268941" cy="6568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Acción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3052293" y="2472744"/>
            <a:ext cx="2163651" cy="6568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 invoca al...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5318975" y="2472745"/>
            <a:ext cx="2268941" cy="656822"/>
          </a:xfrm>
          <a:prstGeom prst="snip1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Delegado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7690947" y="2472744"/>
            <a:ext cx="2163651" cy="6568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Invoca los...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8229601" y="2801155"/>
            <a:ext cx="2240924" cy="2389823"/>
          </a:xfrm>
          <a:prstGeom prst="leftUpArrow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Método/s asociado/s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680321" y="3933604"/>
            <a:ext cx="7549280" cy="13813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MetodoManejador()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// ...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Manejadores</a:t>
            </a:r>
            <a:endParaRPr/>
          </a:p>
        </p:txBody>
      </p:sp>
      <p:sp>
        <p:nvSpPr>
          <p:cNvPr id="263" name="Google Shape;263;p27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AR" sz="2800">
                <a:latin typeface="Libre Franklin Medium"/>
                <a:ea typeface="Libre Franklin Medium"/>
                <a:cs typeface="Libre Franklin Medium"/>
                <a:sym typeface="Libre Franklin Medium"/>
              </a:rPr>
              <a:t>Para asociar un evento a un manejador de eventos en tiempo de ejecución, hay que 'agregarlo' al evento del emisor.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AR" sz="2800">
                <a:latin typeface="Libre Franklin Medium"/>
                <a:ea typeface="Libre Franklin Medium"/>
                <a:cs typeface="Libre Franklin Medium"/>
                <a:sym typeface="Libre Franklin Medium"/>
              </a:rPr>
              <a:t>La instrucción </a:t>
            </a:r>
            <a:r>
              <a:rPr b="1" lang="es-AR" sz="2800">
                <a:latin typeface="Libre Franklin Medium"/>
                <a:ea typeface="Libre Franklin Medium"/>
                <a:cs typeface="Libre Franklin Medium"/>
                <a:sym typeface="Libre Franklin Medium"/>
              </a:rPr>
              <a:t>+= </a:t>
            </a:r>
            <a:r>
              <a:rPr lang="es-AR" sz="2800">
                <a:latin typeface="Libre Franklin Medium"/>
                <a:ea typeface="Libre Franklin Medium"/>
                <a:cs typeface="Libre Franklin Medium"/>
                <a:sym typeface="Libre Franklin Medium"/>
              </a:rPr>
              <a:t>agrega a la lista de invocación del evento del 'emisor', el nuevo manejador.</a:t>
            </a:r>
            <a:endParaRPr sz="28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64" name="Google Shape;264;p27"/>
          <p:cNvSpPr txBox="1"/>
          <p:nvPr/>
        </p:nvSpPr>
        <p:spPr>
          <a:xfrm>
            <a:off x="1130697" y="3899220"/>
            <a:ext cx="7549280" cy="4746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A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objEmisor.evento += MetodoManejador;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rlí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