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5" r:id="rId11"/>
    <p:sldId id="276" r:id="rId12"/>
    <p:sldId id="269" r:id="rId13"/>
    <p:sldId id="270" r:id="rId14"/>
    <p:sldId id="267" r:id="rId15"/>
    <p:sldId id="268" r:id="rId16"/>
    <p:sldId id="272" r:id="rId17"/>
    <p:sldId id="274" r:id="rId18"/>
    <p:sldId id="273" r:id="rId19"/>
    <p:sldId id="278" r:id="rId20"/>
    <p:sldId id="277" r:id="rId21"/>
    <p:sldId id="263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118"/>
    <a:srgbClr val="EF7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832A-B261-473A-800D-BBFD6749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55C07E-EF84-4067-94E3-834F04955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5797B-BAE0-4E88-81A2-9E08E3E3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2CCE19-11F9-467A-B11E-1A99128C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C10DAA-E93D-495F-A3C3-C68B0E15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81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8B743-9484-4E04-9702-007387F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3BB3AD7-8F71-4867-9987-18AB62D1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615F06-0B7B-4D1B-8D78-9E7E9C29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D4843F-530C-4F27-AE93-4685E26F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7A10AE-6A3E-4047-A6A3-3ADF2817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23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CBDB2C-127B-44A4-8610-D06CDEAA6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7697DA8-5D69-41B8-8305-E90EFB8C9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54BB99-2B11-44DD-9B01-4614F9A7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C5A8B4-2141-4C57-BCAB-204C0958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4E14F4-B831-4B33-BDFF-C2A82B98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1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24D15-1686-4CAB-8C49-88F7659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4CF313-1A00-47DA-92CC-2AA3310A1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CE490F-0FFE-4C4B-9D30-76A2E339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D2150C-AD9C-4246-B880-DA4E91B2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8F75A0-3332-459C-BA06-5376D5B4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115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A2F98-1E74-4C26-8516-928FC7FC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8803A0-6D54-4581-A52E-07E32CB1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5E8430-4EB1-410B-9515-6D118F0B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CDFAE4-EEA3-4EBC-9745-D0DFADA4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EB7AB8-7FF1-49A9-ABB5-74151AD3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33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83423-940D-4297-9929-C8ACFC99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7CA481-7FD9-4782-B358-090AB3EC2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64A160-0092-4F51-B377-DF81EFBF4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DEEB29D-9D6D-4C67-B334-53E10E7B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6B0562-7178-423A-B0C4-C5EE11C5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5779CE0-2DB2-40E8-8FD8-358BF178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43C0D-2616-498D-8933-84F33E22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AD3DF4-8642-4AAF-819C-A7CCAFB9D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F07D28-F688-40E4-9CCC-FBD49DF0C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D2989E3-99C6-4244-85C1-324C2B9A9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1590A28-4C09-4F5F-823D-17FD1072C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94BEB50-541D-4F04-9263-332E1DE7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E02D1F9-84E0-4538-B899-E939E306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863CA7F-46FB-4CE5-82AD-0920FEC4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08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53577-7BC3-414A-90F2-1A5D388A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C3BCBFF-F2A4-4536-9063-3925908F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FD367F2-E97E-490B-B5B9-EE78C821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9700874-8210-4741-AA0E-FDE556D1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175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D80AA7-97BB-4E46-B64C-116DC361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9F4F7D-AD2B-45AC-8478-A601E28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FD0089-41FD-408E-82BD-64D0E0BE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90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9E8C9-B779-4D0A-905C-47E40CBC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D3A4A2-EF3D-4840-AD03-D3F7D6D8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189BCDC-E75C-43CE-AEEF-FBD726310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8250E5C-50BD-43EF-B337-D5A3682E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6355DC-F7E2-49F6-BB05-D9EFF36A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E9D61A9-C0F7-4FAD-9F5A-7F561C9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161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1111-531E-4090-BFE2-4474CA3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837286C-4459-449A-AEBC-E7BEA1F23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97EEEA0-1D9C-44AE-B450-F113FFB63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20428A2-9493-4EB3-981C-2035B561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B3E95E2-AA90-4604-B553-43C77A0E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53C617B-0B99-46D1-8038-54A3A7D5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867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908CAB8-3561-4F1A-95EE-667F2078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3EF0778-E77F-42AA-8F8C-FE2790C8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BA3E7C-E440-4657-9B6E-FBE2197B5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A4F4-C75B-45F9-BFAE-ED6038393BD8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8C7E8E-819E-4A51-B982-1743D545B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AEFCC5-1DB8-4A6F-B41B-ABB716379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882C-596D-4691-B9D5-BD69836E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762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video/telecom/wireless/everything-you-need-to-know-about-5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ED1EFB27-5FB6-4E43-9F93-031E852EF1DE}"/>
              </a:ext>
            </a:extLst>
          </p:cNvPr>
          <p:cNvSpPr/>
          <p:nvPr/>
        </p:nvSpPr>
        <p:spPr>
          <a:xfrm>
            <a:off x="-954156" y="2080591"/>
            <a:ext cx="11184835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1B8E07-1D6F-4227-B4C9-91258C7BD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t="10323" r="60892" b="46313"/>
          <a:stretch/>
        </p:blipFill>
        <p:spPr>
          <a:xfrm>
            <a:off x="9089408" y="2449814"/>
            <a:ext cx="773769" cy="91105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72C6718-38B9-451F-BC1A-E533203EB069}"/>
              </a:ext>
            </a:extLst>
          </p:cNvPr>
          <p:cNvSpPr txBox="1"/>
          <p:nvPr/>
        </p:nvSpPr>
        <p:spPr>
          <a:xfrm>
            <a:off x="225288" y="2252869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redes móveis 4G às 5G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54A7A2-B07F-42C4-9D66-2EF8360D6D28}"/>
              </a:ext>
            </a:extLst>
          </p:cNvPr>
          <p:cNvSpPr txBox="1"/>
          <p:nvPr/>
        </p:nvSpPr>
        <p:spPr>
          <a:xfrm>
            <a:off x="225288" y="2960755"/>
            <a:ext cx="723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de Computadores 2017/18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05CD3E-5ECE-4227-AAE4-89FA897395FB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959EBE-7A80-4514-9809-470A32DBDE5E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Paulo Caldas | Pedro Henrique | Vitor Peixoto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34C86C-E069-4AF9-9FFC-19DA4DF413B0}"/>
              </a:ext>
            </a:extLst>
          </p:cNvPr>
          <p:cNvSpPr txBox="1"/>
          <p:nvPr/>
        </p:nvSpPr>
        <p:spPr>
          <a:xfrm>
            <a:off x="266232" y="1532787"/>
            <a:ext cx="1185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Ensaio Escrito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6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Desafios: Latência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687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A redução do período de latência é essencial.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AEFA75-4249-4DBF-8AD4-D4EC18B6D417}"/>
              </a:ext>
            </a:extLst>
          </p:cNvPr>
          <p:cNvSpPr txBox="1"/>
          <p:nvPr/>
        </p:nvSpPr>
        <p:spPr>
          <a:xfrm>
            <a:off x="696035" y="2419358"/>
            <a:ext cx="106875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Latência pode ser: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plane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– período de tempo que leva um pacote partir da fonte, chegar ao destino e regressar;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plane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– é o tempo que um dispositivo leva a passar de RRC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idle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para RRC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(tornar-se capaz de transferir dados).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321458-2436-4B06-BD11-51F123CF445B}"/>
              </a:ext>
            </a:extLst>
          </p:cNvPr>
          <p:cNvSpPr txBox="1"/>
          <p:nvPr/>
        </p:nvSpPr>
        <p:spPr>
          <a:xfrm>
            <a:off x="696034" y="5102516"/>
            <a:ext cx="10687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A latência requerida para 4G é 20 a 100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, enquanto que a latência requerida para 5G vai de 1 a 10 ms.</a:t>
            </a:r>
          </a:p>
        </p:txBody>
      </p:sp>
    </p:spTree>
    <p:extLst>
      <p:ext uri="{BB962C8B-B14F-4D97-AF65-F5344CB8AC3E}">
        <p14:creationId xmlns:p14="http://schemas.microsoft.com/office/powerpoint/2010/main" val="361500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Desafios: Latência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6875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Possíveis soluções: Network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slicing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– permite criar redes lógicas para tornar uma infraestrutura mais dinâmica e adaptável;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– aposta na descentralização dos dados e seu processamento, permitindo estar mais próximos dos dispositivos.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</p:spTree>
    <p:extLst>
      <p:ext uri="{BB962C8B-B14F-4D97-AF65-F5344CB8AC3E}">
        <p14:creationId xmlns:p14="http://schemas.microsoft.com/office/powerpoint/2010/main" val="32882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Desafios: </a:t>
            </a:r>
            <a:r>
              <a:rPr lang="pt-PT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Handover</a:t>
            </a:r>
            <a:endParaRPr lang="pt-PT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687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Handover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é a transferência de uma ligação entre estações-base ligadas a uma rede;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AEFA75-4249-4DBF-8AD4-D4EC18B6D417}"/>
              </a:ext>
            </a:extLst>
          </p:cNvPr>
          <p:cNvSpPr txBox="1"/>
          <p:nvPr/>
        </p:nvSpPr>
        <p:spPr>
          <a:xfrm>
            <a:off x="696036" y="2911801"/>
            <a:ext cx="106875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No 4G é aplicado o Hard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Handover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, em que, de modo a trocar de estação, era necessário perder a ligação para poder conectar a uma nova estação. O período em que o dispositivo se encontra desconectado ronda os 40 ms. Este tempo impossibilita os diversos usos que se pretendem para o 5G, logo foi necessário mudar.</a:t>
            </a:r>
          </a:p>
        </p:txBody>
      </p:sp>
    </p:spTree>
    <p:extLst>
      <p:ext uri="{BB962C8B-B14F-4D97-AF65-F5344CB8AC3E}">
        <p14:creationId xmlns:p14="http://schemas.microsoft.com/office/powerpoint/2010/main" val="259517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Desafios: </a:t>
            </a:r>
            <a:r>
              <a:rPr lang="pt-PT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Handover</a:t>
            </a:r>
            <a:endParaRPr lang="pt-PT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49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Soft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Handover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é a solução proposta para a rede 5G;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AEFA75-4249-4DBF-8AD4-D4EC18B6D417}"/>
              </a:ext>
            </a:extLst>
          </p:cNvPr>
          <p:cNvSpPr txBox="1"/>
          <p:nvPr/>
        </p:nvSpPr>
        <p:spPr>
          <a:xfrm>
            <a:off x="696035" y="2419358"/>
            <a:ext cx="10495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Neste caso o equipamento conecta-se primeiro à nova estação e só depois desconecta da original. Este método envolve muita mais complexidade;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2484D5-91F5-47FE-9E2B-847BEE7FBE5B}"/>
              </a:ext>
            </a:extLst>
          </p:cNvPr>
          <p:cNvSpPr txBox="1"/>
          <p:nvPr/>
        </p:nvSpPr>
        <p:spPr>
          <a:xfrm>
            <a:off x="696034" y="4117631"/>
            <a:ext cx="104951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Para além deste método existe o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Handover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Sincronizado em que ambas as estações decidem um momento em que deve ocorrer a transferência e a efetuam no mesmo instante.</a:t>
            </a:r>
          </a:p>
        </p:txBody>
      </p:sp>
    </p:spTree>
    <p:extLst>
      <p:ext uri="{BB962C8B-B14F-4D97-AF65-F5344CB8AC3E}">
        <p14:creationId xmlns:p14="http://schemas.microsoft.com/office/powerpoint/2010/main" val="181788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934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Desafios: Mobilidade e manutenção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495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É necessário definir infraestruturas e modos de comunicação rápidos e fiáveis;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AEFA75-4249-4DBF-8AD4-D4EC18B6D417}"/>
              </a:ext>
            </a:extLst>
          </p:cNvPr>
          <p:cNvSpPr txBox="1"/>
          <p:nvPr/>
        </p:nvSpPr>
        <p:spPr>
          <a:xfrm>
            <a:off x="696035" y="2865415"/>
            <a:ext cx="10495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A tecnologia usada até agora passa por estações-base equipadas com várias antenas de longo alcance;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314920-E3FC-4F3C-BA40-276FB9E88F09}"/>
              </a:ext>
            </a:extLst>
          </p:cNvPr>
          <p:cNvSpPr txBox="1"/>
          <p:nvPr/>
        </p:nvSpPr>
        <p:spPr>
          <a:xfrm>
            <a:off x="696035" y="4023030"/>
            <a:ext cx="104951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Desvantagens deste sistema: torre necessita de muita potência, implicando manutenção mais complicada; a avaria de uma torre implica a perda do sinal numa vasta região.</a:t>
            </a:r>
          </a:p>
        </p:txBody>
      </p:sp>
    </p:spTree>
    <p:extLst>
      <p:ext uri="{BB962C8B-B14F-4D97-AF65-F5344CB8AC3E}">
        <p14:creationId xmlns:p14="http://schemas.microsoft.com/office/powerpoint/2010/main" val="37946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906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Desafios: Mobilidade e manutenção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3" y="1701928"/>
            <a:ext cx="6763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Solução alternativa: rede de torres de menor potência;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AEFA75-4249-4DBF-8AD4-D4EC18B6D417}"/>
              </a:ext>
            </a:extLst>
          </p:cNvPr>
          <p:cNvSpPr txBox="1"/>
          <p:nvPr/>
        </p:nvSpPr>
        <p:spPr>
          <a:xfrm>
            <a:off x="696034" y="2907759"/>
            <a:ext cx="67635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Esta tecnologia permite: cobrir novas regiões, uma avaria de uma célula não compromete o sinal, reutilização de frequências.</a:t>
            </a:r>
          </a:p>
        </p:txBody>
      </p:sp>
      <p:pic>
        <p:nvPicPr>
          <p:cNvPr id="3076" name="Picture 4" descr="Resultado de imagem para building icon">
            <a:extLst>
              <a:ext uri="{FF2B5EF4-FFF2-40B4-BE49-F238E27FC236}">
                <a16:creationId xmlns:a16="http://schemas.microsoft.com/office/drawing/2014/main" id="{26E75AC4-6BA8-45A8-BE24-7E24C93F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395" y="1687496"/>
            <a:ext cx="1195137" cy="119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52FA5D96-40F3-4BCF-86D8-077FF64A5592}"/>
              </a:ext>
            </a:extLst>
          </p:cNvPr>
          <p:cNvGrpSpPr/>
          <p:nvPr/>
        </p:nvGrpSpPr>
        <p:grpSpPr>
          <a:xfrm>
            <a:off x="7845120" y="4754728"/>
            <a:ext cx="394075" cy="722133"/>
            <a:chOff x="7845120" y="4754728"/>
            <a:chExt cx="394075" cy="722133"/>
          </a:xfrm>
        </p:grpSpPr>
        <p:pic>
          <p:nvPicPr>
            <p:cNvPr id="36" name="Picture 2" descr="Resultado de imagem para router icon">
              <a:extLst>
                <a:ext uri="{FF2B5EF4-FFF2-40B4-BE49-F238E27FC236}">
                  <a16:creationId xmlns:a16="http://schemas.microsoft.com/office/drawing/2014/main" id="{CCA0DCA9-5C97-46DB-A1CD-87342D8689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8" t="11966" r="56704" b="49504"/>
            <a:stretch/>
          </p:blipFill>
          <p:spPr bwMode="auto">
            <a:xfrm rot="16200000">
              <a:off x="7932720" y="4667128"/>
              <a:ext cx="218876" cy="394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DD1F95F1-584B-44C5-924B-67D74C7C29FB}"/>
                </a:ext>
              </a:extLst>
            </p:cNvPr>
            <p:cNvGrpSpPr/>
            <p:nvPr/>
          </p:nvGrpSpPr>
          <p:grpSpPr>
            <a:xfrm>
              <a:off x="7914831" y="4960386"/>
              <a:ext cx="254079" cy="516475"/>
              <a:chOff x="7666230" y="3513922"/>
              <a:chExt cx="531285" cy="1202733"/>
            </a:xfrm>
            <a:solidFill>
              <a:srgbClr val="962118"/>
            </a:solidFill>
          </p:grpSpPr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ABE1759E-9B6C-4AA5-BFF6-AE91572E11A3}"/>
                  </a:ext>
                </a:extLst>
              </p:cNvPr>
              <p:cNvSpPr/>
              <p:nvPr/>
            </p:nvSpPr>
            <p:spPr>
              <a:xfrm>
                <a:off x="7844590" y="3513922"/>
                <a:ext cx="160421" cy="10741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9" name="Retângulo: Cantos Superiores Arredondados 38">
                <a:extLst>
                  <a:ext uri="{FF2B5EF4-FFF2-40B4-BE49-F238E27FC236}">
                    <a16:creationId xmlns:a16="http://schemas.microsoft.com/office/drawing/2014/main" id="{1064D6EB-EF38-4307-9BE3-B163D741D82F}"/>
                  </a:ext>
                </a:extLst>
              </p:cNvPr>
              <p:cNvSpPr/>
              <p:nvPr/>
            </p:nvSpPr>
            <p:spPr>
              <a:xfrm>
                <a:off x="7666230" y="4474619"/>
                <a:ext cx="531285" cy="24203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40" name="Picture 4" descr="Resultado de imagem para building icon">
            <a:extLst>
              <a:ext uri="{FF2B5EF4-FFF2-40B4-BE49-F238E27FC236}">
                <a16:creationId xmlns:a16="http://schemas.microsoft.com/office/drawing/2014/main" id="{28460C56-F931-4C5E-BEEC-7A361090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73" y="4230043"/>
            <a:ext cx="1195137" cy="119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tree icon">
            <a:extLst>
              <a:ext uri="{FF2B5EF4-FFF2-40B4-BE49-F238E27FC236}">
                <a16:creationId xmlns:a16="http://schemas.microsoft.com/office/drawing/2014/main" id="{62CC077B-57F3-42C2-8481-F54149DF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5393" y="4064663"/>
            <a:ext cx="817117" cy="81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Resultado de imagem para tree icon">
            <a:extLst>
              <a:ext uri="{FF2B5EF4-FFF2-40B4-BE49-F238E27FC236}">
                <a16:creationId xmlns:a16="http://schemas.microsoft.com/office/drawing/2014/main" id="{BB4BCB61-C8F9-44D9-A787-88CEDB0B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78861" y="2408327"/>
            <a:ext cx="817117" cy="81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Resultado de imagem para tree icon">
            <a:extLst>
              <a:ext uri="{FF2B5EF4-FFF2-40B4-BE49-F238E27FC236}">
                <a16:creationId xmlns:a16="http://schemas.microsoft.com/office/drawing/2014/main" id="{58663FDC-ED28-45A8-BF57-839C7B09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87419" y="2914445"/>
            <a:ext cx="817117" cy="81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Resultado de imagem para tree icon">
            <a:extLst>
              <a:ext uri="{FF2B5EF4-FFF2-40B4-BE49-F238E27FC236}">
                <a16:creationId xmlns:a16="http://schemas.microsoft.com/office/drawing/2014/main" id="{44E6BADB-85B8-41D7-8B71-93AED84E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8572" y="1758940"/>
            <a:ext cx="817117" cy="81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o 45">
            <a:extLst>
              <a:ext uri="{FF2B5EF4-FFF2-40B4-BE49-F238E27FC236}">
                <a16:creationId xmlns:a16="http://schemas.microsoft.com/office/drawing/2014/main" id="{D4B8CD6D-5E0E-431B-95CF-F9EF0ACDEE99}"/>
              </a:ext>
            </a:extLst>
          </p:cNvPr>
          <p:cNvGrpSpPr/>
          <p:nvPr/>
        </p:nvGrpSpPr>
        <p:grpSpPr>
          <a:xfrm>
            <a:off x="8532709" y="1655121"/>
            <a:ext cx="394075" cy="722133"/>
            <a:chOff x="7845120" y="4754728"/>
            <a:chExt cx="394075" cy="722133"/>
          </a:xfrm>
        </p:grpSpPr>
        <p:pic>
          <p:nvPicPr>
            <p:cNvPr id="47" name="Picture 2" descr="Resultado de imagem para router icon">
              <a:extLst>
                <a:ext uri="{FF2B5EF4-FFF2-40B4-BE49-F238E27FC236}">
                  <a16:creationId xmlns:a16="http://schemas.microsoft.com/office/drawing/2014/main" id="{E4867F04-A09B-4B31-8E0F-7EB21F6EE5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8" t="11966" r="56704" b="49504"/>
            <a:stretch/>
          </p:blipFill>
          <p:spPr bwMode="auto">
            <a:xfrm rot="16200000">
              <a:off x="7932720" y="4667128"/>
              <a:ext cx="218876" cy="394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A415635E-51F8-40F4-B722-01890C74EA01}"/>
                </a:ext>
              </a:extLst>
            </p:cNvPr>
            <p:cNvGrpSpPr/>
            <p:nvPr/>
          </p:nvGrpSpPr>
          <p:grpSpPr>
            <a:xfrm>
              <a:off x="7914831" y="4960386"/>
              <a:ext cx="254079" cy="516475"/>
              <a:chOff x="7666230" y="3513922"/>
              <a:chExt cx="531285" cy="1202733"/>
            </a:xfrm>
            <a:solidFill>
              <a:srgbClr val="962118"/>
            </a:solidFill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C9D20A47-2CED-4EC6-BE7D-458781296BB3}"/>
                  </a:ext>
                </a:extLst>
              </p:cNvPr>
              <p:cNvSpPr/>
              <p:nvPr/>
            </p:nvSpPr>
            <p:spPr>
              <a:xfrm>
                <a:off x="7844590" y="3513922"/>
                <a:ext cx="160421" cy="10741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0" name="Retângulo: Cantos Superiores Arredondados 49">
                <a:extLst>
                  <a:ext uri="{FF2B5EF4-FFF2-40B4-BE49-F238E27FC236}">
                    <a16:creationId xmlns:a16="http://schemas.microsoft.com/office/drawing/2014/main" id="{1612383A-625D-4B17-A497-8A482D35FC2C}"/>
                  </a:ext>
                </a:extLst>
              </p:cNvPr>
              <p:cNvSpPr/>
              <p:nvPr/>
            </p:nvSpPr>
            <p:spPr>
              <a:xfrm>
                <a:off x="7666230" y="4474619"/>
                <a:ext cx="531285" cy="24203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9B662126-66EF-4F42-A928-2A40246036D0}"/>
              </a:ext>
            </a:extLst>
          </p:cNvPr>
          <p:cNvGrpSpPr/>
          <p:nvPr/>
        </p:nvGrpSpPr>
        <p:grpSpPr>
          <a:xfrm>
            <a:off x="9494098" y="3275390"/>
            <a:ext cx="394075" cy="722133"/>
            <a:chOff x="7845120" y="4754728"/>
            <a:chExt cx="394075" cy="722133"/>
          </a:xfrm>
        </p:grpSpPr>
        <p:pic>
          <p:nvPicPr>
            <p:cNvPr id="52" name="Picture 2" descr="Resultado de imagem para router icon">
              <a:extLst>
                <a:ext uri="{FF2B5EF4-FFF2-40B4-BE49-F238E27FC236}">
                  <a16:creationId xmlns:a16="http://schemas.microsoft.com/office/drawing/2014/main" id="{7D089240-068C-43A4-83A1-6686141F1F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8" t="11966" r="56704" b="49504"/>
            <a:stretch/>
          </p:blipFill>
          <p:spPr bwMode="auto">
            <a:xfrm rot="16200000">
              <a:off x="7932720" y="4667128"/>
              <a:ext cx="218876" cy="394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EF644AE8-548E-436A-A548-0C77B4C4F5A5}"/>
                </a:ext>
              </a:extLst>
            </p:cNvPr>
            <p:cNvGrpSpPr/>
            <p:nvPr/>
          </p:nvGrpSpPr>
          <p:grpSpPr>
            <a:xfrm>
              <a:off x="7914831" y="4960386"/>
              <a:ext cx="254079" cy="516475"/>
              <a:chOff x="7666230" y="3513922"/>
              <a:chExt cx="531285" cy="1202733"/>
            </a:xfrm>
            <a:solidFill>
              <a:srgbClr val="962118"/>
            </a:solidFill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B07EF43A-1604-4BAA-9E5B-53E91FA25C41}"/>
                  </a:ext>
                </a:extLst>
              </p:cNvPr>
              <p:cNvSpPr/>
              <p:nvPr/>
            </p:nvSpPr>
            <p:spPr>
              <a:xfrm>
                <a:off x="7844590" y="3513922"/>
                <a:ext cx="160421" cy="10741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3" name="Retângulo: Cantos Superiores Arredondados 62">
                <a:extLst>
                  <a:ext uri="{FF2B5EF4-FFF2-40B4-BE49-F238E27FC236}">
                    <a16:creationId xmlns:a16="http://schemas.microsoft.com/office/drawing/2014/main" id="{BFE09AF6-B9E5-4199-AB52-E75A28545D0F}"/>
                  </a:ext>
                </a:extLst>
              </p:cNvPr>
              <p:cNvSpPr/>
              <p:nvPr/>
            </p:nvSpPr>
            <p:spPr>
              <a:xfrm>
                <a:off x="7666230" y="4474619"/>
                <a:ext cx="531285" cy="24203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9F24C8B7-6D6E-4292-AECA-4A59659C7A78}"/>
              </a:ext>
            </a:extLst>
          </p:cNvPr>
          <p:cNvGrpSpPr/>
          <p:nvPr/>
        </p:nvGrpSpPr>
        <p:grpSpPr>
          <a:xfrm>
            <a:off x="10886272" y="4864165"/>
            <a:ext cx="394075" cy="722133"/>
            <a:chOff x="7845120" y="4754728"/>
            <a:chExt cx="394075" cy="722133"/>
          </a:xfrm>
        </p:grpSpPr>
        <p:pic>
          <p:nvPicPr>
            <p:cNvPr id="65" name="Picture 2" descr="Resultado de imagem para router icon">
              <a:extLst>
                <a:ext uri="{FF2B5EF4-FFF2-40B4-BE49-F238E27FC236}">
                  <a16:creationId xmlns:a16="http://schemas.microsoft.com/office/drawing/2014/main" id="{5F5E2E13-157E-4463-87A3-541E2D8543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8" t="11966" r="56704" b="49504"/>
            <a:stretch/>
          </p:blipFill>
          <p:spPr bwMode="auto">
            <a:xfrm rot="16200000">
              <a:off x="7932720" y="4667128"/>
              <a:ext cx="218876" cy="394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27735B7A-30E6-4480-80B8-1A28FFF053AE}"/>
                </a:ext>
              </a:extLst>
            </p:cNvPr>
            <p:cNvGrpSpPr/>
            <p:nvPr/>
          </p:nvGrpSpPr>
          <p:grpSpPr>
            <a:xfrm>
              <a:off x="7914831" y="4960386"/>
              <a:ext cx="254079" cy="516475"/>
              <a:chOff x="7666230" y="3513922"/>
              <a:chExt cx="531285" cy="1202733"/>
            </a:xfrm>
            <a:solidFill>
              <a:srgbClr val="962118"/>
            </a:solidFill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7E4F690E-EB96-45F0-8105-D55C5E145E47}"/>
                  </a:ext>
                </a:extLst>
              </p:cNvPr>
              <p:cNvSpPr/>
              <p:nvPr/>
            </p:nvSpPr>
            <p:spPr>
              <a:xfrm>
                <a:off x="7844590" y="3513922"/>
                <a:ext cx="160421" cy="10741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8" name="Retângulo: Cantos Superiores Arredondados 67">
                <a:extLst>
                  <a:ext uri="{FF2B5EF4-FFF2-40B4-BE49-F238E27FC236}">
                    <a16:creationId xmlns:a16="http://schemas.microsoft.com/office/drawing/2014/main" id="{BC682C23-B501-4A67-AA48-71B53FCCDEE7}"/>
                  </a:ext>
                </a:extLst>
              </p:cNvPr>
              <p:cNvSpPr/>
              <p:nvPr/>
            </p:nvSpPr>
            <p:spPr>
              <a:xfrm>
                <a:off x="7666230" y="4474619"/>
                <a:ext cx="531285" cy="24203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628B3DA3-213F-497A-AADE-421D4152C993}"/>
              </a:ext>
            </a:extLst>
          </p:cNvPr>
          <p:cNvGrpSpPr/>
          <p:nvPr/>
        </p:nvGrpSpPr>
        <p:grpSpPr>
          <a:xfrm>
            <a:off x="11378769" y="2178617"/>
            <a:ext cx="394075" cy="722133"/>
            <a:chOff x="7845120" y="4754728"/>
            <a:chExt cx="394075" cy="722133"/>
          </a:xfrm>
        </p:grpSpPr>
        <p:pic>
          <p:nvPicPr>
            <p:cNvPr id="70" name="Picture 2" descr="Resultado de imagem para router icon">
              <a:extLst>
                <a:ext uri="{FF2B5EF4-FFF2-40B4-BE49-F238E27FC236}">
                  <a16:creationId xmlns:a16="http://schemas.microsoft.com/office/drawing/2014/main" id="{8EDB83C6-FCB8-4EFC-9C33-FAAC69BE33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8" t="11966" r="56704" b="49504"/>
            <a:stretch/>
          </p:blipFill>
          <p:spPr bwMode="auto">
            <a:xfrm rot="16200000">
              <a:off x="7932720" y="4667128"/>
              <a:ext cx="218876" cy="394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F868FD75-BD96-4391-8296-E43A8AF0C57E}"/>
                </a:ext>
              </a:extLst>
            </p:cNvPr>
            <p:cNvGrpSpPr/>
            <p:nvPr/>
          </p:nvGrpSpPr>
          <p:grpSpPr>
            <a:xfrm>
              <a:off x="7914831" y="4960386"/>
              <a:ext cx="254079" cy="516475"/>
              <a:chOff x="7666230" y="3513922"/>
              <a:chExt cx="531285" cy="1202733"/>
            </a:xfrm>
            <a:solidFill>
              <a:srgbClr val="962118"/>
            </a:solidFill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57D7FE6C-F70D-440D-A6F5-43CDCA11ABA2}"/>
                  </a:ext>
                </a:extLst>
              </p:cNvPr>
              <p:cNvSpPr/>
              <p:nvPr/>
            </p:nvSpPr>
            <p:spPr>
              <a:xfrm>
                <a:off x="7844590" y="3513922"/>
                <a:ext cx="160421" cy="10741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3" name="Retângulo: Cantos Superiores Arredondados 72">
                <a:extLst>
                  <a:ext uri="{FF2B5EF4-FFF2-40B4-BE49-F238E27FC236}">
                    <a16:creationId xmlns:a16="http://schemas.microsoft.com/office/drawing/2014/main" id="{B1F414F7-0392-4011-B734-0DAB1AEE5260}"/>
                  </a:ext>
                </a:extLst>
              </p:cNvPr>
              <p:cNvSpPr/>
              <p:nvPr/>
            </p:nvSpPr>
            <p:spPr>
              <a:xfrm>
                <a:off x="7666230" y="4474619"/>
                <a:ext cx="531285" cy="24203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4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Desafios: Largura de banda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495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Devido ao aumento do número de dispositivos ligados à rede, a atual largura de banda está a ficar sobrelotada.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AEFA75-4249-4DBF-8AD4-D4EC18B6D417}"/>
              </a:ext>
            </a:extLst>
          </p:cNvPr>
          <p:cNvSpPr txBox="1"/>
          <p:nvPr/>
        </p:nvSpPr>
        <p:spPr>
          <a:xfrm>
            <a:off x="696035" y="3404243"/>
            <a:ext cx="104951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Uma solução passa por sinais do espetro que não são usados, usando ondas milimétricas, desbloqueando maior largura de banda e maiores taxas de transferência de dados. </a:t>
            </a:r>
          </a:p>
        </p:txBody>
      </p:sp>
    </p:spTree>
    <p:extLst>
      <p:ext uri="{BB962C8B-B14F-4D97-AF65-F5344CB8AC3E}">
        <p14:creationId xmlns:p14="http://schemas.microsoft.com/office/powerpoint/2010/main" val="115512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Desafios: Largura de banda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495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Por outro lado, ondas milimétricas são facilmente intercetadas por edifícios, árvores, etc.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638E7AA-2A85-4CB4-864A-E6CE08E26F31}"/>
              </a:ext>
            </a:extLst>
          </p:cNvPr>
          <p:cNvSpPr/>
          <p:nvPr/>
        </p:nvSpPr>
        <p:spPr>
          <a:xfrm>
            <a:off x="2655048" y="4556187"/>
            <a:ext cx="6939526" cy="1000539"/>
          </a:xfrm>
          <a:prstGeom prst="rect">
            <a:avLst/>
          </a:prstGeom>
          <a:solidFill>
            <a:srgbClr val="EF7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AEFA75-4249-4DBF-8AD4-D4EC18B6D417}"/>
              </a:ext>
            </a:extLst>
          </p:cNvPr>
          <p:cNvSpPr txBox="1"/>
          <p:nvPr/>
        </p:nvSpPr>
        <p:spPr>
          <a:xfrm>
            <a:off x="696035" y="2911801"/>
            <a:ext cx="10495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Este problema obriga-nos a pesquisar uma solução que contorne este obstáculo.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A638F7-532B-456B-A332-B37E821F9573}"/>
              </a:ext>
            </a:extLst>
          </p:cNvPr>
          <p:cNvSpPr/>
          <p:nvPr/>
        </p:nvSpPr>
        <p:spPr>
          <a:xfrm>
            <a:off x="1120657" y="4545496"/>
            <a:ext cx="1702055" cy="1000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5F705A8-AC23-43A7-87ED-A56840B8D309}"/>
              </a:ext>
            </a:extLst>
          </p:cNvPr>
          <p:cNvCxnSpPr>
            <a:cxnSpLocks/>
          </p:cNvCxnSpPr>
          <p:nvPr/>
        </p:nvCxnSpPr>
        <p:spPr>
          <a:xfrm>
            <a:off x="0" y="4558748"/>
            <a:ext cx="12232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6EC9EAB7-EE35-45FB-8552-3730B50C4FAD}"/>
              </a:ext>
            </a:extLst>
          </p:cNvPr>
          <p:cNvCxnSpPr>
            <a:cxnSpLocks/>
          </p:cNvCxnSpPr>
          <p:nvPr/>
        </p:nvCxnSpPr>
        <p:spPr>
          <a:xfrm>
            <a:off x="0" y="5546035"/>
            <a:ext cx="12232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51E1D2-00A5-4841-8AE3-3266AD252211}"/>
              </a:ext>
            </a:extLst>
          </p:cNvPr>
          <p:cNvSpPr txBox="1"/>
          <p:nvPr/>
        </p:nvSpPr>
        <p:spPr>
          <a:xfrm>
            <a:off x="915698" y="5528876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3 KHz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CE8A83-249A-4882-A3AF-D906F7E37486}"/>
              </a:ext>
            </a:extLst>
          </p:cNvPr>
          <p:cNvSpPr txBox="1"/>
          <p:nvPr/>
        </p:nvSpPr>
        <p:spPr>
          <a:xfrm>
            <a:off x="2305877" y="552887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6 GHz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AF31C7-3F2A-4052-ADBE-7921399C4BF9}"/>
              </a:ext>
            </a:extLst>
          </p:cNvPr>
          <p:cNvSpPr txBox="1"/>
          <p:nvPr/>
        </p:nvSpPr>
        <p:spPr>
          <a:xfrm>
            <a:off x="9138673" y="5528875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300 GHz</a:t>
            </a:r>
          </a:p>
        </p:txBody>
      </p:sp>
      <p:pic>
        <p:nvPicPr>
          <p:cNvPr id="1028" name="Picture 4" descr="Resultado de imagem para smartphone icon">
            <a:extLst>
              <a:ext uri="{FF2B5EF4-FFF2-40B4-BE49-F238E27FC236}">
                <a16:creationId xmlns:a16="http://schemas.microsoft.com/office/drawing/2014/main" id="{F4FD0443-F322-4721-8AA1-C84C1CEEE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14" y="4651823"/>
            <a:ext cx="804623" cy="80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mart lamp icon">
            <a:extLst>
              <a:ext uri="{FF2B5EF4-FFF2-40B4-BE49-F238E27FC236}">
                <a16:creationId xmlns:a16="http://schemas.microsoft.com/office/drawing/2014/main" id="{4DC9936C-FD8F-499F-94E0-0892FD21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97" y="4592148"/>
            <a:ext cx="523433" cy="52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radio icon">
            <a:extLst>
              <a:ext uri="{FF2B5EF4-FFF2-40B4-BE49-F238E27FC236}">
                <a16:creationId xmlns:a16="http://schemas.microsoft.com/office/drawing/2014/main" id="{06C3D506-54E9-4A82-8F2D-9C07EAB5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58" y="4556327"/>
            <a:ext cx="568569" cy="5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drone icon">
            <a:extLst>
              <a:ext uri="{FF2B5EF4-FFF2-40B4-BE49-F238E27FC236}">
                <a16:creationId xmlns:a16="http://schemas.microsoft.com/office/drawing/2014/main" id="{DEED430F-9E7F-47A5-BD9F-6847E7D5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12" y="5086743"/>
            <a:ext cx="485748" cy="48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>
            <a:extLst>
              <a:ext uri="{FF2B5EF4-FFF2-40B4-BE49-F238E27FC236}">
                <a16:creationId xmlns:a16="http://schemas.microsoft.com/office/drawing/2014/main" id="{6814EBEC-9645-4582-9800-6F3EBBD7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20" y="5090426"/>
            <a:ext cx="429928" cy="42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828564-CC6F-4751-943E-9F8E90512FDA}"/>
              </a:ext>
            </a:extLst>
          </p:cNvPr>
          <p:cNvSpPr txBox="1"/>
          <p:nvPr/>
        </p:nvSpPr>
        <p:spPr>
          <a:xfrm>
            <a:off x="3664938" y="4761746"/>
            <a:ext cx="491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latin typeface="Arial" panose="020B0604020202020204" pitchFamily="34" charset="0"/>
                <a:cs typeface="Arial" panose="020B0604020202020204" pitchFamily="34" charset="0"/>
              </a:rPr>
              <a:t>ONDAS MILIMÉTRICAS</a:t>
            </a:r>
          </a:p>
        </p:txBody>
      </p:sp>
    </p:spTree>
    <p:extLst>
      <p:ext uri="{BB962C8B-B14F-4D97-AF65-F5344CB8AC3E}">
        <p14:creationId xmlns:p14="http://schemas.microsoft.com/office/powerpoint/2010/main" val="8096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39" y="100391"/>
            <a:ext cx="10065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Desafios: Capacidade de comunicação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495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Uma outra preocupação é a de aumentar a capacidade das redes, tendo como umas das tecnologias mais importantes o “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massive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MIMO”;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AEFA75-4249-4DBF-8AD4-D4EC18B6D417}"/>
              </a:ext>
            </a:extLst>
          </p:cNvPr>
          <p:cNvSpPr txBox="1"/>
          <p:nvPr/>
        </p:nvSpPr>
        <p:spPr>
          <a:xfrm>
            <a:off x="696035" y="3404243"/>
            <a:ext cx="10495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Dessa tecnologia advêm novos problemas: interferência entre ondas de várias estações-base.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A07846-BE2D-48AD-87CE-6420ECD2AFA2}"/>
              </a:ext>
            </a:extLst>
          </p:cNvPr>
          <p:cNvSpPr txBox="1"/>
          <p:nvPr/>
        </p:nvSpPr>
        <p:spPr>
          <a:xfrm>
            <a:off x="696034" y="4610074"/>
            <a:ext cx="10886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Surge o conceito de “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beamforming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” que em vez de enviar o sinal em todas as direções, envia apenas na direção do dispositivo pretendido, reduzindo interferências.</a:t>
            </a:r>
          </a:p>
        </p:txBody>
      </p:sp>
    </p:spTree>
    <p:extLst>
      <p:ext uri="{BB962C8B-B14F-4D97-AF65-F5344CB8AC3E}">
        <p14:creationId xmlns:p14="http://schemas.microsoft.com/office/powerpoint/2010/main" val="41119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39" y="100391"/>
            <a:ext cx="10065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Desafios: Capacidade de comunicação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84AF46C-DD06-434C-8528-E706A69E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34" y="1543984"/>
            <a:ext cx="4584215" cy="300902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9C6C94-9979-46AE-8B1C-DE307E26A5CA}"/>
              </a:ext>
            </a:extLst>
          </p:cNvPr>
          <p:cNvSpPr txBox="1"/>
          <p:nvPr/>
        </p:nvSpPr>
        <p:spPr>
          <a:xfrm>
            <a:off x="921233" y="4610156"/>
            <a:ext cx="4584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Aplicação MIMO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- https://www.theengineer.co.uk/uk-trials-of-massive-mimo-bring-5gcommunications-</a:t>
            </a:r>
          </a:p>
          <a:p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closer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-to-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mages.duckduckgo.com/iu/?u=http%3A%2F%2F1.bp.blogspot.com%2F-TckzxMAp-ys%2FVLFIBhxDgVI%2FAAAAAAAAQPg%2FzBb2rYw4OSE%2Fs1600%2Fbeamforming.JPG&amp;f=1">
            <a:extLst>
              <a:ext uri="{FF2B5EF4-FFF2-40B4-BE49-F238E27FC236}">
                <a16:creationId xmlns:a16="http://schemas.microsoft.com/office/drawing/2014/main" id="{DF8CB8FD-6FF3-42C4-9F96-0A4C9AF7B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5279" r="2800" b="17767"/>
          <a:stretch/>
        </p:blipFill>
        <p:spPr bwMode="auto">
          <a:xfrm>
            <a:off x="6191249" y="1533138"/>
            <a:ext cx="5210167" cy="301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043D8A-27D9-4551-B5E1-BB5DE656F842}"/>
              </a:ext>
            </a:extLst>
          </p:cNvPr>
          <p:cNvSpPr txBox="1"/>
          <p:nvPr/>
        </p:nvSpPr>
        <p:spPr>
          <a:xfrm>
            <a:off x="6191249" y="4610157"/>
            <a:ext cx="5210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Beamforming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http://www.mono-live.com/2015/01/beamforming.html</a:t>
            </a:r>
            <a:endParaRPr lang="pt-PT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5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5868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Insatisfação do Homem;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8AB6FC-FC2E-444D-BBB4-6F20740C5F8C}"/>
              </a:ext>
            </a:extLst>
          </p:cNvPr>
          <p:cNvSpPr txBox="1"/>
          <p:nvPr/>
        </p:nvSpPr>
        <p:spPr>
          <a:xfrm>
            <a:off x="651138" y="2439361"/>
            <a:ext cx="5868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Necessidade de evolução;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4458CB-E81A-4964-90C6-4488B9DB13C7}"/>
              </a:ext>
            </a:extLst>
          </p:cNvPr>
          <p:cNvSpPr txBox="1"/>
          <p:nvPr/>
        </p:nvSpPr>
        <p:spPr>
          <a:xfrm>
            <a:off x="651137" y="3172752"/>
            <a:ext cx="10540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Redes móveis estão a evoluir a uma velocidade acima da média;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B86575A-D381-450C-88BF-9F1BE2B095FC}"/>
              </a:ext>
            </a:extLst>
          </p:cNvPr>
          <p:cNvSpPr txBox="1"/>
          <p:nvPr/>
        </p:nvSpPr>
        <p:spPr>
          <a:xfrm>
            <a:off x="651136" y="4398586"/>
            <a:ext cx="10540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Diferenças e caraterísticas das redes 4G e 5G.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</p:spTree>
    <p:extLst>
      <p:ext uri="{BB962C8B-B14F-4D97-AF65-F5344CB8AC3E}">
        <p14:creationId xmlns:p14="http://schemas.microsoft.com/office/powerpoint/2010/main" val="222094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39" y="100391"/>
            <a:ext cx="10065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495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Objetos associados à “Internet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” (frigoríficos, termostatos,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smartwatches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, VR).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AEFA75-4249-4DBF-8AD4-D4EC18B6D417}"/>
              </a:ext>
            </a:extLst>
          </p:cNvPr>
          <p:cNvSpPr txBox="1"/>
          <p:nvPr/>
        </p:nvSpPr>
        <p:spPr>
          <a:xfrm>
            <a:off x="696033" y="2876989"/>
            <a:ext cx="104951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Aplicações na indústria capazes de controlar remotamente e comunicar entre si. Sensores aplicados na agricultura podem trazer maior eficiência na rega e melhor qualidade das plantações.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A07846-BE2D-48AD-87CE-6420ECD2AFA2}"/>
              </a:ext>
            </a:extLst>
          </p:cNvPr>
          <p:cNvSpPr txBox="1"/>
          <p:nvPr/>
        </p:nvSpPr>
        <p:spPr>
          <a:xfrm>
            <a:off x="696033" y="5032893"/>
            <a:ext cx="10495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Transporte autónomo, incluindo comboios, metro, carros e transporte de mercadorias.</a:t>
            </a:r>
          </a:p>
        </p:txBody>
      </p:sp>
    </p:spTree>
    <p:extLst>
      <p:ext uri="{BB962C8B-B14F-4D97-AF65-F5344CB8AC3E}">
        <p14:creationId xmlns:p14="http://schemas.microsoft.com/office/powerpoint/2010/main" val="283217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Tudo acerca do 5G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57B502-63C6-4D86-922E-7947C5CF0BD4}"/>
              </a:ext>
            </a:extLst>
          </p:cNvPr>
          <p:cNvSpPr txBox="1"/>
          <p:nvPr/>
        </p:nvSpPr>
        <p:spPr>
          <a:xfrm>
            <a:off x="8884693" y="100391"/>
            <a:ext cx="3193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Retirado de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IEEE - Everything you need to know about 5G</a:t>
            </a:r>
            <a:endParaRPr lang="pt-PT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história: 1G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9185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O início das redes móveis iniciou-se na década de 80;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8AB6FC-FC2E-444D-BBB4-6F20740C5F8C}"/>
              </a:ext>
            </a:extLst>
          </p:cNvPr>
          <p:cNvSpPr txBox="1"/>
          <p:nvPr/>
        </p:nvSpPr>
        <p:spPr>
          <a:xfrm>
            <a:off x="651137" y="2911801"/>
            <a:ext cx="923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Comunicação analógica através de torres de rádio;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4458CB-E81A-4964-90C6-4488B9DB13C7}"/>
              </a:ext>
            </a:extLst>
          </p:cNvPr>
          <p:cNvSpPr txBox="1"/>
          <p:nvPr/>
        </p:nvSpPr>
        <p:spPr>
          <a:xfrm>
            <a:off x="651136" y="4117632"/>
            <a:ext cx="9230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Sistema de comunicação funciona com pouquíssimas funcionalidades comparado as sistemas atuais.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A0E554-178E-40E2-B6B9-5E068EE54DAD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4A14D0-E013-4112-A914-F766575ADCB8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D18CC99-1768-426D-A34C-B80F69A30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63"/>
          <a:stretch/>
        </p:blipFill>
        <p:spPr>
          <a:xfrm>
            <a:off x="10215031" y="1705970"/>
            <a:ext cx="1559874" cy="35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1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história: 2G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49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Introduzido no final da década de 80;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8AB6FC-FC2E-444D-BBB4-6F20740C5F8C}"/>
              </a:ext>
            </a:extLst>
          </p:cNvPr>
          <p:cNvSpPr txBox="1"/>
          <p:nvPr/>
        </p:nvSpPr>
        <p:spPr>
          <a:xfrm>
            <a:off x="651138" y="2439361"/>
            <a:ext cx="9006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Marcada pela introdução da codificação digital, mas ainda através de sinais rádio;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4458CB-E81A-4964-90C6-4488B9DB13C7}"/>
              </a:ext>
            </a:extLst>
          </p:cNvPr>
          <p:cNvSpPr txBox="1"/>
          <p:nvPr/>
        </p:nvSpPr>
        <p:spPr>
          <a:xfrm>
            <a:off x="651136" y="3665195"/>
            <a:ext cx="9006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Introduziu melhorias, tais como: redução do ruído e redução do consumo de bateria.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F053D1-51A8-4368-8335-22606FF1475A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99B0A6-24B8-4169-BFA4-2B806720AA4B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5FF73B5-B91C-46A8-89EF-11B4CC5D1D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5" t="21743" r="62791"/>
          <a:stretch/>
        </p:blipFill>
        <p:spPr>
          <a:xfrm>
            <a:off x="9930065" y="1998534"/>
            <a:ext cx="1716504" cy="31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história: 3G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8624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Esta nova geração permitiu uma maior taxa de transferência de informação;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8AB6FC-FC2E-444D-BBB4-6F20740C5F8C}"/>
              </a:ext>
            </a:extLst>
          </p:cNvPr>
          <p:cNvSpPr txBox="1"/>
          <p:nvPr/>
        </p:nvSpPr>
        <p:spPr>
          <a:xfrm>
            <a:off x="651139" y="2911801"/>
            <a:ext cx="8476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Isso disponibilizou um novo leque de possibilidades, tais como: GPS; Televisão; Videoconferências.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332E26F-11A8-47DF-B650-1E1277923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6" r="32453"/>
          <a:stretch/>
        </p:blipFill>
        <p:spPr>
          <a:xfrm>
            <a:off x="9352547" y="1457742"/>
            <a:ext cx="2438400" cy="35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história: 4G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859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É a rede mais utilizada no mundo;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8AB6FC-FC2E-444D-BBB4-6F20740C5F8C}"/>
              </a:ext>
            </a:extLst>
          </p:cNvPr>
          <p:cNvSpPr txBox="1"/>
          <p:nvPr/>
        </p:nvSpPr>
        <p:spPr>
          <a:xfrm>
            <a:off x="696037" y="2413935"/>
            <a:ext cx="8592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Muitas empresas publicitam as suas redes como 4G erroneamente;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1DD5F0-208B-4A61-9AFA-C4B5F0A1EE19}"/>
              </a:ext>
            </a:extLst>
          </p:cNvPr>
          <p:cNvSpPr txBox="1"/>
          <p:nvPr/>
        </p:nvSpPr>
        <p:spPr>
          <a:xfrm>
            <a:off x="696036" y="3614343"/>
            <a:ext cx="8592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Dois dos requisitos de uma rede 4G são: baseada inteiramente em IP (o que permite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de vídeo/áudio em alta qualidade); velocidade de 100 Mbps a dispositivos móveis e 1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Gbps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em estações fixas.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82DDC44-91E6-4265-B109-32717BAE4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2" t="38472" r="-3228" b="9921"/>
          <a:stretch/>
        </p:blipFill>
        <p:spPr>
          <a:xfrm rot="5400000">
            <a:off x="9008840" y="2796835"/>
            <a:ext cx="3086908" cy="18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Passagem para 5G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495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Esta evolução deve-se ao aumento do número de “smartphones” ativos e à proliferação da “Internet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1DD5F0-208B-4A61-9AFA-C4B5F0A1EE19}"/>
              </a:ext>
            </a:extLst>
          </p:cNvPr>
          <p:cNvSpPr txBox="1"/>
          <p:nvPr/>
        </p:nvSpPr>
        <p:spPr>
          <a:xfrm>
            <a:off x="696036" y="3614343"/>
            <a:ext cx="10540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Tráfego de dados móveis irá aumentar 20 a 50 vezes mais nos próximos 5 anos e em 2019 o tráfego mensal será de cerca de 24,3 milhões de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terabytes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9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Passagem para 5G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1705970"/>
            <a:ext cx="10495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As redes 3G e 4G não são capazes de responder a este aumento de tráfego;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1DD5F0-208B-4A61-9AFA-C4B5F0A1EE19}"/>
              </a:ext>
            </a:extLst>
          </p:cNvPr>
          <p:cNvSpPr txBox="1"/>
          <p:nvPr/>
        </p:nvSpPr>
        <p:spPr>
          <a:xfrm>
            <a:off x="696036" y="2911801"/>
            <a:ext cx="10540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MIMO é um sistema em que uma estação-base tem várias antenas permitindo múltiplas entradas e múltiplas saídas.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F51670-2CDF-432C-B69A-CEFF3BFE26FD}"/>
              </a:ext>
            </a:extLst>
          </p:cNvPr>
          <p:cNvSpPr txBox="1"/>
          <p:nvPr/>
        </p:nvSpPr>
        <p:spPr>
          <a:xfrm>
            <a:off x="696036" y="4581238"/>
            <a:ext cx="10540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Enquanto que na rede 4G a matriz MIMO é de 8x8, no 5G a matriz pode ir de 16x16 até 256x256.</a:t>
            </a:r>
          </a:p>
        </p:txBody>
      </p:sp>
    </p:spTree>
    <p:extLst>
      <p:ext uri="{BB962C8B-B14F-4D97-AF65-F5344CB8AC3E}">
        <p14:creationId xmlns:p14="http://schemas.microsoft.com/office/powerpoint/2010/main" val="21583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ADAE2482-2BAE-4D05-B992-26914FD3E898}"/>
              </a:ext>
            </a:extLst>
          </p:cNvPr>
          <p:cNvSpPr/>
          <p:nvPr/>
        </p:nvSpPr>
        <p:spPr>
          <a:xfrm>
            <a:off x="806406" y="-635316"/>
            <a:ext cx="11426538" cy="1607895"/>
          </a:xfrm>
          <a:prstGeom prst="round2DiagRect">
            <a:avLst>
              <a:gd name="adj1" fmla="val 0"/>
              <a:gd name="adj2" fmla="val 18421"/>
            </a:avLst>
          </a:prstGeom>
          <a:solidFill>
            <a:srgbClr val="962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24E04-4379-45CC-9143-4DF670F192D3}"/>
              </a:ext>
            </a:extLst>
          </p:cNvPr>
          <p:cNvSpPr txBox="1"/>
          <p:nvPr/>
        </p:nvSpPr>
        <p:spPr>
          <a:xfrm>
            <a:off x="1126040" y="100391"/>
            <a:ext cx="723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Passagem para 5G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9D2E93-957E-49CA-B02C-7E6150891BCE}"/>
              </a:ext>
            </a:extLst>
          </p:cNvPr>
          <p:cNvSpPr txBox="1"/>
          <p:nvPr/>
        </p:nvSpPr>
        <p:spPr>
          <a:xfrm>
            <a:off x="696036" y="4517750"/>
            <a:ext cx="10495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Outros compromissos da rede 5G são: capacidade 1000 vezes maior; velocidade 10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Gbps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; latências menores que 1ms.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4E2DB3-F76C-4E22-A232-7CBC11162CD9}"/>
              </a:ext>
            </a:extLst>
          </p:cNvPr>
          <p:cNvSpPr/>
          <p:nvPr/>
        </p:nvSpPr>
        <p:spPr>
          <a:xfrm>
            <a:off x="0" y="6250675"/>
            <a:ext cx="12192000" cy="607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19D2B2-804D-4BF8-A94E-68830E3323A9}"/>
              </a:ext>
            </a:extLst>
          </p:cNvPr>
          <p:cNvSpPr txBox="1"/>
          <p:nvPr/>
        </p:nvSpPr>
        <p:spPr>
          <a:xfrm>
            <a:off x="225288" y="6379288"/>
            <a:ext cx="118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Minho 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Das redes móveis 4G às 5G</a:t>
            </a:r>
          </a:p>
        </p:txBody>
      </p: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3CC23D6C-BB8A-40AA-9B59-53E401125573}"/>
              </a:ext>
            </a:extLst>
          </p:cNvPr>
          <p:cNvGrpSpPr/>
          <p:nvPr/>
        </p:nvGrpSpPr>
        <p:grpSpPr>
          <a:xfrm>
            <a:off x="730976" y="1388515"/>
            <a:ext cx="5942905" cy="3053516"/>
            <a:chOff x="2915700" y="1388515"/>
            <a:chExt cx="5942905" cy="3053516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6442CA9-90E0-41FF-9ECC-8EE74F92FD40}"/>
                </a:ext>
              </a:extLst>
            </p:cNvPr>
            <p:cNvGrpSpPr/>
            <p:nvPr/>
          </p:nvGrpSpPr>
          <p:grpSpPr>
            <a:xfrm>
              <a:off x="3805466" y="1463736"/>
              <a:ext cx="556588" cy="2382427"/>
              <a:chOff x="3932484" y="1439969"/>
              <a:chExt cx="719026" cy="2913478"/>
            </a:xfrm>
          </p:grpSpPr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E7F7A80B-164E-47B5-ABC4-B87CE499432A}"/>
                  </a:ext>
                </a:extLst>
              </p:cNvPr>
              <p:cNvSpPr/>
              <p:nvPr/>
            </p:nvSpPr>
            <p:spPr>
              <a:xfrm>
                <a:off x="4161603" y="2908428"/>
                <a:ext cx="252000" cy="14450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94E2BFB-69B6-4D39-85B7-8B8C8FE35D66}"/>
                  </a:ext>
                </a:extLst>
              </p:cNvPr>
              <p:cNvSpPr/>
              <p:nvPr/>
            </p:nvSpPr>
            <p:spPr>
              <a:xfrm>
                <a:off x="4197603" y="2387634"/>
                <a:ext cx="180000" cy="8018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992BB8D-6423-4E70-A923-FD383C163F2E}"/>
                  </a:ext>
                </a:extLst>
              </p:cNvPr>
              <p:cNvSpPr/>
              <p:nvPr/>
            </p:nvSpPr>
            <p:spPr>
              <a:xfrm>
                <a:off x="4239449" y="1799969"/>
                <a:ext cx="100800" cy="8018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21CFB372-AEA8-4453-B1C9-2030BD9F679C}"/>
                  </a:ext>
                </a:extLst>
              </p:cNvPr>
              <p:cNvSpPr/>
              <p:nvPr/>
            </p:nvSpPr>
            <p:spPr>
              <a:xfrm>
                <a:off x="3932484" y="1751383"/>
                <a:ext cx="710238" cy="971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A1990F0-E651-4FA3-9D4B-312FD3B26F73}"/>
                  </a:ext>
                </a:extLst>
              </p:cNvPr>
              <p:cNvSpPr/>
              <p:nvPr/>
            </p:nvSpPr>
            <p:spPr>
              <a:xfrm>
                <a:off x="3932484" y="1439969"/>
                <a:ext cx="100800" cy="720000"/>
              </a:xfrm>
              <a:prstGeom prst="rect">
                <a:avLst/>
              </a:prstGeom>
              <a:solidFill>
                <a:srgbClr val="9621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FAFA286-FC90-4782-B9CF-53B19D2171E0}"/>
                  </a:ext>
                </a:extLst>
              </p:cNvPr>
              <p:cNvSpPr/>
              <p:nvPr/>
            </p:nvSpPr>
            <p:spPr>
              <a:xfrm>
                <a:off x="4550710" y="1439969"/>
                <a:ext cx="100800" cy="720000"/>
              </a:xfrm>
              <a:prstGeom prst="rect">
                <a:avLst/>
              </a:prstGeom>
              <a:solidFill>
                <a:srgbClr val="9621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1A1C69-939D-459A-AD31-9257C34CF2E7}"/>
                  </a:ext>
                </a:extLst>
              </p:cNvPr>
              <p:cNvSpPr/>
              <p:nvPr/>
            </p:nvSpPr>
            <p:spPr>
              <a:xfrm>
                <a:off x="4344679" y="1439969"/>
                <a:ext cx="100800" cy="720000"/>
              </a:xfrm>
              <a:prstGeom prst="rect">
                <a:avLst/>
              </a:prstGeom>
              <a:solidFill>
                <a:srgbClr val="9621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AFC7C33E-BA61-48A7-96B0-99EEBE97DE5A}"/>
                  </a:ext>
                </a:extLst>
              </p:cNvPr>
              <p:cNvSpPr/>
              <p:nvPr/>
            </p:nvSpPr>
            <p:spPr>
              <a:xfrm>
                <a:off x="4138648" y="1439969"/>
                <a:ext cx="100800" cy="720000"/>
              </a:xfrm>
              <a:prstGeom prst="rect">
                <a:avLst/>
              </a:prstGeom>
              <a:solidFill>
                <a:srgbClr val="9621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EA32B74-5C0A-4C1C-9408-F0320D20D53E}"/>
                </a:ext>
              </a:extLst>
            </p:cNvPr>
            <p:cNvSpPr txBox="1"/>
            <p:nvPr/>
          </p:nvSpPr>
          <p:spPr>
            <a:xfrm>
              <a:off x="2915700" y="3846163"/>
              <a:ext cx="23293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LTE MIMO (4 antenas)</a:t>
              </a:r>
            </a:p>
          </p:txBody>
        </p: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A3FEF2A9-D9F0-4959-BCD7-9557B416C435}"/>
                </a:ext>
              </a:extLst>
            </p:cNvPr>
            <p:cNvGrpSpPr/>
            <p:nvPr/>
          </p:nvGrpSpPr>
          <p:grpSpPr>
            <a:xfrm>
              <a:off x="7141015" y="1388515"/>
              <a:ext cx="1100488" cy="2457648"/>
              <a:chOff x="6242657" y="1388515"/>
              <a:chExt cx="1100488" cy="2457648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B1DE4D71-5241-4D05-95A0-55856CD0ABDC}"/>
                  </a:ext>
                </a:extLst>
              </p:cNvPr>
              <p:cNvSpPr/>
              <p:nvPr/>
            </p:nvSpPr>
            <p:spPr>
              <a:xfrm>
                <a:off x="6697032" y="3126163"/>
                <a:ext cx="19507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D1851018-4796-407D-9233-C09C57D90045}"/>
                  </a:ext>
                </a:extLst>
              </p:cNvPr>
              <p:cNvSpPr/>
              <p:nvPr/>
            </p:nvSpPr>
            <p:spPr>
              <a:xfrm>
                <a:off x="6724900" y="2702494"/>
                <a:ext cx="139335" cy="655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EA5866E-4989-4EA1-8B0C-8B978B39BFB7}"/>
                  </a:ext>
                </a:extLst>
              </p:cNvPr>
              <p:cNvSpPr/>
              <p:nvPr/>
            </p:nvSpPr>
            <p:spPr>
              <a:xfrm>
                <a:off x="6757292" y="1758117"/>
                <a:ext cx="78028" cy="10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C6FCBFB-6CD7-454C-BF59-1CB470EF0FB1}"/>
                  </a:ext>
                </a:extLst>
              </p:cNvPr>
              <p:cNvSpPr/>
              <p:nvPr/>
            </p:nvSpPr>
            <p:spPr>
              <a:xfrm>
                <a:off x="6245984" y="2547582"/>
                <a:ext cx="1097161" cy="216430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80" name="Grupo 79">
                <a:extLst>
                  <a:ext uri="{FF2B5EF4-FFF2-40B4-BE49-F238E27FC236}">
                    <a16:creationId xmlns:a16="http://schemas.microsoft.com/office/drawing/2014/main" id="{8F8B7D01-35B6-48C7-8A46-0ED9B3C7B391}"/>
                  </a:ext>
                </a:extLst>
              </p:cNvPr>
              <p:cNvGrpSpPr/>
              <p:nvPr/>
            </p:nvGrpSpPr>
            <p:grpSpPr>
              <a:xfrm>
                <a:off x="6254920" y="2268578"/>
                <a:ext cx="1084898" cy="506335"/>
                <a:chOff x="6254920" y="1388515"/>
                <a:chExt cx="1084898" cy="506335"/>
              </a:xfrm>
            </p:grpSpPr>
            <p:sp>
              <p:nvSpPr>
                <p:cNvPr id="81" name="Retângulo 80">
                  <a:extLst>
                    <a:ext uri="{FF2B5EF4-FFF2-40B4-BE49-F238E27FC236}">
                      <a16:creationId xmlns:a16="http://schemas.microsoft.com/office/drawing/2014/main" id="{2E855AE1-840E-4996-B6AE-9FEB79EDA090}"/>
                    </a:ext>
                  </a:extLst>
                </p:cNvPr>
                <p:cNvSpPr/>
                <p:nvPr/>
              </p:nvSpPr>
              <p:spPr>
                <a:xfrm>
                  <a:off x="6768778" y="1606850"/>
                  <a:ext cx="54000" cy="288000"/>
                </a:xfrm>
                <a:prstGeom prst="rect">
                  <a:avLst/>
                </a:prstGeom>
                <a:solidFill>
                  <a:srgbClr val="9621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grpSp>
              <p:nvGrpSpPr>
                <p:cNvPr id="82" name="Grupo 81">
                  <a:extLst>
                    <a:ext uri="{FF2B5EF4-FFF2-40B4-BE49-F238E27FC236}">
                      <a16:creationId xmlns:a16="http://schemas.microsoft.com/office/drawing/2014/main" id="{DC830801-D195-44FD-8EF9-A29A85AB542E}"/>
                    </a:ext>
                  </a:extLst>
                </p:cNvPr>
                <p:cNvGrpSpPr/>
                <p:nvPr/>
              </p:nvGrpSpPr>
              <p:grpSpPr>
                <a:xfrm>
                  <a:off x="6845372" y="1389936"/>
                  <a:ext cx="494446" cy="495586"/>
                  <a:chOff x="6845372" y="1389936"/>
                  <a:chExt cx="494446" cy="495586"/>
                </a:xfrm>
              </p:grpSpPr>
              <p:sp>
                <p:nvSpPr>
                  <p:cNvPr id="92" name="Retângulo 91">
                    <a:extLst>
                      <a:ext uri="{FF2B5EF4-FFF2-40B4-BE49-F238E27FC236}">
                        <a16:creationId xmlns:a16="http://schemas.microsoft.com/office/drawing/2014/main" id="{C10A0FE7-C14B-4E02-B0F6-45C5720DB986}"/>
                      </a:ext>
                    </a:extLst>
                  </p:cNvPr>
                  <p:cNvSpPr/>
                  <p:nvPr/>
                </p:nvSpPr>
                <p:spPr>
                  <a:xfrm>
                    <a:off x="6903086" y="159752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3" name="Retângulo 92">
                    <a:extLst>
                      <a:ext uri="{FF2B5EF4-FFF2-40B4-BE49-F238E27FC236}">
                        <a16:creationId xmlns:a16="http://schemas.microsoft.com/office/drawing/2014/main" id="{6A35D7AC-BFD9-4F2F-BF78-443DA2F9369C}"/>
                      </a:ext>
                    </a:extLst>
                  </p:cNvPr>
                  <p:cNvSpPr/>
                  <p:nvPr/>
                </p:nvSpPr>
                <p:spPr>
                  <a:xfrm>
                    <a:off x="7037266" y="159070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1A6805F6-4ADF-4185-B73E-4352D06F93F8}"/>
                      </a:ext>
                    </a:extLst>
                  </p:cNvPr>
                  <p:cNvSpPr/>
                  <p:nvPr/>
                </p:nvSpPr>
                <p:spPr>
                  <a:xfrm>
                    <a:off x="7171155" y="156591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F358EF76-6D92-493B-9B66-2AA76581D0E9}"/>
                      </a:ext>
                    </a:extLst>
                  </p:cNvPr>
                  <p:cNvSpPr/>
                  <p:nvPr/>
                </p:nvSpPr>
                <p:spPr>
                  <a:xfrm>
                    <a:off x="7285818" y="152606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0C3A4465-101E-4792-A615-8DD9156E08EC}"/>
                      </a:ext>
                    </a:extLst>
                  </p:cNvPr>
                  <p:cNvSpPr/>
                  <p:nvPr/>
                </p:nvSpPr>
                <p:spPr>
                  <a:xfrm>
                    <a:off x="7246117" y="144914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7" name="Retângulo 96">
                    <a:extLst>
                      <a:ext uri="{FF2B5EF4-FFF2-40B4-BE49-F238E27FC236}">
                        <a16:creationId xmlns:a16="http://schemas.microsoft.com/office/drawing/2014/main" id="{7CBB765D-CE38-4BB0-9581-323EABC09A89}"/>
                      </a:ext>
                    </a:extLst>
                  </p:cNvPr>
                  <p:cNvSpPr/>
                  <p:nvPr/>
                </p:nvSpPr>
                <p:spPr>
                  <a:xfrm>
                    <a:off x="7121416" y="1412104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4E08D185-A2B4-4DA9-A582-36908A945A6F}"/>
                      </a:ext>
                    </a:extLst>
                  </p:cNvPr>
                  <p:cNvSpPr/>
                  <p:nvPr/>
                </p:nvSpPr>
                <p:spPr>
                  <a:xfrm>
                    <a:off x="6987172" y="140020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190768D5-3E7C-4C5D-BBE4-0C39B42AA515}"/>
                      </a:ext>
                    </a:extLst>
                  </p:cNvPr>
                  <p:cNvSpPr/>
                  <p:nvPr/>
                </p:nvSpPr>
                <p:spPr>
                  <a:xfrm>
                    <a:off x="6845372" y="1389936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83" name="Grupo 82">
                  <a:extLst>
                    <a:ext uri="{FF2B5EF4-FFF2-40B4-BE49-F238E27FC236}">
                      <a16:creationId xmlns:a16="http://schemas.microsoft.com/office/drawing/2014/main" id="{03667D62-157A-4818-B0C8-C0C8671DA219}"/>
                    </a:ext>
                  </a:extLst>
                </p:cNvPr>
                <p:cNvGrpSpPr/>
                <p:nvPr/>
              </p:nvGrpSpPr>
              <p:grpSpPr>
                <a:xfrm flipH="1">
                  <a:off x="6254920" y="1388515"/>
                  <a:ext cx="494446" cy="495586"/>
                  <a:chOff x="6845372" y="1389936"/>
                  <a:chExt cx="494446" cy="495586"/>
                </a:xfrm>
              </p:grpSpPr>
              <p:sp>
                <p:nvSpPr>
                  <p:cNvPr id="84" name="Retângulo 83">
                    <a:extLst>
                      <a:ext uri="{FF2B5EF4-FFF2-40B4-BE49-F238E27FC236}">
                        <a16:creationId xmlns:a16="http://schemas.microsoft.com/office/drawing/2014/main" id="{474C5AB6-18A7-45C4-B40D-06DE447A7E84}"/>
                      </a:ext>
                    </a:extLst>
                  </p:cNvPr>
                  <p:cNvSpPr/>
                  <p:nvPr/>
                </p:nvSpPr>
                <p:spPr>
                  <a:xfrm>
                    <a:off x="6903086" y="159752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85" name="Retângulo 84">
                    <a:extLst>
                      <a:ext uri="{FF2B5EF4-FFF2-40B4-BE49-F238E27FC236}">
                        <a16:creationId xmlns:a16="http://schemas.microsoft.com/office/drawing/2014/main" id="{67C50648-74CD-455F-8A95-ABED5DB95579}"/>
                      </a:ext>
                    </a:extLst>
                  </p:cNvPr>
                  <p:cNvSpPr/>
                  <p:nvPr/>
                </p:nvSpPr>
                <p:spPr>
                  <a:xfrm>
                    <a:off x="7037266" y="159070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86" name="Retângulo 85">
                    <a:extLst>
                      <a:ext uri="{FF2B5EF4-FFF2-40B4-BE49-F238E27FC236}">
                        <a16:creationId xmlns:a16="http://schemas.microsoft.com/office/drawing/2014/main" id="{9767663C-CA3B-443B-988C-BC4654850F39}"/>
                      </a:ext>
                    </a:extLst>
                  </p:cNvPr>
                  <p:cNvSpPr/>
                  <p:nvPr/>
                </p:nvSpPr>
                <p:spPr>
                  <a:xfrm>
                    <a:off x="7171155" y="156591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ABE64DE0-2CD6-410D-AC52-974330CD8EC9}"/>
                      </a:ext>
                    </a:extLst>
                  </p:cNvPr>
                  <p:cNvSpPr/>
                  <p:nvPr/>
                </p:nvSpPr>
                <p:spPr>
                  <a:xfrm>
                    <a:off x="7285818" y="152606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id="{8019028F-D943-43FA-9709-D09AB199C2CC}"/>
                      </a:ext>
                    </a:extLst>
                  </p:cNvPr>
                  <p:cNvSpPr/>
                  <p:nvPr/>
                </p:nvSpPr>
                <p:spPr>
                  <a:xfrm>
                    <a:off x="7246117" y="144914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89" name="Retângulo 88">
                    <a:extLst>
                      <a:ext uri="{FF2B5EF4-FFF2-40B4-BE49-F238E27FC236}">
                        <a16:creationId xmlns:a16="http://schemas.microsoft.com/office/drawing/2014/main" id="{5DF48BD6-5BD9-4720-8B3A-031928783AE5}"/>
                      </a:ext>
                    </a:extLst>
                  </p:cNvPr>
                  <p:cNvSpPr/>
                  <p:nvPr/>
                </p:nvSpPr>
                <p:spPr>
                  <a:xfrm>
                    <a:off x="7121416" y="1412104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EA95B3CB-93AC-4F99-916E-2A76C9FF677D}"/>
                      </a:ext>
                    </a:extLst>
                  </p:cNvPr>
                  <p:cNvSpPr/>
                  <p:nvPr/>
                </p:nvSpPr>
                <p:spPr>
                  <a:xfrm>
                    <a:off x="6987172" y="140020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B99E497B-0509-4119-9797-0B406BC7D674}"/>
                      </a:ext>
                    </a:extLst>
                  </p:cNvPr>
                  <p:cNvSpPr/>
                  <p:nvPr/>
                </p:nvSpPr>
                <p:spPr>
                  <a:xfrm>
                    <a:off x="6845372" y="1389936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9D38A4-E321-41DD-936A-6AEA0A4FB753}"/>
                  </a:ext>
                </a:extLst>
              </p:cNvPr>
              <p:cNvSpPr/>
              <p:nvPr/>
            </p:nvSpPr>
            <p:spPr>
              <a:xfrm>
                <a:off x="6242657" y="2107196"/>
                <a:ext cx="1097161" cy="216430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9A696997-3F2C-4B4F-B7F2-4D5293042B52}"/>
                  </a:ext>
                </a:extLst>
              </p:cNvPr>
              <p:cNvGrpSpPr/>
              <p:nvPr/>
            </p:nvGrpSpPr>
            <p:grpSpPr>
              <a:xfrm>
                <a:off x="6254920" y="1826165"/>
                <a:ext cx="1084898" cy="506335"/>
                <a:chOff x="6254920" y="1388515"/>
                <a:chExt cx="1084898" cy="506335"/>
              </a:xfrm>
            </p:grpSpPr>
            <p:sp>
              <p:nvSpPr>
                <p:cNvPr id="61" name="Retângulo 60">
                  <a:extLst>
                    <a:ext uri="{FF2B5EF4-FFF2-40B4-BE49-F238E27FC236}">
                      <a16:creationId xmlns:a16="http://schemas.microsoft.com/office/drawing/2014/main" id="{BC396D72-4EBC-469C-AAE4-24753BF7BD72}"/>
                    </a:ext>
                  </a:extLst>
                </p:cNvPr>
                <p:cNvSpPr/>
                <p:nvPr/>
              </p:nvSpPr>
              <p:spPr>
                <a:xfrm>
                  <a:off x="6768778" y="1606850"/>
                  <a:ext cx="54000" cy="288000"/>
                </a:xfrm>
                <a:prstGeom prst="rect">
                  <a:avLst/>
                </a:prstGeom>
                <a:solidFill>
                  <a:srgbClr val="9621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grpSp>
              <p:nvGrpSpPr>
                <p:cNvPr id="62" name="Grupo 61">
                  <a:extLst>
                    <a:ext uri="{FF2B5EF4-FFF2-40B4-BE49-F238E27FC236}">
                      <a16:creationId xmlns:a16="http://schemas.microsoft.com/office/drawing/2014/main" id="{176AF2E6-25A3-44B5-90E1-B5D2814FCF23}"/>
                    </a:ext>
                  </a:extLst>
                </p:cNvPr>
                <p:cNvGrpSpPr/>
                <p:nvPr/>
              </p:nvGrpSpPr>
              <p:grpSpPr>
                <a:xfrm>
                  <a:off x="6845372" y="1389936"/>
                  <a:ext cx="494446" cy="495586"/>
                  <a:chOff x="6845372" y="1389936"/>
                  <a:chExt cx="494446" cy="495586"/>
                </a:xfrm>
              </p:grpSpPr>
              <p:sp>
                <p:nvSpPr>
                  <p:cNvPr id="72" name="Retângulo 71">
                    <a:extLst>
                      <a:ext uri="{FF2B5EF4-FFF2-40B4-BE49-F238E27FC236}">
                        <a16:creationId xmlns:a16="http://schemas.microsoft.com/office/drawing/2014/main" id="{EA03C277-3B3A-46B7-91C1-C930D4E6DDCE}"/>
                      </a:ext>
                    </a:extLst>
                  </p:cNvPr>
                  <p:cNvSpPr/>
                  <p:nvPr/>
                </p:nvSpPr>
                <p:spPr>
                  <a:xfrm>
                    <a:off x="6903086" y="159752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3" name="Retângulo 72">
                    <a:extLst>
                      <a:ext uri="{FF2B5EF4-FFF2-40B4-BE49-F238E27FC236}">
                        <a16:creationId xmlns:a16="http://schemas.microsoft.com/office/drawing/2014/main" id="{EB52E1E8-CC5D-4886-B377-4A651F60571E}"/>
                      </a:ext>
                    </a:extLst>
                  </p:cNvPr>
                  <p:cNvSpPr/>
                  <p:nvPr/>
                </p:nvSpPr>
                <p:spPr>
                  <a:xfrm>
                    <a:off x="7037266" y="159070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4" name="Retângulo 73">
                    <a:extLst>
                      <a:ext uri="{FF2B5EF4-FFF2-40B4-BE49-F238E27FC236}">
                        <a16:creationId xmlns:a16="http://schemas.microsoft.com/office/drawing/2014/main" id="{68615F6B-EBC3-4B5A-9299-C5811CBF3BD4}"/>
                      </a:ext>
                    </a:extLst>
                  </p:cNvPr>
                  <p:cNvSpPr/>
                  <p:nvPr/>
                </p:nvSpPr>
                <p:spPr>
                  <a:xfrm>
                    <a:off x="7171155" y="156591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5" name="Retângulo 74">
                    <a:extLst>
                      <a:ext uri="{FF2B5EF4-FFF2-40B4-BE49-F238E27FC236}">
                        <a16:creationId xmlns:a16="http://schemas.microsoft.com/office/drawing/2014/main" id="{D289B016-260C-4E92-91A4-4381E83C5DBE}"/>
                      </a:ext>
                    </a:extLst>
                  </p:cNvPr>
                  <p:cNvSpPr/>
                  <p:nvPr/>
                </p:nvSpPr>
                <p:spPr>
                  <a:xfrm>
                    <a:off x="7285818" y="152606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6" name="Retângulo 75">
                    <a:extLst>
                      <a:ext uri="{FF2B5EF4-FFF2-40B4-BE49-F238E27FC236}">
                        <a16:creationId xmlns:a16="http://schemas.microsoft.com/office/drawing/2014/main" id="{3319F312-B357-46D0-9A40-C112C7B3A83B}"/>
                      </a:ext>
                    </a:extLst>
                  </p:cNvPr>
                  <p:cNvSpPr/>
                  <p:nvPr/>
                </p:nvSpPr>
                <p:spPr>
                  <a:xfrm>
                    <a:off x="7246117" y="144914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77" name="Retângulo 76">
                    <a:extLst>
                      <a:ext uri="{FF2B5EF4-FFF2-40B4-BE49-F238E27FC236}">
                        <a16:creationId xmlns:a16="http://schemas.microsoft.com/office/drawing/2014/main" id="{09421E51-CDB5-4129-87B1-41778B0AAA40}"/>
                      </a:ext>
                    </a:extLst>
                  </p:cNvPr>
                  <p:cNvSpPr/>
                  <p:nvPr/>
                </p:nvSpPr>
                <p:spPr>
                  <a:xfrm>
                    <a:off x="7121416" y="1412104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id="{CA6081D2-1000-46E0-A35F-496AEB419A08}"/>
                      </a:ext>
                    </a:extLst>
                  </p:cNvPr>
                  <p:cNvSpPr/>
                  <p:nvPr/>
                </p:nvSpPr>
                <p:spPr>
                  <a:xfrm>
                    <a:off x="6987172" y="140020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9" name="Retângulo 78">
                    <a:extLst>
                      <a:ext uri="{FF2B5EF4-FFF2-40B4-BE49-F238E27FC236}">
                        <a16:creationId xmlns:a16="http://schemas.microsoft.com/office/drawing/2014/main" id="{63C45C06-589D-43ED-9228-4D7EA07B3078}"/>
                      </a:ext>
                    </a:extLst>
                  </p:cNvPr>
                  <p:cNvSpPr/>
                  <p:nvPr/>
                </p:nvSpPr>
                <p:spPr>
                  <a:xfrm>
                    <a:off x="6845372" y="1389936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63" name="Grupo 62">
                  <a:extLst>
                    <a:ext uri="{FF2B5EF4-FFF2-40B4-BE49-F238E27FC236}">
                      <a16:creationId xmlns:a16="http://schemas.microsoft.com/office/drawing/2014/main" id="{C43A1AC7-721A-44C5-A354-54A6229C8EE6}"/>
                    </a:ext>
                  </a:extLst>
                </p:cNvPr>
                <p:cNvGrpSpPr/>
                <p:nvPr/>
              </p:nvGrpSpPr>
              <p:grpSpPr>
                <a:xfrm flipH="1">
                  <a:off x="6254920" y="1388515"/>
                  <a:ext cx="494446" cy="495586"/>
                  <a:chOff x="6845372" y="1389936"/>
                  <a:chExt cx="494446" cy="495586"/>
                </a:xfrm>
              </p:grpSpPr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id="{DE2B708B-D889-49D2-9DAB-95CFB969240B}"/>
                      </a:ext>
                    </a:extLst>
                  </p:cNvPr>
                  <p:cNvSpPr/>
                  <p:nvPr/>
                </p:nvSpPr>
                <p:spPr>
                  <a:xfrm>
                    <a:off x="6903086" y="159752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65" name="Retângulo 64">
                    <a:extLst>
                      <a:ext uri="{FF2B5EF4-FFF2-40B4-BE49-F238E27FC236}">
                        <a16:creationId xmlns:a16="http://schemas.microsoft.com/office/drawing/2014/main" id="{86D303C9-4C05-43FC-80B2-E6254136BB79}"/>
                      </a:ext>
                    </a:extLst>
                  </p:cNvPr>
                  <p:cNvSpPr/>
                  <p:nvPr/>
                </p:nvSpPr>
                <p:spPr>
                  <a:xfrm>
                    <a:off x="7037266" y="159070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66" name="Retângulo 65">
                    <a:extLst>
                      <a:ext uri="{FF2B5EF4-FFF2-40B4-BE49-F238E27FC236}">
                        <a16:creationId xmlns:a16="http://schemas.microsoft.com/office/drawing/2014/main" id="{7403591F-32EF-4F49-99BA-C64D4F170AAD}"/>
                      </a:ext>
                    </a:extLst>
                  </p:cNvPr>
                  <p:cNvSpPr/>
                  <p:nvPr/>
                </p:nvSpPr>
                <p:spPr>
                  <a:xfrm>
                    <a:off x="7171155" y="156591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id="{5562DF61-C3E9-4FF9-AA4D-21FFDF17FEDE}"/>
                      </a:ext>
                    </a:extLst>
                  </p:cNvPr>
                  <p:cNvSpPr/>
                  <p:nvPr/>
                </p:nvSpPr>
                <p:spPr>
                  <a:xfrm>
                    <a:off x="7285818" y="152606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68" name="Retângulo 67">
                    <a:extLst>
                      <a:ext uri="{FF2B5EF4-FFF2-40B4-BE49-F238E27FC236}">
                        <a16:creationId xmlns:a16="http://schemas.microsoft.com/office/drawing/2014/main" id="{D7706D74-B303-4F32-BD8D-B12B7D85104B}"/>
                      </a:ext>
                    </a:extLst>
                  </p:cNvPr>
                  <p:cNvSpPr/>
                  <p:nvPr/>
                </p:nvSpPr>
                <p:spPr>
                  <a:xfrm>
                    <a:off x="7246117" y="144914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2EB81B50-3FF4-4B2E-A451-A75525589686}"/>
                      </a:ext>
                    </a:extLst>
                  </p:cNvPr>
                  <p:cNvSpPr/>
                  <p:nvPr/>
                </p:nvSpPr>
                <p:spPr>
                  <a:xfrm>
                    <a:off x="7121416" y="1412104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CCDA5A76-19A1-4A4C-A527-3043F30D5D21}"/>
                      </a:ext>
                    </a:extLst>
                  </p:cNvPr>
                  <p:cNvSpPr/>
                  <p:nvPr/>
                </p:nvSpPr>
                <p:spPr>
                  <a:xfrm>
                    <a:off x="6987172" y="140020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1" name="Retângulo 70">
                    <a:extLst>
                      <a:ext uri="{FF2B5EF4-FFF2-40B4-BE49-F238E27FC236}">
                        <a16:creationId xmlns:a16="http://schemas.microsoft.com/office/drawing/2014/main" id="{4D332094-250D-420E-A784-DB867DD15D15}"/>
                      </a:ext>
                    </a:extLst>
                  </p:cNvPr>
                  <p:cNvSpPr/>
                  <p:nvPr/>
                </p:nvSpPr>
                <p:spPr>
                  <a:xfrm>
                    <a:off x="6845372" y="1389936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12CF4DD-1091-4DDC-BA2F-FA951F956ADA}"/>
                  </a:ext>
                </a:extLst>
              </p:cNvPr>
              <p:cNvSpPr/>
              <p:nvPr/>
            </p:nvSpPr>
            <p:spPr>
              <a:xfrm>
                <a:off x="6245984" y="1667671"/>
                <a:ext cx="1097161" cy="216430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742A0B64-4F0F-44E8-B0EA-036246E2ECCF}"/>
                  </a:ext>
                </a:extLst>
              </p:cNvPr>
              <p:cNvGrpSpPr/>
              <p:nvPr/>
            </p:nvGrpSpPr>
            <p:grpSpPr>
              <a:xfrm>
                <a:off x="6254920" y="1388515"/>
                <a:ext cx="1084898" cy="506335"/>
                <a:chOff x="6254920" y="1388515"/>
                <a:chExt cx="1084898" cy="506335"/>
              </a:xfrm>
            </p:grpSpPr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35E599E3-7B76-41D8-93D8-DC37BD757632}"/>
                    </a:ext>
                  </a:extLst>
                </p:cNvPr>
                <p:cNvSpPr/>
                <p:nvPr/>
              </p:nvSpPr>
              <p:spPr>
                <a:xfrm>
                  <a:off x="6768778" y="1606850"/>
                  <a:ext cx="54000" cy="288000"/>
                </a:xfrm>
                <a:prstGeom prst="rect">
                  <a:avLst/>
                </a:prstGeom>
                <a:solidFill>
                  <a:srgbClr val="9621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grpSp>
              <p:nvGrpSpPr>
                <p:cNvPr id="49" name="Grupo 48">
                  <a:extLst>
                    <a:ext uri="{FF2B5EF4-FFF2-40B4-BE49-F238E27FC236}">
                      <a16:creationId xmlns:a16="http://schemas.microsoft.com/office/drawing/2014/main" id="{3495241F-85F9-477F-8064-EE68B1511167}"/>
                    </a:ext>
                  </a:extLst>
                </p:cNvPr>
                <p:cNvGrpSpPr/>
                <p:nvPr/>
              </p:nvGrpSpPr>
              <p:grpSpPr>
                <a:xfrm>
                  <a:off x="6845372" y="1389936"/>
                  <a:ext cx="494446" cy="495586"/>
                  <a:chOff x="6845372" y="1389936"/>
                  <a:chExt cx="494446" cy="495586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DC2FCE0A-D230-42CE-9FDE-EED66DFAFB7D}"/>
                      </a:ext>
                    </a:extLst>
                  </p:cNvPr>
                  <p:cNvSpPr/>
                  <p:nvPr/>
                </p:nvSpPr>
                <p:spPr>
                  <a:xfrm>
                    <a:off x="6903086" y="159752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B8C72C13-342E-49DA-B16B-F5C756C713C6}"/>
                      </a:ext>
                    </a:extLst>
                  </p:cNvPr>
                  <p:cNvSpPr/>
                  <p:nvPr/>
                </p:nvSpPr>
                <p:spPr>
                  <a:xfrm>
                    <a:off x="7037266" y="159070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2" name="Retângulo 41">
                    <a:extLst>
                      <a:ext uri="{FF2B5EF4-FFF2-40B4-BE49-F238E27FC236}">
                        <a16:creationId xmlns:a16="http://schemas.microsoft.com/office/drawing/2014/main" id="{68D0EF6E-F70D-411D-A883-30543D7F98FB}"/>
                      </a:ext>
                    </a:extLst>
                  </p:cNvPr>
                  <p:cNvSpPr/>
                  <p:nvPr/>
                </p:nvSpPr>
                <p:spPr>
                  <a:xfrm>
                    <a:off x="7171155" y="156591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3" name="Retângulo 42">
                    <a:extLst>
                      <a:ext uri="{FF2B5EF4-FFF2-40B4-BE49-F238E27FC236}">
                        <a16:creationId xmlns:a16="http://schemas.microsoft.com/office/drawing/2014/main" id="{7B1F5726-1639-4A7F-A24A-6D3FF706D34C}"/>
                      </a:ext>
                    </a:extLst>
                  </p:cNvPr>
                  <p:cNvSpPr/>
                  <p:nvPr/>
                </p:nvSpPr>
                <p:spPr>
                  <a:xfrm>
                    <a:off x="7285818" y="152606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4" name="Retângulo 43">
                    <a:extLst>
                      <a:ext uri="{FF2B5EF4-FFF2-40B4-BE49-F238E27FC236}">
                        <a16:creationId xmlns:a16="http://schemas.microsoft.com/office/drawing/2014/main" id="{6A1C3878-57B0-4158-B48F-3E41DC9D0D5C}"/>
                      </a:ext>
                    </a:extLst>
                  </p:cNvPr>
                  <p:cNvSpPr/>
                  <p:nvPr/>
                </p:nvSpPr>
                <p:spPr>
                  <a:xfrm>
                    <a:off x="7246117" y="144914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FE21B2E9-16E1-4AAF-85D5-B6C395120F10}"/>
                      </a:ext>
                    </a:extLst>
                  </p:cNvPr>
                  <p:cNvSpPr/>
                  <p:nvPr/>
                </p:nvSpPr>
                <p:spPr>
                  <a:xfrm>
                    <a:off x="7121416" y="1412104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C298CC12-5E34-488D-8A25-356F97C6E5BF}"/>
                      </a:ext>
                    </a:extLst>
                  </p:cNvPr>
                  <p:cNvSpPr/>
                  <p:nvPr/>
                </p:nvSpPr>
                <p:spPr>
                  <a:xfrm>
                    <a:off x="6987172" y="140020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C94FEBB9-5490-40AB-B113-4E763B0C2806}"/>
                      </a:ext>
                    </a:extLst>
                  </p:cNvPr>
                  <p:cNvSpPr/>
                  <p:nvPr/>
                </p:nvSpPr>
                <p:spPr>
                  <a:xfrm>
                    <a:off x="6845372" y="1389936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50" name="Grupo 49">
                  <a:extLst>
                    <a:ext uri="{FF2B5EF4-FFF2-40B4-BE49-F238E27FC236}">
                      <a16:creationId xmlns:a16="http://schemas.microsoft.com/office/drawing/2014/main" id="{747E78AC-CE46-4064-AF17-0458F22C6E39}"/>
                    </a:ext>
                  </a:extLst>
                </p:cNvPr>
                <p:cNvGrpSpPr/>
                <p:nvPr/>
              </p:nvGrpSpPr>
              <p:grpSpPr>
                <a:xfrm flipH="1">
                  <a:off x="6254920" y="1388515"/>
                  <a:ext cx="494446" cy="495586"/>
                  <a:chOff x="6845372" y="1389936"/>
                  <a:chExt cx="494446" cy="495586"/>
                </a:xfrm>
              </p:grpSpPr>
              <p:sp>
                <p:nvSpPr>
                  <p:cNvPr id="51" name="Retângulo 50">
                    <a:extLst>
                      <a:ext uri="{FF2B5EF4-FFF2-40B4-BE49-F238E27FC236}">
                        <a16:creationId xmlns:a16="http://schemas.microsoft.com/office/drawing/2014/main" id="{E8A6F120-0FE2-48F4-8828-F3E024B7BC57}"/>
                      </a:ext>
                    </a:extLst>
                  </p:cNvPr>
                  <p:cNvSpPr/>
                  <p:nvPr/>
                </p:nvSpPr>
                <p:spPr>
                  <a:xfrm>
                    <a:off x="6903086" y="159752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65BCA849-169D-45EB-8A95-C4C2492DFBD4}"/>
                      </a:ext>
                    </a:extLst>
                  </p:cNvPr>
                  <p:cNvSpPr/>
                  <p:nvPr/>
                </p:nvSpPr>
                <p:spPr>
                  <a:xfrm>
                    <a:off x="7037266" y="1590702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9161122E-2BE4-4780-8512-1E17DEBD2F66}"/>
                      </a:ext>
                    </a:extLst>
                  </p:cNvPr>
                  <p:cNvSpPr/>
                  <p:nvPr/>
                </p:nvSpPr>
                <p:spPr>
                  <a:xfrm>
                    <a:off x="7171155" y="156591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E95B1BD1-0D0A-4DCD-ADA5-1F07C59419AC}"/>
                      </a:ext>
                    </a:extLst>
                  </p:cNvPr>
                  <p:cNvSpPr/>
                  <p:nvPr/>
                </p:nvSpPr>
                <p:spPr>
                  <a:xfrm>
                    <a:off x="7285818" y="152606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8FF7DF0A-19F6-424A-A8FD-5971C50DE270}"/>
                      </a:ext>
                    </a:extLst>
                  </p:cNvPr>
                  <p:cNvSpPr/>
                  <p:nvPr/>
                </p:nvSpPr>
                <p:spPr>
                  <a:xfrm>
                    <a:off x="7246117" y="1449140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8270FDC9-DA56-4E56-9085-E10DC6C95007}"/>
                      </a:ext>
                    </a:extLst>
                  </p:cNvPr>
                  <p:cNvSpPr/>
                  <p:nvPr/>
                </p:nvSpPr>
                <p:spPr>
                  <a:xfrm>
                    <a:off x="7121416" y="1412104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7" name="Retângulo 56">
                    <a:extLst>
                      <a:ext uri="{FF2B5EF4-FFF2-40B4-BE49-F238E27FC236}">
                        <a16:creationId xmlns:a16="http://schemas.microsoft.com/office/drawing/2014/main" id="{16794384-443C-4E06-82F5-35D8E91564BC}"/>
                      </a:ext>
                    </a:extLst>
                  </p:cNvPr>
                  <p:cNvSpPr/>
                  <p:nvPr/>
                </p:nvSpPr>
                <p:spPr>
                  <a:xfrm>
                    <a:off x="6987172" y="1400201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8" name="Retângulo 57">
                    <a:extLst>
                      <a:ext uri="{FF2B5EF4-FFF2-40B4-BE49-F238E27FC236}">
                        <a16:creationId xmlns:a16="http://schemas.microsoft.com/office/drawing/2014/main" id="{F85BE281-6D0E-408E-B751-7C9DB08C4206}"/>
                      </a:ext>
                    </a:extLst>
                  </p:cNvPr>
                  <p:cNvSpPr/>
                  <p:nvPr/>
                </p:nvSpPr>
                <p:spPr>
                  <a:xfrm>
                    <a:off x="6845372" y="1389936"/>
                    <a:ext cx="54000" cy="288000"/>
                  </a:xfrm>
                  <a:prstGeom prst="rect">
                    <a:avLst/>
                  </a:prstGeom>
                  <a:solidFill>
                    <a:srgbClr val="9621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D1125BF6-099B-4CD8-978E-2BC2CF39CEF2}"/>
                </a:ext>
              </a:extLst>
            </p:cNvPr>
            <p:cNvSpPr txBox="1"/>
            <p:nvPr/>
          </p:nvSpPr>
          <p:spPr>
            <a:xfrm>
              <a:off x="6529289" y="3857256"/>
              <a:ext cx="2329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Massive</a:t>
              </a:r>
              <a:r>
                <a:rPr lang="pt-PT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MIMO (96-128 antenas)</a:t>
              </a:r>
            </a:p>
          </p:txBody>
        </p:sp>
      </p:grpSp>
      <p:sp>
        <p:nvSpPr>
          <p:cNvPr id="103" name="Seta: Para a Direita 102">
            <a:extLst>
              <a:ext uri="{FF2B5EF4-FFF2-40B4-BE49-F238E27FC236}">
                <a16:creationId xmlns:a16="http://schemas.microsoft.com/office/drawing/2014/main" id="{47C89300-AFF5-4E82-B6E7-521561BDE781}"/>
              </a:ext>
            </a:extLst>
          </p:cNvPr>
          <p:cNvSpPr/>
          <p:nvPr/>
        </p:nvSpPr>
        <p:spPr>
          <a:xfrm>
            <a:off x="3055301" y="2486913"/>
            <a:ext cx="1138989" cy="618388"/>
          </a:xfrm>
          <a:prstGeom prst="rightArrow">
            <a:avLst>
              <a:gd name="adj1" fmla="val 50000"/>
              <a:gd name="adj2" fmla="val 57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616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1213</Words>
  <Application>Microsoft Office PowerPoint</Application>
  <PresentationFormat>Ecrã Panorâmico</PresentationFormat>
  <Paragraphs>99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Peixoto</dc:creator>
  <cp:lastModifiedBy>Vitor Peixoto</cp:lastModifiedBy>
  <cp:revision>56</cp:revision>
  <dcterms:created xsi:type="dcterms:W3CDTF">2017-09-28T18:35:34Z</dcterms:created>
  <dcterms:modified xsi:type="dcterms:W3CDTF">2017-10-01T14:50:00Z</dcterms:modified>
</cp:coreProperties>
</file>