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91" r:id="rId3"/>
    <p:sldId id="341" r:id="rId5"/>
    <p:sldId id="294" r:id="rId6"/>
    <p:sldId id="298" r:id="rId7"/>
    <p:sldId id="354" r:id="rId8"/>
    <p:sldId id="293" r:id="rId9"/>
    <p:sldId id="319" r:id="rId10"/>
    <p:sldId id="343" r:id="rId11"/>
    <p:sldId id="344" r:id="rId12"/>
    <p:sldId id="367" r:id="rId13"/>
    <p:sldId id="368" r:id="rId14"/>
    <p:sldId id="374" r:id="rId15"/>
    <p:sldId id="375" r:id="rId16"/>
    <p:sldId id="347" r:id="rId17"/>
    <p:sldId id="376" r:id="rId18"/>
    <p:sldId id="377" r:id="rId19"/>
    <p:sldId id="378" r:id="rId20"/>
    <p:sldId id="379" r:id="rId21"/>
    <p:sldId id="380" r:id="rId22"/>
    <p:sldId id="381" r:id="rId23"/>
    <p:sldId id="317" r:id="rId24"/>
  </p:sldIdLst>
  <p:sldSz cx="12192000" cy="685800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8"/>
      </p:cViewPr>
      <p:guideLst>
        <p:guide orient="horz" pos="2124"/>
        <p:guide pos="37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51F1AEB-D29A-47C8-8B19-D3964FD80E9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51BB163-097B-4C75-BB19-D3854758886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A4DB69-74EB-47AF-B13C-17C710C7C80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728467-11EB-48EB-9B47-3E9DB7EA26D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15423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2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E5D09-4793-46FF-A4A8-964227D4887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7248A-4BB4-40E7-8D1C-098D91AD43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66750"/>
            <a:ext cx="10515600" cy="552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478E-354D-42F8-A3A1-78B2AEC60EB3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322B6-3264-4FC7-B26B-1E9D914197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logo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50" y="160338"/>
            <a:ext cx="23368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705" y="365125"/>
            <a:ext cx="7491095" cy="10267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EF1B8-EAA8-4ECF-9A03-F23999E8244B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39251-3CF5-44AA-AF0A-08A726518B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>
            <a:off x="1552575" y="3533775"/>
            <a:ext cx="908685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5" y="2606040"/>
            <a:ext cx="9086851" cy="927736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27439"/>
            <a:ext cx="9801225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57B8-1206-417C-93DB-BBCE9812FF43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8FCC5-9ADF-4386-B5E6-8A85A02C00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2275"/>
            <a:ext cx="10515600" cy="21709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9394"/>
            <a:ext cx="10515600" cy="21709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C2D7-ADD0-481D-9FC7-1636A6CF0468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CD438-7ED7-490E-9FD6-E002A9A9C4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160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89C96-27B3-4873-B8E5-282D4B88B689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1145D-EA44-4789-8AE9-2216E906EA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0" y="2057400"/>
            <a:ext cx="8661400" cy="2171699"/>
          </a:xfrm>
        </p:spPr>
        <p:txBody>
          <a:bodyPr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ADBDF-840A-43D6-B499-3CB93F89C819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64EF-AAC6-4D72-9C45-5554A9CB23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83066-D97D-4D66-9AC6-3F46804C9ECB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C18D-3AE5-4A81-9266-2E3E46A229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11200"/>
            <a:ext cx="42624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52521" y="733425"/>
            <a:ext cx="59712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311400"/>
            <a:ext cx="42624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4D7693-88DD-44DB-B545-44F1090995C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2BE06F-F697-48F6-AEEC-82A7EB3AAD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EDFF3-3F50-4E41-81ED-0E37D73DB2A9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D77FC-C914-4DFC-8766-6DFA704820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027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597025"/>
            <a:ext cx="10515600" cy="457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 sz="1600">
                <a:solidFill>
                  <a:srgbClr val="FFFFFF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9B565D5D-9685-44FA-B9B8-375F0E3736AA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600">
                <a:solidFill>
                  <a:srgbClr val="FFFFFF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>
              <a:defRPr sz="1600">
                <a:solidFill>
                  <a:srgbClr val="FFFFFF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9A870FE-F5CD-4362-AAA9-DC82E561C35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ctrTitle"/>
          </p:nvPr>
        </p:nvSpPr>
        <p:spPr>
          <a:xfrm>
            <a:off x="516572" y="1514566"/>
            <a:ext cx="11031855" cy="10769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i="0"/>
              <a:t> </a:t>
            </a:r>
            <a:r>
              <a:rPr lang="en-US" altLang="zh-CN" i="0" smtClean="0"/>
              <a:t>PHP</a:t>
            </a:r>
            <a:r>
              <a:rPr lang="zh-CN" altLang="en-US" i="0" smtClean="0"/>
              <a:t>零基础之系统函数</a:t>
            </a:r>
            <a:endParaRPr lang="zh-CN" altLang="en-US" i="0" smtClean="0">
              <a:latin typeface="Times New Roman" panose="02020603050405020304" pitchFamily="18" charset="0"/>
            </a:endParaRPr>
          </a:p>
        </p:txBody>
      </p:sp>
      <p:sp>
        <p:nvSpPr>
          <p:cNvPr id="1433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60499" y="3160712"/>
            <a:ext cx="9144000" cy="104552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主讲老</a:t>
            </a:r>
            <a:r>
              <a:rPr lang="zh-CN" altLang="en-US" smtClean="0"/>
              <a:t>师：</a:t>
            </a:r>
            <a:r>
              <a:rPr smtClean="0"/>
              <a:t> </a:t>
            </a:r>
            <a:r>
              <a:rPr lang="zh-CN" smtClean="0"/>
              <a:t>友谊</a:t>
            </a:r>
            <a:r>
              <a:rPr lang="zh-CN" altLang="en-US" smtClean="0"/>
              <a:t>老师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QQ:1514964902</a:t>
            </a:r>
            <a:endParaRPr lang="zh-CN" altLang="en-US" dirty="0" smtClean="0"/>
          </a:p>
        </p:txBody>
      </p:sp>
      <p:pic>
        <p:nvPicPr>
          <p:cNvPr id="14339" name="图片 3" descr="logo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0348" y="290195"/>
            <a:ext cx="3057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42" name="组合 10"/>
          <p:cNvGrpSpPr/>
          <p:nvPr/>
        </p:nvGrpSpPr>
        <p:grpSpPr bwMode="auto">
          <a:xfrm>
            <a:off x="4815205" y="5491163"/>
            <a:ext cx="2419350" cy="1219200"/>
            <a:chOff x="7613" y="8647"/>
            <a:chExt cx="3810" cy="1920"/>
          </a:xfrm>
        </p:grpSpPr>
        <p:sp>
          <p:nvSpPr>
            <p:cNvPr id="14343" name="文本框 7"/>
            <p:cNvSpPr txBox="1">
              <a:spLocks noChangeArrowheads="1"/>
            </p:cNvSpPr>
            <p:nvPr/>
          </p:nvSpPr>
          <p:spPr bwMode="auto">
            <a:xfrm>
              <a:off x="7613" y="8647"/>
              <a:ext cx="1584" cy="19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>
              <a:spAutoFit/>
            </a:bodyPr>
            <a:lstStyle/>
            <a:p>
              <a:r>
                <a:rPr lang="zh-CN" altLang="en-US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感恩之心</a:t>
              </a:r>
              <a:endPara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赤诚之心</a:t>
              </a:r>
              <a:endPara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孝悌之心</a:t>
              </a:r>
              <a:endPara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4344" name="文本框 9"/>
            <p:cNvSpPr txBox="1">
              <a:spLocks noChangeArrowheads="1"/>
            </p:cNvSpPr>
            <p:nvPr/>
          </p:nvSpPr>
          <p:spPr bwMode="auto">
            <a:xfrm>
              <a:off x="9839" y="8647"/>
              <a:ext cx="1584" cy="19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>
              <a:spAutoFit/>
            </a:bodyPr>
            <a:lstStyle/>
            <a:p>
              <a:r>
                <a:rPr lang="zh-CN" altLang="en-US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进取之心</a:t>
              </a:r>
              <a:endPara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敬畏之心</a:t>
              </a:r>
              <a:endPara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利他之心</a:t>
              </a:r>
              <a:endPara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4310" y="365125"/>
            <a:ext cx="3539490" cy="1026795"/>
          </a:xfrm>
        </p:spPr>
        <p:txBody>
          <a:bodyPr/>
          <a:p>
            <a:r>
              <a:rPr lang="zh-CN" altLang="en-US" sz="4000" i="0"/>
              <a:t>字符串函数</a:t>
            </a:r>
            <a:endParaRPr lang="zh-CN" altLang="en-US" sz="4000" i="0"/>
          </a:p>
        </p:txBody>
      </p:sp>
      <p:sp>
        <p:nvSpPr>
          <p:cNvPr id="4" name="文本框 3"/>
          <p:cNvSpPr txBox="1"/>
          <p:nvPr/>
        </p:nvSpPr>
        <p:spPr>
          <a:xfrm>
            <a:off x="2156460" y="1286510"/>
            <a:ext cx="8816975" cy="430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defTabSz="914400" eaLnBrk="0" hangingPunct="0">
              <a:lnSpc>
                <a:spcPts val="3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HTML代码有关函数：</a:t>
            </a: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eaLnBrk="0" hangingPunct="0">
              <a:lnSpc>
                <a:spcPts val="3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cap="none" spc="0" normalizeH="0" baseline="0">
                <a:solidFill>
                  <a:schemeClr val="tx1"/>
                </a:solidFill>
                <a:cs typeface="+mn-cs"/>
              </a:rPr>
              <a:t>strip_tags — 从字符串中去除 HTML 和 PHP 标记</a:t>
            </a: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eaLnBrk="0" hangingPunct="0">
              <a:lnSpc>
                <a:spcPts val="3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cap="none" spc="0" normalizeH="0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语法：string strip_tags ( string $str [, string $allowable_tags ] )</a:t>
            </a: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eaLnBrk="0" hangingPunct="0">
              <a:lnSpc>
                <a:spcPts val="3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cap="none" spc="0" normalizeH="0" baseline="0">
                <a:solidFill>
                  <a:schemeClr val="tx1"/>
                </a:solidFill>
                <a:cs typeface="+mn-cs"/>
              </a:rPr>
              <a:t>htmlspecialchars — 将特殊字符转换为 HTML 实体</a:t>
            </a: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语法：string htmlspecialchars ( string $string [, int $flags = ENT_COMPAT | ENT_HTML401 [, string $encoding = ini_get("default_charset") [, bool $double_encode = TRUE ]]]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6560" y="365125"/>
            <a:ext cx="3317240" cy="1026795"/>
          </a:xfrm>
        </p:spPr>
        <p:txBody>
          <a:bodyPr/>
          <a:p>
            <a:r>
              <a:rPr lang="zh-CN" altLang="en-US" sz="4000" i="0"/>
              <a:t>字符串函数</a:t>
            </a:r>
            <a:endParaRPr lang="zh-CN" altLang="en-US" sz="4000" i="0"/>
          </a:p>
        </p:txBody>
      </p:sp>
      <p:sp>
        <p:nvSpPr>
          <p:cNvPr id="4" name="文本框 3"/>
          <p:cNvSpPr txBox="1"/>
          <p:nvPr/>
        </p:nvSpPr>
        <p:spPr>
          <a:xfrm>
            <a:off x="1752600" y="1618615"/>
            <a:ext cx="8463280" cy="416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defTabSz="914400" eaLnBrk="0" hangingPunct="0">
              <a:lnSpc>
                <a:spcPts val="32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字符大小写转换的PHP字符串函数：</a:t>
            </a:r>
            <a:endParaRPr kumimoji="0" lang="zh-CN" altLang="en-US" kern="0" cap="none" spc="0" normalizeH="0" baseline="0" noProof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defTabSz="914400" eaLnBrk="0" hangingPunct="0">
              <a:lnSpc>
                <a:spcPts val="32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cap="none" spc="0" normalizeH="0" baseline="0">
                <a:latin typeface="Arial" panose="020B0604020202020204" pitchFamily="34" charset="0"/>
              </a:rPr>
              <a:t>strtolower($str) 字符串转换为小写</a:t>
            </a:r>
            <a:endParaRPr kumimoji="0" lang="zh-CN" altLang="en-US" kern="0" cap="none" spc="0" normalizeH="0" baseline="0" noProof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defTabSz="914400" eaLnBrk="0" hangingPunct="0">
              <a:lnSpc>
                <a:spcPts val="32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000" cap="none" spc="0" normalizeH="0" baseline="0">
                <a:solidFill>
                  <a:schemeClr val="accent1"/>
                </a:solidFill>
                <a:latin typeface="+mn-lt"/>
                <a:ea typeface="+mn-ea"/>
              </a:rPr>
              <a:t>语法：string strtolower ( string $string )</a:t>
            </a:r>
            <a:endParaRPr kumimoji="0" lang="zh-CN" altLang="en-US" kern="0" cap="none" spc="0" normalizeH="0" baseline="0" noProof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defTabSz="914400" eaLnBrk="0" hangingPunct="0">
              <a:lnSpc>
                <a:spcPts val="32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cap="none" spc="0" normalizeH="0" baseline="0">
                <a:latin typeface="Arial" panose="020B0604020202020204" pitchFamily="34" charset="0"/>
              </a:rPr>
              <a:t>strtoupper($str) 字符串转换为大写</a:t>
            </a:r>
            <a:endParaRPr kumimoji="0" lang="zh-CN" altLang="en-US" kern="0" cap="none" spc="0" normalizeH="0" baseline="0" noProof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defTabSz="914400" eaLnBrk="0" hangingPunct="0">
              <a:lnSpc>
                <a:spcPts val="32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000" cap="none" spc="0" normalizeH="0" baseline="0">
                <a:solidFill>
                  <a:schemeClr val="accent1"/>
                </a:solidFill>
                <a:latin typeface="+mn-lt"/>
                <a:ea typeface="+mn-ea"/>
              </a:rPr>
              <a:t>语法：string strtoupper ( string $string )</a:t>
            </a:r>
            <a:endParaRPr kumimoji="0" lang="zh-CN" altLang="en-US" kern="0" cap="none" spc="0" normalizeH="0" baseline="0" noProof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defTabSz="914400" eaLnBrk="0" hangingPunct="0">
              <a:lnSpc>
                <a:spcPts val="32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cap="none" spc="0" normalizeH="0" baseline="0">
                <a:latin typeface="Arial" panose="020B0604020202020204" pitchFamily="34" charset="0"/>
              </a:rPr>
              <a:t>ucfirst($str) 将函数的第一个字符转换为大写</a:t>
            </a:r>
            <a:endParaRPr kumimoji="0" lang="zh-CN" altLang="en-US" kern="0" cap="none" spc="0" normalizeH="0" baseline="0" noProof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defTabSz="914400" eaLnBrk="0" hangingPunct="0">
              <a:lnSpc>
                <a:spcPts val="32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000" cap="none" spc="0" normalizeH="0" baseline="0">
                <a:solidFill>
                  <a:schemeClr val="accent1"/>
                </a:solidFill>
                <a:latin typeface="+mn-lt"/>
                <a:ea typeface="+mn-ea"/>
              </a:rPr>
              <a:t>语法：string ucfirst ( string $str )</a:t>
            </a:r>
            <a:endParaRPr kumimoji="0" lang="zh-CN" altLang="en-US" kern="0" cap="none" spc="0" normalizeH="0" baseline="0" noProof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defTabSz="914400" eaLnBrk="0" hangingPunct="0">
              <a:lnSpc>
                <a:spcPts val="32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cap="none" spc="0" normalizeH="0" baseline="0">
                <a:latin typeface="Arial" panose="020B0604020202020204" pitchFamily="34" charset="0"/>
              </a:rPr>
              <a:t>ucwords($str) 将每个单词的首字母转换为大写</a:t>
            </a:r>
            <a:endParaRPr kumimoji="0" lang="zh-CN" altLang="en-US" kern="0" cap="none" spc="0" normalizeH="0" baseline="0" noProof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语法：string ucwords ( string $str [, string $delimiters = " \t\r\n\f\v"  ]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3135" y="365125"/>
            <a:ext cx="2780665" cy="1026795"/>
          </a:xfrm>
        </p:spPr>
        <p:txBody>
          <a:bodyPr/>
          <a:p>
            <a:r>
              <a:rPr lang="zh-CN" altLang="en-US" sz="4000" i="0"/>
              <a:t>数学函数</a:t>
            </a:r>
            <a:endParaRPr lang="zh-CN" altLang="en-US" sz="4000" i="0"/>
          </a:p>
        </p:txBody>
      </p:sp>
      <p:sp>
        <p:nvSpPr>
          <p:cNvPr id="5" name="文本框 4"/>
          <p:cNvSpPr txBox="1"/>
          <p:nvPr/>
        </p:nvSpPr>
        <p:spPr>
          <a:xfrm>
            <a:off x="1978025" y="1736725"/>
            <a:ext cx="679196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abs — 绝对值</a:t>
            </a:r>
            <a:endParaRPr lang="zh-CN" altLang="en-US" sz="2400"/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语法：number abs ( mixed $number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400"/>
          </a:p>
          <a:p>
            <a:r>
              <a:rPr lang="zh-CN" altLang="en-US" sz="2400"/>
              <a:t>ceil — 进一法取整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语法：float ceil ( float $value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zh-CN" altLang="en-US" sz="2400"/>
              <a:t>floor — 舍去法取整</a:t>
            </a:r>
            <a:endParaRPr lang="zh-CN" altLang="en-US" sz="2400"/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语法：float floor ( float $value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zh-CN" altLang="en-US" sz="2400"/>
              <a:t>round — 对浮点数进行四舍五入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语法：float round ( float $val [, int $precision = 0 [, int $mode = PHP_ROUND_HALF_UP ]]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33510" y="365125"/>
            <a:ext cx="2320290" cy="1026795"/>
          </a:xfrm>
        </p:spPr>
        <p:txBody>
          <a:bodyPr/>
          <a:p>
            <a:r>
              <a:rPr lang="zh-CN" altLang="en-US" sz="4000" i="0"/>
              <a:t>数学函数</a:t>
            </a:r>
            <a:endParaRPr lang="zh-CN" altLang="en-US" sz="4000" i="0"/>
          </a:p>
        </p:txBody>
      </p:sp>
      <p:sp>
        <p:nvSpPr>
          <p:cNvPr id="4" name="文本框 3"/>
          <p:cNvSpPr txBox="1"/>
          <p:nvPr/>
        </p:nvSpPr>
        <p:spPr>
          <a:xfrm>
            <a:off x="2143760" y="1607820"/>
            <a:ext cx="75063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rand — 产生一个随机整数</a:t>
            </a:r>
            <a:endParaRPr lang="zh-CN" altLang="en-US"/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语法1：int rand ( void )</a:t>
            </a:r>
            <a:endParaRPr lang="zh-CN" altLang="en-US"/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语法2：int rand ( int $min , int $max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zh-CN" altLang="en-US" sz="2400"/>
              <a:t>max — 找出最大值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：mixed max ( array $values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</a:rPr>
              <a:t>2</a:t>
            </a:r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：mixed max ( mixed $value1 , mixed $value2 [, mixed $... ]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zh-CN" altLang="en-US" sz="2400"/>
              <a:t>min — 找出最小值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：mixed min ( array $values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</a:rPr>
              <a:t>2</a:t>
            </a:r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：mixed min ( mixed $value1 , mixed $value2 [, mixed $... ]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2396" y="4435268"/>
            <a:ext cx="18473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  <a:buSzPct val="105000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69125" y="353695"/>
            <a:ext cx="417639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时间日期期函数</a:t>
            </a:r>
            <a:endParaRPr lang="zh-CN" altLang="en-US" sz="4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08175" y="1722755"/>
            <a:ext cx="8161655" cy="4123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kern="0" noProof="0" smtClean="0">
                <a:ea typeface="+mn-ea"/>
                <a:cs typeface="Arial" panose="020B0604020202020204" pitchFamily="34" charset="0"/>
              </a:rPr>
              <a:t>设置时区的方法</a:t>
            </a:r>
            <a:r>
              <a:rPr lang="zh-CN" altLang="en-US" sz="2400"/>
              <a:t>：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 sz="2000"/>
              <a:t>php5后都要自己设置时区，要么修改php.ini的设置，要么在代码里修改。 </a:t>
            </a:r>
            <a:endParaRPr lang="zh-CN" altLang="en-US" sz="2000"/>
          </a:p>
          <a:p>
            <a:r>
              <a:rPr lang="zh-CN" altLang="en-US" sz="2000"/>
              <a:t>在PHP.INI中设置时区</a:t>
            </a:r>
            <a:endParaRPr lang="zh-CN" altLang="en-US" sz="2000"/>
          </a:p>
          <a:p>
            <a:r>
              <a:rPr lang="zh-CN" altLang="en-US" sz="2000"/>
              <a:t>date.timezone = PRC</a:t>
            </a:r>
            <a:endParaRPr lang="zh-CN" altLang="en-US" sz="2000"/>
          </a:p>
          <a:p>
            <a:r>
              <a:rPr lang="zh-CN" altLang="en-US" sz="2000"/>
              <a:t>在代码中设置时区</a:t>
            </a:r>
            <a:endParaRPr lang="zh-CN" altLang="en-US" sz="2000"/>
          </a:p>
          <a:p>
            <a:r>
              <a:rPr lang="zh-CN" altLang="en-US" sz="2000"/>
              <a:t>1 date_default_timezone_set('Asia/Shanghai');//'Asia/Shanghai'   亚洲/上海</a:t>
            </a:r>
            <a:endParaRPr lang="zh-CN" altLang="en-US" sz="2000"/>
          </a:p>
          <a:p>
            <a:r>
              <a:rPr lang="zh-CN" altLang="en-US" sz="2000"/>
              <a:t>2 date_default_timezone_set('PRC');//其中PRC为“中华人民共和国”</a:t>
            </a:r>
            <a:endParaRPr lang="zh-CN" altLang="en-US" sz="2000"/>
          </a:p>
          <a:p>
            <a:r>
              <a:rPr lang="zh-CN" altLang="en-US" sz="2000"/>
              <a:t>3 ini_set('date.timezone','PRC');</a:t>
            </a:r>
            <a:endParaRPr lang="zh-CN" altLang="en-US" sz="2000"/>
          </a:p>
          <a:p>
            <a:r>
              <a:rPr lang="zh-CN" altLang="en-US" sz="2000"/>
              <a:t>4 ini_set('date.timezone','Asia/Shanghai');</a:t>
            </a:r>
            <a:endParaRPr lang="zh-CN" altLang="en-US"/>
          </a:p>
          <a:p>
            <a:endParaRPr lang="zh-CN" altLang="en-US"/>
          </a:p>
          <a:p>
            <a:endParaRPr lang="zh-CN" altLang="en-US" u="sng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3845" y="365125"/>
            <a:ext cx="3449955" cy="1026795"/>
          </a:xfrm>
        </p:spPr>
        <p:txBody>
          <a:bodyPr/>
          <a:p>
            <a:r>
              <a:rPr lang="zh-CN" altLang="en-US" i="0"/>
              <a:t>时间日期函数</a:t>
            </a:r>
            <a:endParaRPr lang="zh-CN" altLang="en-US" i="0"/>
          </a:p>
        </p:txBody>
      </p:sp>
      <p:sp>
        <p:nvSpPr>
          <p:cNvPr id="4" name="文本框 3"/>
          <p:cNvSpPr txBox="1"/>
          <p:nvPr/>
        </p:nvSpPr>
        <p:spPr>
          <a:xfrm>
            <a:off x="2132965" y="1725295"/>
            <a:ext cx="742124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kern="0" noProof="0" smtClean="0">
                <a:ea typeface="+mn-ea"/>
                <a:cs typeface="Arial" panose="020B0604020202020204" pitchFamily="34" charset="0"/>
              </a:rPr>
              <a:t>date: 将服务器的时间格式化</a:t>
            </a:r>
            <a:endParaRPr lang="zh-CN" altLang="en-US"/>
          </a:p>
          <a:p>
            <a:r>
              <a:rPr lang="zh-CN" altLang="en-US" sz="2000"/>
              <a:t>string date ( string $format [, int $timestamp ] )：返回将整数 timestamp 按照给定的格式字串而产生的字符串。如果没有给出时间戳则使用本地当前时间。换句话说，timestamp 是可选的，默认值为 time()。</a:t>
            </a:r>
            <a:endParaRPr lang="zh-CN" altLang="en-US" sz="2000"/>
          </a:p>
          <a:p>
            <a:r>
              <a:rPr lang="zh-CN" altLang="en-US" sz="2000"/>
              <a:t>date("Y-m-d H:i:s", strtotime("-1 days")) //昨天此刻的时间，明天则是 "1 days",前天则是"-2 days";</a:t>
            </a:r>
            <a:endParaRPr lang="zh-CN" altLang="en-US" sz="2000"/>
          </a:p>
          <a:p>
            <a:r>
              <a:rPr lang="zh-CN" altLang="en-US" sz="2000"/>
              <a:t>date("Y-m-d H:i:s", strtotime("0 days")) //今天此刻的时间,等价于date("Y-m-d H:i:s")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5730" y="365125"/>
            <a:ext cx="3608070" cy="1026795"/>
          </a:xfrm>
        </p:spPr>
        <p:txBody>
          <a:bodyPr/>
          <a:p>
            <a:r>
              <a:rPr lang="zh-CN" altLang="en-US" i="0"/>
              <a:t>时间日期函数</a:t>
            </a:r>
            <a:endParaRPr lang="zh-CN" altLang="en-US" i="0"/>
          </a:p>
        </p:txBody>
      </p:sp>
      <p:sp>
        <p:nvSpPr>
          <p:cNvPr id="4" name="文本框 3"/>
          <p:cNvSpPr txBox="1"/>
          <p:nvPr/>
        </p:nvSpPr>
        <p:spPr>
          <a:xfrm>
            <a:off x="2265680" y="1235075"/>
            <a:ext cx="71824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 替换成从一个起始时间(好象是1970年1月1日)以来的秒数</a:t>
            </a:r>
            <a:endParaRPr lang="zh-CN" altLang="en-US"/>
          </a:p>
          <a:p>
            <a:r>
              <a:rPr lang="zh-CN" altLang="en-US"/>
              <a:t>Y 替换成4位的年号.</a:t>
            </a:r>
            <a:endParaRPr lang="zh-CN" altLang="en-US"/>
          </a:p>
          <a:p>
            <a:r>
              <a:rPr lang="zh-CN" altLang="en-US"/>
              <a:t>y 替换成2位的年号.</a:t>
            </a:r>
            <a:endParaRPr lang="zh-CN" altLang="en-US"/>
          </a:p>
          <a:p>
            <a:r>
              <a:rPr lang="zh-CN" altLang="en-US"/>
              <a:t>F 替换成月份的英文全称.</a:t>
            </a:r>
            <a:endParaRPr lang="zh-CN" altLang="en-US"/>
          </a:p>
          <a:p>
            <a:r>
              <a:rPr lang="zh-CN" altLang="en-US"/>
              <a:t>M 替换成月份的英文简称.</a:t>
            </a:r>
            <a:endParaRPr lang="zh-CN" altLang="en-US"/>
          </a:p>
          <a:p>
            <a:r>
              <a:rPr lang="zh-CN" altLang="en-US"/>
              <a:t>m 替换成月份数.</a:t>
            </a:r>
            <a:endParaRPr lang="zh-CN" altLang="en-US"/>
          </a:p>
          <a:p>
            <a:r>
              <a:rPr lang="zh-CN" altLang="en-US"/>
              <a:t>z 替换成从当年1月1日以来的天数.</a:t>
            </a:r>
            <a:endParaRPr lang="zh-CN" altLang="en-US"/>
          </a:p>
          <a:p>
            <a:r>
              <a:rPr lang="zh-CN" altLang="en-US"/>
              <a:t>d 替换成日数.</a:t>
            </a:r>
            <a:endParaRPr lang="zh-CN" altLang="en-US"/>
          </a:p>
          <a:p>
            <a:r>
              <a:rPr lang="zh-CN" altLang="en-US"/>
              <a:t>l 替换成星期几的英文全称.</a:t>
            </a:r>
            <a:endParaRPr lang="zh-CN" altLang="en-US"/>
          </a:p>
          <a:p>
            <a:r>
              <a:rPr lang="zh-CN" altLang="en-US"/>
              <a:t>D 替换成星期几的英文简称.</a:t>
            </a:r>
            <a:endParaRPr lang="zh-CN" altLang="en-US"/>
          </a:p>
          <a:p>
            <a:r>
              <a:rPr lang="zh-CN" altLang="en-US"/>
              <a:t>w 替换成星期几(数字).</a:t>
            </a:r>
            <a:endParaRPr lang="zh-CN" altLang="en-US"/>
          </a:p>
          <a:p>
            <a:r>
              <a:rPr lang="zh-CN" altLang="en-US"/>
              <a:t>H 替换成小时数(24小时制).</a:t>
            </a:r>
            <a:endParaRPr lang="zh-CN" altLang="en-US"/>
          </a:p>
          <a:p>
            <a:r>
              <a:rPr lang="zh-CN" altLang="en-US"/>
              <a:t>h 替换成小时数(12小时制).</a:t>
            </a:r>
            <a:endParaRPr lang="zh-CN" altLang="en-US"/>
          </a:p>
          <a:p>
            <a:r>
              <a:rPr lang="zh-CN" altLang="en-US"/>
              <a:t>i 替换成分钟数.</a:t>
            </a:r>
            <a:endParaRPr lang="zh-CN" altLang="en-US"/>
          </a:p>
          <a:p>
            <a:r>
              <a:rPr lang="zh-CN" altLang="en-US"/>
              <a:t>s 替换成秒数.</a:t>
            </a:r>
            <a:endParaRPr lang="zh-CN" altLang="en-US"/>
          </a:p>
          <a:p>
            <a:r>
              <a:rPr lang="zh-CN" altLang="en-US"/>
              <a:t>A 替换成"AM"或"PM".</a:t>
            </a:r>
            <a:endParaRPr lang="zh-CN" altLang="en-US"/>
          </a:p>
          <a:p>
            <a:r>
              <a:rPr lang="zh-CN" altLang="en-US"/>
              <a:t>a 替换成"am"或"pm".</a:t>
            </a:r>
            <a:endParaRPr lang="zh-CN" altLang="en-US"/>
          </a:p>
          <a:p>
            <a:r>
              <a:rPr lang="zh-CN" altLang="en-US"/>
              <a:t>S 替换成序数字后缀,例如:"st","nd","rd","th".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20305" y="365125"/>
            <a:ext cx="3833495" cy="1026795"/>
          </a:xfrm>
        </p:spPr>
        <p:txBody>
          <a:bodyPr/>
          <a:p>
            <a:r>
              <a:rPr lang="zh-CN" altLang="en-US" i="0"/>
              <a:t>时间日期函数</a:t>
            </a:r>
            <a:endParaRPr lang="zh-CN" altLang="en-US" i="0"/>
          </a:p>
        </p:txBody>
      </p:sp>
      <p:sp>
        <p:nvSpPr>
          <p:cNvPr id="4" name="文本框 3"/>
          <p:cNvSpPr txBox="1"/>
          <p:nvPr/>
        </p:nvSpPr>
        <p:spPr>
          <a:xfrm>
            <a:off x="2252345" y="1632585"/>
            <a:ext cx="706374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kern="0" noProof="0" smtClean="0">
                <a:ea typeface="+mn-ea"/>
                <a:cs typeface="Arial" panose="020B0604020202020204" pitchFamily="34" charset="0"/>
              </a:rPr>
              <a:t>time: 取得目前时间的 UNIX 时间戳记</a:t>
            </a:r>
            <a:endParaRPr lang="zh-CN" altLang="en-US"/>
          </a:p>
          <a:p>
            <a:r>
              <a:rPr lang="zh-CN" altLang="en-US" sz="2000"/>
              <a:t>int time ( void )返回自从 Unix 纪元（格林威治时间 1970 年 1 月 1 日 00:00:00）到当前时间的秒数。</a:t>
            </a:r>
            <a:endParaRPr lang="zh-CN" altLang="en-US" sz="2000"/>
          </a:p>
          <a:p>
            <a:r>
              <a:rPr lang="zh-CN" altLang="en-US" sz="2000"/>
              <a:t>$nextWeek = time() + (7 * 24 * 60 * 60);</a:t>
            </a:r>
            <a:endParaRPr lang="zh-CN" altLang="en-US" sz="2000"/>
          </a:p>
          <a:p>
            <a:r>
              <a:rPr lang="zh-CN" altLang="en-US" sz="2000"/>
              <a:t>// 7 days; 24 hours; 60 mins; 60secs</a:t>
            </a:r>
            <a:endParaRPr lang="zh-CN" altLang="en-US" sz="2000"/>
          </a:p>
          <a:p>
            <a:r>
              <a:rPr lang="zh-CN" altLang="en-US" sz="2000"/>
              <a:t>echo 'Now:       '. date('Y-m-d H:i:s') ."\n";</a:t>
            </a:r>
            <a:endParaRPr lang="zh-CN" altLang="en-US" sz="2000"/>
          </a:p>
          <a:p>
            <a:r>
              <a:rPr lang="zh-CN" altLang="en-US" sz="2000"/>
              <a:t>echo 'Next Week: '. date('Y-m-d H:i:s', $nextWeek) ."\n";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6540" y="365125"/>
            <a:ext cx="3477260" cy="1026795"/>
          </a:xfrm>
        </p:spPr>
        <p:txBody>
          <a:bodyPr/>
          <a:p>
            <a:r>
              <a:rPr lang="zh-CN" altLang="en-US" i="0"/>
              <a:t>时间日期函数</a:t>
            </a:r>
            <a:endParaRPr lang="zh-CN" altLang="en-US" i="0"/>
          </a:p>
        </p:txBody>
      </p:sp>
      <p:sp>
        <p:nvSpPr>
          <p:cNvPr id="4" name="文本框 3"/>
          <p:cNvSpPr txBox="1"/>
          <p:nvPr/>
        </p:nvSpPr>
        <p:spPr>
          <a:xfrm>
            <a:off x="2239010" y="1632585"/>
            <a:ext cx="71431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kern="0" noProof="0" smtClean="0">
                <a:ea typeface="+mn-ea"/>
                <a:cs typeface="Arial" panose="020B0604020202020204" pitchFamily="34" charset="0"/>
              </a:rPr>
              <a:t>mktime: 取得 UNIX 时间戳记</a:t>
            </a:r>
            <a:endParaRPr lang="zh-CN" altLang="en-US"/>
          </a:p>
          <a:p>
            <a:r>
              <a:rPr lang="zh-CN" altLang="en-US" sz="1800"/>
              <a:t>int mktime ([ int $hour = date("H") [, int $minute = date("i") [, int $second = date("s") [, int$month = date("n") [, int $day = date("j") [, int $year = date("Y") [, int $is_dst = -1 ]]]]]]] )根据给出的参数返回 Unix 时间戳。时间戳是一个长整数，包含了从 Unix 纪元（January 1 1970 00:00:00 GMT）到给定时间的秒数。如果参数非法，本函数返回 FALSE（在 PHP 5.1 之前返回 -1）。</a:t>
            </a:r>
            <a:endParaRPr lang="zh-CN" altLang="en-US" sz="1800"/>
          </a:p>
          <a:p>
            <a:r>
              <a:rPr lang="zh-CN" altLang="en-US" sz="1800"/>
              <a:t>$lastday = mktime(0, 0, 0, 3, 0, 2000);//括号里的参数分别表示 时分秒月天年</a:t>
            </a:r>
            <a:endParaRPr lang="zh-CN" altLang="en-US" sz="1800"/>
          </a:p>
          <a:p>
            <a:r>
              <a:rPr lang="zh-CN" altLang="en-US" sz="1800"/>
              <a:t>echo strftime("Last day in Feb 2000 is: %d", $lastday)."&lt;br&gt;";</a:t>
            </a:r>
            <a:endParaRPr lang="zh-CN" altLang="en-US" sz="1800"/>
          </a:p>
          <a:p>
            <a:r>
              <a:rPr lang="zh-CN" altLang="en-US" sz="1800"/>
              <a:t>$lastday = mktime(0, 0, 0, 4, -31, 2000);</a:t>
            </a:r>
            <a:endParaRPr lang="zh-CN" altLang="en-US" sz="1800"/>
          </a:p>
          <a:p>
            <a:r>
              <a:rPr lang="zh-CN" altLang="en-US" sz="1800"/>
              <a:t>echo strftime("Last day in Feb 2000 is: %d", $lastday);</a:t>
            </a:r>
            <a:endParaRPr lang="zh-CN" altLang="en-US" sz="1800"/>
          </a:p>
          <a:p>
            <a:r>
              <a:rPr lang="zh-CN" altLang="en-US" sz="1800"/>
              <a:t>输出：</a:t>
            </a:r>
            <a:endParaRPr lang="zh-CN" altLang="en-US" sz="1800"/>
          </a:p>
          <a:p>
            <a:r>
              <a:rPr lang="zh-CN" altLang="en-US" sz="1800"/>
              <a:t>Last day in Feb 2000 is: 29</a:t>
            </a:r>
            <a:endParaRPr lang="zh-CN" altLang="en-US" sz="1800"/>
          </a:p>
          <a:p>
            <a:r>
              <a:rPr lang="zh-CN" altLang="en-US" sz="1800"/>
              <a:t>Last day in Feb 2000 is: 29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0300" y="365125"/>
            <a:ext cx="3873500" cy="1026795"/>
          </a:xfrm>
        </p:spPr>
        <p:txBody>
          <a:bodyPr/>
          <a:p>
            <a:r>
              <a:rPr lang="zh-CN" altLang="en-US" sz="4000" i="0"/>
              <a:t>时间日期函数</a:t>
            </a:r>
            <a:endParaRPr lang="zh-CN" altLang="en-US" sz="4000" i="0"/>
          </a:p>
        </p:txBody>
      </p:sp>
      <p:sp>
        <p:nvSpPr>
          <p:cNvPr id="4" name="文本框 3"/>
          <p:cNvSpPr txBox="1"/>
          <p:nvPr/>
        </p:nvSpPr>
        <p:spPr>
          <a:xfrm>
            <a:off x="1974215" y="1685925"/>
            <a:ext cx="87864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kern="0" noProof="0" smtClean="0">
                <a:ea typeface="+mn-ea"/>
                <a:cs typeface="Arial" panose="020B0604020202020204" pitchFamily="34" charset="0"/>
              </a:rPr>
              <a:t>getdate: 获得时间及日期信息</a:t>
            </a:r>
            <a:endParaRPr lang="zh-CN" altLang="en-US"/>
          </a:p>
          <a:p>
            <a:r>
              <a:rPr lang="zh-CN" altLang="en-US"/>
              <a:t>array getdate ([ int $timestamp = time() ] )</a:t>
            </a:r>
            <a:endParaRPr lang="zh-CN" altLang="en-US"/>
          </a:p>
          <a:p>
            <a:r>
              <a:rPr lang="zh-CN" altLang="en-US"/>
              <a:t>$today = getdate();</a:t>
            </a:r>
            <a:endParaRPr lang="zh-CN" altLang="en-US"/>
          </a:p>
          <a:p>
            <a:r>
              <a:rPr lang="zh-CN" altLang="en-US"/>
              <a:t>var_dump($today);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 b="1" kern="0" noProof="0" smtClean="0">
                <a:ea typeface="+mn-ea"/>
                <a:cs typeface="Arial" panose="020B0604020202020204" pitchFamily="34" charset="0"/>
              </a:rPr>
              <a:t>microtime: 取得目前时间的 UNIX 时间戳记的百万分之一秒值</a:t>
            </a:r>
            <a:endParaRPr lang="zh-CN" altLang="en-US"/>
          </a:p>
          <a:p>
            <a:r>
              <a:rPr lang="zh-CN" altLang="en-US"/>
              <a:t>mixed microtime ([ bool $get_as_float ] )如果给出了$ get_as_float 参数并且其值等价于 TRUE，该函数将返回一个浮点数。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8237" y="322396"/>
            <a:ext cx="5990597" cy="1026795"/>
          </a:xfrm>
        </p:spPr>
        <p:txBody>
          <a:bodyPr/>
          <a:lstStyle/>
          <a:p>
            <a:r>
              <a:rPr lang="zh-CN" altLang="en-US" sz="4400" i="0" dirty="0" smtClean="0"/>
              <a:t>内容摘要</a:t>
            </a:r>
            <a:endParaRPr lang="zh-CN" altLang="en-US" sz="4400" i="0" dirty="0"/>
          </a:p>
        </p:txBody>
      </p:sp>
      <p:sp>
        <p:nvSpPr>
          <p:cNvPr id="8" name="内容占位符 3"/>
          <p:cNvSpPr/>
          <p:nvPr/>
        </p:nvSpPr>
        <p:spPr>
          <a:xfrm>
            <a:off x="841375" y="3552825"/>
            <a:ext cx="10515600" cy="5359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5175" y="1612900"/>
            <a:ext cx="74174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1</a:t>
            </a:r>
            <a:r>
              <a:rPr lang="zh-CN" sz="2400"/>
              <a:t>、</a:t>
            </a:r>
            <a:r>
              <a:rPr sz="2400"/>
              <a:t> 为什么使用内置函数</a:t>
            </a:r>
            <a:endParaRPr sz="2400"/>
          </a:p>
          <a:p>
            <a:r>
              <a:rPr sz="2400"/>
              <a:t>2</a:t>
            </a:r>
            <a:r>
              <a:rPr lang="zh-CN" sz="2400"/>
              <a:t>、</a:t>
            </a:r>
            <a:r>
              <a:rPr sz="2400"/>
              <a:t> 字符串函数</a:t>
            </a:r>
            <a:endParaRPr sz="2400"/>
          </a:p>
          <a:p>
            <a:r>
              <a:rPr sz="2400"/>
              <a:t>3</a:t>
            </a:r>
            <a:r>
              <a:rPr lang="zh-CN" sz="2400"/>
              <a:t>、</a:t>
            </a:r>
            <a:r>
              <a:rPr sz="2400"/>
              <a:t> 数学函数</a:t>
            </a:r>
            <a:endParaRPr sz="2400"/>
          </a:p>
          <a:p>
            <a:r>
              <a:rPr sz="2400"/>
              <a:t>4</a:t>
            </a:r>
            <a:r>
              <a:rPr lang="zh-CN" sz="2400"/>
              <a:t>、</a:t>
            </a:r>
            <a:r>
              <a:rPr sz="2400"/>
              <a:t> 时间</a:t>
            </a:r>
            <a:r>
              <a:rPr lang="zh-CN" sz="2400"/>
              <a:t>日期</a:t>
            </a:r>
            <a:r>
              <a:rPr sz="2400"/>
              <a:t>函数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7200" y="365125"/>
            <a:ext cx="3276600" cy="1026795"/>
          </a:xfrm>
        </p:spPr>
        <p:txBody>
          <a:bodyPr/>
          <a:p>
            <a:r>
              <a:rPr lang="zh-CN" altLang="en-US" sz="4000" i="0"/>
              <a:t>时间日期函数</a:t>
            </a:r>
            <a:endParaRPr lang="zh-CN" altLang="en-US" sz="4000" i="0"/>
          </a:p>
        </p:txBody>
      </p:sp>
      <p:sp>
        <p:nvSpPr>
          <p:cNvPr id="4" name="文本框 3"/>
          <p:cNvSpPr txBox="1"/>
          <p:nvPr/>
        </p:nvSpPr>
        <p:spPr>
          <a:xfrm>
            <a:off x="1814830" y="1391920"/>
            <a:ext cx="7778750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kern="0" noProof="0" smtClean="0">
                <a:ea typeface="+mn-ea"/>
                <a:cs typeface="Arial" panose="020B0604020202020204" pitchFamily="34" charset="0"/>
              </a:rPr>
              <a:t>s</a:t>
            </a:r>
            <a:r>
              <a:rPr lang="zh-CN" altLang="en-US" sz="2800" b="1" kern="0" noProof="0" smtClean="0">
                <a:ea typeface="+mn-ea"/>
                <a:cs typeface="Arial" panose="020B0604020202020204" pitchFamily="34" charset="0"/>
              </a:rPr>
              <a:t>trtotime  ：将任何字符串的日期时间描述解析</a:t>
            </a:r>
            <a:r>
              <a:rPr lang="zh-CN" altLang="en-US" sz="1800" b="1" kern="0" noProof="0" smtClean="0">
                <a:ea typeface="+mn-ea"/>
                <a:cs typeface="Arial" panose="020B0604020202020204" pitchFamily="34" charset="0"/>
              </a:rPr>
              <a:t>为</a:t>
            </a:r>
            <a:r>
              <a:rPr lang="zh-CN" altLang="en-US" sz="1800" kern="0" noProof="0" smtClean="0">
                <a:ea typeface="+mn-ea"/>
                <a:cs typeface="Arial" panose="020B0604020202020204" pitchFamily="34" charset="0"/>
              </a:rPr>
              <a:t>Unix时间戳</a:t>
            </a:r>
            <a:endParaRPr lang="zh-CN" altLang="en-US" sz="1800" kern="0" noProof="0" smtClean="0">
              <a:ea typeface="+mn-ea"/>
              <a:cs typeface="Arial" panose="020B0604020202020204" pitchFamily="34" charset="0"/>
            </a:endParaRPr>
          </a:p>
          <a:p>
            <a:r>
              <a:rPr lang="zh-CN" altLang="en-US" sz="1800" kern="0" noProof="0" smtClean="0">
                <a:ea typeface="+mn-ea"/>
                <a:cs typeface="Arial" panose="020B0604020202020204" pitchFamily="34" charset="0"/>
              </a:rPr>
              <a:t>//验证时间戳  二次（strtotime）转换</a:t>
            </a:r>
            <a:endParaRPr lang="zh-CN" altLang="en-US" sz="2800" b="1" kern="0" noProof="0" smtClean="0">
              <a:ea typeface="+mn-ea"/>
              <a:cs typeface="Arial" panose="020B0604020202020204" pitchFamily="34" charset="0"/>
            </a:endParaRPr>
          </a:p>
          <a:p>
            <a:r>
              <a:rPr lang="zh-CN" altLang="en-US"/>
              <a:t>$time_int = 1523761272;       //2018-04-15 11:01:12</a:t>
            </a:r>
            <a:endParaRPr lang="zh-CN" altLang="en-US"/>
          </a:p>
          <a:p>
            <a:r>
              <a:rPr lang="zh-CN" altLang="en-US"/>
              <a:t>$time_date = '2018-04-15 11:01:12';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if(strtotime($time_date) &lt; time()){</a:t>
            </a:r>
            <a:endParaRPr lang="zh-CN" altLang="en-US"/>
          </a:p>
          <a:p>
            <a:r>
              <a:rPr lang="zh-CN" altLang="en-US"/>
              <a:t>    echo  1;</a:t>
            </a:r>
            <a:endParaRPr lang="zh-CN" altLang="en-US"/>
          </a:p>
          <a:p>
            <a:r>
              <a:rPr lang="zh-CN" altLang="en-US"/>
              <a:t>}else{</a:t>
            </a:r>
            <a:endParaRPr lang="zh-CN" altLang="en-US"/>
          </a:p>
          <a:p>
            <a:r>
              <a:rPr lang="zh-CN" altLang="en-US"/>
              <a:t>    echo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当前时间2018-03-15 11：47：00   所以返回0;</a:t>
            </a:r>
            <a:endParaRPr lang="zh-CN" altLang="en-US"/>
          </a:p>
          <a:p>
            <a:r>
              <a:rPr lang="zh-CN" altLang="en-US"/>
              <a:t>if(strtotime($time_int) &lt; time()){</a:t>
            </a:r>
            <a:endParaRPr lang="zh-CN" altLang="en-US"/>
          </a:p>
          <a:p>
            <a:r>
              <a:rPr lang="zh-CN" altLang="en-US"/>
              <a:t>    echo  1;</a:t>
            </a:r>
            <a:endParaRPr lang="zh-CN" altLang="en-US"/>
          </a:p>
          <a:p>
            <a:r>
              <a:rPr lang="zh-CN" altLang="en-US"/>
              <a:t>}else{</a:t>
            </a:r>
            <a:endParaRPr lang="zh-CN" altLang="en-US"/>
          </a:p>
          <a:p>
            <a:r>
              <a:rPr lang="zh-CN" altLang="en-US"/>
              <a:t>    echo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当前时间2018-03-15 11：48：00   所以返回1;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+mn-ea"/>
              </a:rPr>
              <a:t>					</a:t>
            </a:r>
            <a:r>
              <a:rPr lang="zh-CN" altLang="en-US" sz="4800" dirty="0">
                <a:latin typeface="Times New Roman" panose="02020603050405020304" pitchFamily="18" charset="0"/>
                <a:sym typeface="+mn-ea"/>
              </a:rPr>
              <a:t>谢 谢</a:t>
            </a:r>
            <a:endParaRPr lang="zh-CN" altLang="en-US" sz="48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44080" y="350520"/>
            <a:ext cx="43865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函数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224915" y="1932305"/>
            <a:ext cx="759841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什么是内置函数:</a:t>
            </a:r>
            <a:endParaRPr lang="en-US" altLang="zh-CN"/>
          </a:p>
          <a:p>
            <a:r>
              <a:rPr lang="en-US" altLang="zh-CN"/>
              <a:t>	所谓PHP内置函数，就是在php程序的库里面已经定义了的函数,像我们以前使用的判断变量是否定义isset(),判断是否为空empty()和将变量转换为整型intval()等都是内置函数.</a:t>
            </a:r>
            <a:endParaRPr lang="en-US" altLang="zh-CN"/>
          </a:p>
          <a:p>
            <a:endParaRPr lang="en-US" altLang="zh-CN"/>
          </a:p>
          <a:p>
            <a:r>
              <a:rPr lang="zh-CN" altLang="en-US" sz="2800" b="1"/>
              <a:t>内置函数的优点:</a:t>
            </a:r>
            <a:endParaRPr lang="en-US" altLang="zh-CN"/>
          </a:p>
          <a:p>
            <a:r>
              <a:rPr lang="en-US" altLang="zh-CN"/>
              <a:t>	内置函数是为了提高程序效率而使用的，一般用于短小但频繁执行的这样的函数，这样能够提高程序执行效率。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0515" y="410210"/>
            <a:ext cx="30810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字符串函数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01445" y="1384935"/>
            <a:ext cx="788670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查找字符位置函数：</a:t>
            </a:r>
            <a:endParaRPr lang="zh-CN" altLang="en-US" sz="2800" b="1"/>
          </a:p>
          <a:p>
            <a:endParaRPr lang="zh-CN" altLang="en-US" sz="2400"/>
          </a:p>
          <a:p>
            <a:r>
              <a:rPr lang="zh-CN" altLang="en-US" sz="2400"/>
              <a:t>strpos — 查找字符串首次出现的位置</a:t>
            </a:r>
            <a:endParaRPr lang="zh-CN" altLang="en-US" sz="2400"/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语法：int strpos ( string $haystack , mixed $needle [, int $offset = 0 ]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400"/>
          </a:p>
          <a:p>
            <a:r>
              <a:rPr lang="zh-CN" altLang="en-US" sz="2400"/>
              <a:t>stripos — 查找字符串首次出现的位置（不区分大小写）</a:t>
            </a:r>
            <a:endParaRPr lang="zh-CN" altLang="en-US" sz="2400"/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语法：int stripos ( string $haystack , string $needle [, int $offset = 0 ]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400"/>
          </a:p>
          <a:p>
            <a:r>
              <a:rPr lang="zh-CN" altLang="en-US" sz="2400"/>
              <a:t>strrpos — 计算指定字符串在目标字符串中最后一次出现的位置</a:t>
            </a:r>
            <a:endParaRPr lang="zh-CN" altLang="en-US" sz="2400"/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语法：int strrpos ( string $haystack , string $needle [, int $offset = 0 ] )</a:t>
            </a:r>
            <a:endParaRPr lang="zh-CN" altLang="en-US" sz="2000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9815" y="1329055"/>
            <a:ext cx="10380345" cy="4817110"/>
          </a:xfrm>
        </p:spPr>
        <p:txBody>
          <a:bodyPr/>
          <a:lstStyle/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提取子字符函数：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2400">
              <a:solidFill>
                <a:schemeClr val="tx1"/>
              </a:solidFill>
            </a:endParaRPr>
          </a:p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r>
              <a:rPr sz="2400">
                <a:solidFill>
                  <a:schemeClr val="tx1"/>
                </a:solidFill>
              </a:rPr>
              <a:t>substr — 返回字符串的子串</a:t>
            </a:r>
            <a:endParaRPr sz="2400">
              <a:solidFill>
                <a:schemeClr val="tx1"/>
              </a:solidFill>
            </a:endParaRPr>
          </a:p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语法：</a:t>
            </a:r>
            <a:r>
              <a:rPr lang="zh-CN" altLang="en-US"/>
              <a:t>string substr ( string $string , int $start [, int $length ] )</a:t>
            </a:r>
            <a:endParaRPr lang="zh-CN" altLang="en-US"/>
          </a:p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2400">
              <a:solidFill>
                <a:schemeClr val="tx1"/>
              </a:solidFill>
            </a:endParaRPr>
          </a:p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strstr — 查找字符串的首次出现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/>
              <a:t>语法：string strstr ( string $haystack , mixed $needle [, bool $before_needle = FALSE ] )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2400">
              <a:solidFill>
                <a:schemeClr val="tx1"/>
              </a:solidFill>
            </a:endParaRPr>
          </a:p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stristr — strstr() 函数的忽略大小写版本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语法：string stristr ( string $haystack , mixed $needle [, bool $before_needle = FALSE ] )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2400">
              <a:solidFill>
                <a:schemeClr val="tx1"/>
              </a:solidFill>
            </a:endParaRPr>
          </a:p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strrchr — 查找指定字符在字符串中的最后一次出现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/>
              <a:t>语法：string strrchr ( string $haystack , mixed $needle )</a:t>
            </a:r>
            <a:endParaRPr lang="zh-CN" altLang="en-US"/>
          </a:p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endParaRPr lang="zh-CN" altLang="zh-CN" sz="2400" dirty="0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64964" y="410198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字符串函数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2396" y="4435268"/>
            <a:ext cx="18473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  <a:buSzPct val="105000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06715" y="353695"/>
            <a:ext cx="33096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字符串函数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824865" y="1399540"/>
            <a:ext cx="11092180" cy="4861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替换字符串的PHP字符串函数</a:t>
            </a:r>
            <a:endParaRPr lang="zh-CN" altLang="en-US" sz="2400"/>
          </a:p>
          <a:p>
            <a:r>
              <a:rPr lang="zh-CN" altLang="en-US" sz="2400"/>
              <a:t>str_replace — 子字符串替换</a:t>
            </a:r>
            <a:endParaRPr lang="zh-CN" altLang="en-US" sz="2400"/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语法：mixed str_replace ( mixed $search , mixed $replace , mixed $subject [, int &amp;$count ] )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2400"/>
              <a:t>str_ireplace — str_replace() 的忽略大小写版本</a:t>
            </a:r>
            <a:endParaRPr lang="zh-CN" altLang="en-US" sz="2400"/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语法：mixed str_ireplace ( mixed $search , mixed $replace , mixed $subject [, int &amp;$count ] )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strtr — 转换指定字符</a:t>
            </a:r>
            <a:endParaRPr lang="zh-CN" altLang="en-US" sz="2400"/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：string strtr ( string $str , string $from , string $to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</a:rPr>
              <a:t>2</a:t>
            </a:r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：string strtr ( string $str , array $replace_pairs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400"/>
          </a:p>
          <a:p>
            <a:r>
              <a:rPr lang="zh-CN" altLang="en-US" sz="2400"/>
              <a:t>substr_replace — 替换字符串的子串</a:t>
            </a:r>
            <a:endParaRPr lang="zh-CN" altLang="en-US" sz="2400"/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语法：mixed substr_replace ( mixed $string , mixed $replacement , mixed $start [, mixed $length ]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2396" y="4435268"/>
            <a:ext cx="18473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  <a:buSzPct val="105000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11950" y="353928"/>
            <a:ext cx="2722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字符串函数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0040" y="2148205"/>
            <a:ext cx="7788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字符长度：</a:t>
            </a:r>
            <a:endParaRPr lang="zh-CN" altLang="en-US" sz="2400"/>
          </a:p>
          <a:p>
            <a:r>
              <a:rPr lang="zh-CN" altLang="en-US" sz="2400"/>
              <a:t>strlen — 获取字符串长度</a:t>
            </a:r>
            <a:endParaRPr lang="zh-CN" altLang="en-US" sz="2400"/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语法：int strlen ( string $string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2740" y="1929130"/>
            <a:ext cx="9087485" cy="4184015"/>
          </a:xfrm>
        </p:spPr>
        <p:txBody>
          <a:bodyPr/>
          <a:lstStyle/>
          <a:p>
            <a:endParaRPr lang="zh-CN" altLang="en-US" sz="2400">
              <a:sym typeface="+mn-ea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92396" y="4435268"/>
            <a:ext cx="18473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  <a:buSzPct val="105000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11950" y="353928"/>
            <a:ext cx="2722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字符串函数</a:t>
            </a:r>
            <a:endParaRPr lang="zh-CN" altLang="en-US" sz="4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4975" y="1733550"/>
            <a:ext cx="769366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分割成数组的PHP字符串函数：</a:t>
            </a:r>
            <a:endParaRPr lang="zh-CN" altLang="en-US" sz="2800"/>
          </a:p>
          <a:p>
            <a:endParaRPr lang="zh-CN" altLang="en-US" sz="2800"/>
          </a:p>
          <a:p>
            <a:r>
              <a:rPr sz="2400">
                <a:sym typeface="+mn-ea"/>
              </a:rPr>
              <a:t>explode — 使用一个字符串分割另一个字符串</a:t>
            </a:r>
            <a:endParaRPr sz="2400"/>
          </a:p>
          <a:p>
            <a:r>
              <a:rPr lang="zh-CN" altLang="en-US" sz="2400">
                <a:solidFill>
                  <a:schemeClr val="accent1"/>
                </a:solidFill>
                <a:latin typeface="+mn-lt"/>
                <a:ea typeface="+mn-ea"/>
                <a:sym typeface="+mn-ea"/>
              </a:rPr>
              <a:t>语法：array explode ( string $delimiter , string $string [, int $limit ] )</a:t>
            </a:r>
            <a:endParaRPr lang="zh-CN" altLang="en-US" sz="2400">
              <a:solidFill>
                <a:schemeClr val="accent1"/>
              </a:solidFill>
              <a:latin typeface="+mn-lt"/>
              <a:ea typeface="+mn-ea"/>
              <a:sym typeface="+mn-ea"/>
            </a:endParaRPr>
          </a:p>
          <a:p>
            <a:endParaRPr lang="zh-CN" altLang="en-US" sz="2400"/>
          </a:p>
          <a:p>
            <a:r>
              <a:rPr lang="zh-CN" altLang="en-US" sz="2400"/>
              <a:t>str_split — 将字符串转换为数组</a:t>
            </a:r>
            <a:endParaRPr lang="zh-CN" altLang="en-US" sz="2400"/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语法：array str_split ( string $string [, int $split_length = 1 ]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400"/>
          </a:p>
          <a:p>
            <a:r>
              <a:rPr lang="zh-CN" altLang="en-US" sz="2400"/>
              <a:t>split — 用正则表达式将字符串分割到数组中</a:t>
            </a:r>
            <a:endParaRPr lang="zh-CN" altLang="en-US" sz="2400"/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语法：array split ( string $pattern , string $string [, int $limit ] )</a:t>
            </a:r>
            <a:endParaRPr lang="zh-CN" altLang="en-US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2396" y="4435268"/>
            <a:ext cx="18473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  <a:buSzPct val="105000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11950" y="353928"/>
            <a:ext cx="2722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字符串函数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9730" y="1628140"/>
            <a:ext cx="823404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去除空格：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trim — 去除字符串首尾处的空白字符（或者其他字符）</a:t>
            </a:r>
            <a:endParaRPr lang="en-US" altLang="zh-CN" sz="24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语法：string trim ( string $str [, string $character_mask = " \t\n\r\0\x0B" ]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ltrim — 删除字符串开头的空白字符（或其他字符）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语法：string ltrim ( string $str [, string $character_mask ] )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/>
              <a:t>rtrim — 删除字符串末端的空白字符（或者其他字符）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+mn-lt"/>
                <a:ea typeface="+mn-ea"/>
              </a:rPr>
              <a:t>语法：string rtrim ( string $str [, string $character_mask ] )</a:t>
            </a:r>
            <a:endParaRPr lang="zh-CN" altLang="en-US" sz="200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506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506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24.xml><?xml version="1.0" encoding="utf-8"?>
<p:tagLst xmlns:p="http://schemas.openxmlformats.org/presentationml/2006/main">
  <p:tag name="KSO_WM_DOC_GUID" val="{0b46e9a8-78f8-4f68-b0e3-3d3c4df160d1}"/>
</p:tagLst>
</file>

<file path=ppt/tags/tag3.xml><?xml version="1.0" encoding="utf-8"?>
<p:tagLst xmlns:p="http://schemas.openxmlformats.org/presentationml/2006/main">
  <p:tag name="KSO_WM_TEMPLATE_CATEGORY" val="custom"/>
  <p:tag name="KSO_WM_TEMPLATE_INDEX" val="506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506"/>
</p:tagLst>
</file>

<file path=ppt/theme/theme1.xml><?xml version="1.0" encoding="utf-8"?>
<a:theme xmlns:a="http://schemas.openxmlformats.org/drawingml/2006/main" name="1_自定义设计方案">
  <a:themeElements>
    <a:clrScheme name="506.66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4BCB9F"/>
      </a:accent1>
      <a:accent2>
        <a:srgbClr val="F55D9A"/>
      </a:accent2>
      <a:accent3>
        <a:srgbClr val="6FB5EF"/>
      </a:accent3>
      <a:accent4>
        <a:srgbClr val="B482F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5618</Words>
  <Application>WPS 演示</Application>
  <PresentationFormat>宽屏</PresentationFormat>
  <Paragraphs>277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黑体</vt:lpstr>
      <vt:lpstr>Times New Roman</vt:lpstr>
      <vt:lpstr>方正兰亭超细黑简体</vt:lpstr>
      <vt:lpstr>微软雅黑</vt:lpstr>
      <vt:lpstr>Arial Unicode MS</vt:lpstr>
      <vt:lpstr>Calibri</vt:lpstr>
      <vt:lpstr>1_自定义设计方案</vt:lpstr>
      <vt:lpstr> PHP零基础之系统函数</vt:lpstr>
      <vt:lpstr>内容摘要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字符串函数</vt:lpstr>
      <vt:lpstr>字符串函数</vt:lpstr>
      <vt:lpstr>数学函数</vt:lpstr>
      <vt:lpstr>数学函数</vt:lpstr>
      <vt:lpstr>PowerPoint 演示文稿</vt:lpstr>
      <vt:lpstr>时间日期函数</vt:lpstr>
      <vt:lpstr>时间日期函数</vt:lpstr>
      <vt:lpstr>时间日期函数</vt:lpstr>
      <vt:lpstr>时间日期函数</vt:lpstr>
      <vt:lpstr>时间日期函数</vt:lpstr>
      <vt:lpstr>时间日期函数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六星PHP学院之零基础项目实训班</dc:title>
  <dc:creator>LHCan</dc:creator>
  <cp:lastModifiedBy>陈才</cp:lastModifiedBy>
  <cp:revision>365</cp:revision>
  <dcterms:created xsi:type="dcterms:W3CDTF">2015-05-05T08:02:00Z</dcterms:created>
  <dcterms:modified xsi:type="dcterms:W3CDTF">2019-04-01T12:24:06Z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